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7" r:id="rId2"/>
    <p:sldId id="259" r:id="rId3"/>
    <p:sldId id="260" r:id="rId4"/>
    <p:sldId id="261" r:id="rId5"/>
    <p:sldId id="292" r:id="rId6"/>
    <p:sldId id="293" r:id="rId7"/>
    <p:sldId id="294" r:id="rId8"/>
    <p:sldId id="262" r:id="rId9"/>
    <p:sldId id="295" r:id="rId10"/>
    <p:sldId id="267" r:id="rId11"/>
    <p:sldId id="268" r:id="rId12"/>
    <p:sldId id="275" r:id="rId13"/>
    <p:sldId id="298" r:id="rId14"/>
    <p:sldId id="271" r:id="rId15"/>
    <p:sldId id="304" r:id="rId16"/>
    <p:sldId id="305" r:id="rId17"/>
    <p:sldId id="273" r:id="rId18"/>
    <p:sldId id="303" r:id="rId19"/>
    <p:sldId id="274" r:id="rId20"/>
    <p:sldId id="276" r:id="rId21"/>
    <p:sldId id="277" r:id="rId22"/>
    <p:sldId id="306" r:id="rId23"/>
    <p:sldId id="278" r:id="rId24"/>
    <p:sldId id="280" r:id="rId25"/>
    <p:sldId id="302" r:id="rId26"/>
    <p:sldId id="281" r:id="rId27"/>
    <p:sldId id="283" r:id="rId28"/>
    <p:sldId id="284" r:id="rId29"/>
    <p:sldId id="285" r:id="rId30"/>
    <p:sldId id="286" r:id="rId31"/>
    <p:sldId id="299" r:id="rId32"/>
    <p:sldId id="291" r:id="rId33"/>
    <p:sldId id="288" r:id="rId34"/>
    <p:sldId id="296" r:id="rId35"/>
    <p:sldId id="301" r:id="rId36"/>
    <p:sldId id="279" r:id="rId37"/>
    <p:sldId id="289" r:id="rId38"/>
    <p:sldId id="300"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 d="1"/>
        <a:sy n="1" d="1"/>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A754D61F-D542-44D7-9413-F565D5C4A6F1}" type="datetimeFigureOut">
              <a:rPr lang="en-US" smtClean="0"/>
              <a:t>6/11/2014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99E6E4D-C49E-4B8C-B638-D66A02BD7DF5}" type="slidenum">
              <a:rPr lang="en-US" smtClean="0"/>
              <a:t>‹#›</a:t>
            </a:fld>
            <a:endParaRPr lang="en-US"/>
          </a:p>
        </p:txBody>
      </p:sp>
    </p:spTree>
    <p:extLst>
      <p:ext uri="{BB962C8B-B14F-4D97-AF65-F5344CB8AC3E}">
        <p14:creationId xmlns:p14="http://schemas.microsoft.com/office/powerpoint/2010/main" val="1401300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DD39245-AACC-4E47-AAA2-F7F3E2EBE90B}" type="datetimeFigureOut">
              <a:rPr lang="en-US" smtClean="0"/>
              <a:t>6/11/2014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A3DAB549-35B5-41D1-AEC6-93A1BAE64700}" type="slidenum">
              <a:rPr lang="en-US" smtClean="0"/>
              <a:t>‹#›</a:t>
            </a:fld>
            <a:endParaRPr lang="en-US"/>
          </a:p>
        </p:txBody>
      </p:sp>
    </p:spTree>
    <p:extLst>
      <p:ext uri="{BB962C8B-B14F-4D97-AF65-F5344CB8AC3E}">
        <p14:creationId xmlns:p14="http://schemas.microsoft.com/office/powerpoint/2010/main" val="244227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DAB549-35B5-41D1-AEC6-93A1BAE64700}" type="slidenum">
              <a:rPr lang="en-US" smtClean="0"/>
              <a:t>9</a:t>
            </a:fld>
            <a:endParaRPr lang="en-US"/>
          </a:p>
        </p:txBody>
      </p:sp>
    </p:spTree>
    <p:extLst>
      <p:ext uri="{BB962C8B-B14F-4D97-AF65-F5344CB8AC3E}">
        <p14:creationId xmlns:p14="http://schemas.microsoft.com/office/powerpoint/2010/main" val="50201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E0E24D2-8434-46E6-8771-FCF96CBFC35D}" type="datetimeFigureOut">
              <a:rPr lang="en-US" smtClean="0"/>
              <a:t>6/11/2014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5E48BEA-A8FE-49E9-A53F-B3334DCB2E1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0E24D2-8434-46E6-8771-FCF96CBFC35D}"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48BEA-A8FE-49E9-A53F-B3334DCB2E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0E24D2-8434-46E6-8771-FCF96CBFC35D}"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48BEA-A8FE-49E9-A53F-B3334DCB2E1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0E24D2-8434-46E6-8771-FCF96CBFC35D}"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48BEA-A8FE-49E9-A53F-B3334DCB2E1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0E24D2-8434-46E6-8771-FCF96CBFC35D}"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48BEA-A8FE-49E9-A53F-B3334DCB2E1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0E24D2-8434-46E6-8771-FCF96CBFC35D}" type="datetimeFigureOut">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48BEA-A8FE-49E9-A53F-B3334DCB2E1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E0E24D2-8434-46E6-8771-FCF96CBFC35D}" type="datetimeFigureOut">
              <a:rPr lang="en-US" smtClean="0"/>
              <a:t>6/11/2014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E48BEA-A8FE-49E9-A53F-B3334DCB2E1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0E24D2-8434-46E6-8771-FCF96CBFC35D}" type="datetimeFigureOut">
              <a:rPr lang="en-US" smtClean="0"/>
              <a:t>6/11/2014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48BEA-A8FE-49E9-A53F-B3334DCB2E1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E24D2-8434-46E6-8771-FCF96CBFC35D}" type="datetimeFigureOut">
              <a:rPr lang="en-US" smtClean="0"/>
              <a:t>6/11/2014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E48BEA-A8FE-49E9-A53F-B3334DCB2E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0E24D2-8434-46E6-8771-FCF96CBFC35D}" type="datetimeFigureOut">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48BEA-A8FE-49E9-A53F-B3334DCB2E1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E0E24D2-8434-46E6-8771-FCF96CBFC35D}" type="datetimeFigureOut">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5E48BEA-A8FE-49E9-A53F-B3334DCB2E19}"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0E24D2-8434-46E6-8771-FCF96CBFC35D}" type="datetimeFigureOut">
              <a:rPr lang="en-US" smtClean="0"/>
              <a:t>6/11/2014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E48BEA-A8FE-49E9-A53F-B3334DCB2E19}"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Autofit/>
          </a:bodyPr>
          <a:lstStyle/>
          <a:p>
            <a:pPr algn="ctr"/>
            <a:r>
              <a:rPr lang="en-US" sz="2800" dirty="0" smtClean="0">
                <a:latin typeface="Arial" panose="020B0604020202020204" pitchFamily="34" charset="0"/>
                <a:cs typeface="Arial" panose="020B0604020202020204" pitchFamily="34" charset="0"/>
              </a:rPr>
              <a:t>Georgia Procedures for Decommissioning Stage II Vapor Recovery Systems at Gasoline Dispensing  Facilities </a:t>
            </a:r>
            <a:endParaRPr lang="en-US" sz="2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3276600"/>
            <a:ext cx="6400800" cy="1752600"/>
          </a:xfrm>
        </p:spPr>
        <p:txBody>
          <a:bodyPr>
            <a:normAutofit fontScale="92500" lnSpcReduction="10000"/>
          </a:bodyPr>
          <a:lstStyle/>
          <a:p>
            <a:pPr algn="ctr"/>
            <a:r>
              <a:rPr lang="en-US" sz="3000" dirty="0" smtClean="0">
                <a:latin typeface="Arial" panose="020B0604020202020204" pitchFamily="34" charset="0"/>
                <a:cs typeface="Arial" panose="020B0604020202020204" pitchFamily="34" charset="0"/>
              </a:rPr>
              <a:t>Presented by:</a:t>
            </a:r>
          </a:p>
          <a:p>
            <a:pPr algn="ctr"/>
            <a:r>
              <a:rPr lang="en-US" sz="3000" dirty="0" smtClean="0">
                <a:latin typeface="Arial" panose="020B0604020202020204" pitchFamily="34" charset="0"/>
                <a:cs typeface="Arial" panose="020B0604020202020204" pitchFamily="34" charset="0"/>
              </a:rPr>
              <a:t>Yasra Adowar</a:t>
            </a:r>
          </a:p>
          <a:p>
            <a:endParaRPr lang="en-US" dirty="0"/>
          </a:p>
          <a:p>
            <a:pPr algn="ctr"/>
            <a:r>
              <a:rPr lang="en-US" dirty="0">
                <a:latin typeface="Arial" pitchFamily="34" charset="0"/>
                <a:cs typeface="Arial" pitchFamily="34" charset="0"/>
              </a:rPr>
              <a:t>Petroleum Industry Regulatory Team</a:t>
            </a:r>
          </a:p>
          <a:p>
            <a:endParaRPr lang="en-US" dirty="0"/>
          </a:p>
        </p:txBody>
      </p:sp>
    </p:spTree>
    <p:extLst>
      <p:ext uri="{BB962C8B-B14F-4D97-AF65-F5344CB8AC3E}">
        <p14:creationId xmlns:p14="http://schemas.microsoft.com/office/powerpoint/2010/main" val="114303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3200" dirty="0" smtClean="0">
                <a:latin typeface="Arial" panose="020B0604020202020204" pitchFamily="34" charset="0"/>
                <a:cs typeface="Arial" panose="020B0604020202020204" pitchFamily="34" charset="0"/>
              </a:rPr>
              <a:t>Liquid collection points(cont.)</a:t>
            </a:r>
            <a:endParaRPr lang="en-US" sz="32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2114550"/>
            <a:ext cx="412432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4" y="2133600"/>
            <a:ext cx="410527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85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normAutofit/>
          </a:bodyPr>
          <a:lstStyle/>
          <a:p>
            <a:pPr algn="ct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Disconnecting Vapor Pumps or Processing Units </a:t>
            </a:r>
          </a:p>
        </p:txBody>
      </p:sp>
      <p:sp>
        <p:nvSpPr>
          <p:cNvPr id="3" name="Content Placeholder 2"/>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If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Stage II vapor recovery system </a:t>
            </a:r>
            <a:r>
              <a:rPr lang="en-US" sz="2400" dirty="0" smtClean="0">
                <a:latin typeface="Arial" panose="020B0604020202020204" pitchFamily="34" charset="0"/>
                <a:cs typeface="Arial" panose="020B0604020202020204" pitchFamily="34" charset="0"/>
              </a:rPr>
              <a:t>in your site includes </a:t>
            </a:r>
            <a:r>
              <a:rPr lang="en-US" sz="2400" dirty="0">
                <a:latin typeface="Arial" panose="020B0604020202020204" pitchFamily="34" charset="0"/>
                <a:cs typeface="Arial" panose="020B0604020202020204" pitchFamily="34" charset="0"/>
              </a:rPr>
              <a:t>a vapor pump for each fueling </a:t>
            </a:r>
            <a:r>
              <a:rPr lang="en-US" sz="2400" dirty="0" smtClean="0">
                <a:latin typeface="Arial" panose="020B0604020202020204" pitchFamily="34" charset="0"/>
                <a:cs typeface="Arial" panose="020B0604020202020204" pitchFamily="34" charset="0"/>
              </a:rPr>
              <a:t>position check the following: </a:t>
            </a:r>
          </a:p>
          <a:p>
            <a:pPr lvl="1"/>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wiring at the pump </a:t>
            </a:r>
            <a:r>
              <a:rPr lang="en-US" sz="1800" dirty="0" smtClean="0">
                <a:latin typeface="Arial" panose="020B0604020202020204" pitchFamily="34" charset="0"/>
                <a:cs typeface="Arial" panose="020B0604020202020204" pitchFamily="34" charset="0"/>
              </a:rPr>
              <a:t>motor has been disconnected and all wires have been capped off by using </a:t>
            </a:r>
            <a:r>
              <a:rPr lang="en-US" sz="1800" dirty="0">
                <a:latin typeface="Arial" panose="020B0604020202020204" pitchFamily="34" charset="0"/>
                <a:cs typeface="Arial" panose="020B0604020202020204" pitchFamily="34" charset="0"/>
              </a:rPr>
              <a:t>appropriately-sized wire nuts to insulate the </a:t>
            </a:r>
            <a:r>
              <a:rPr lang="en-US" sz="1800" dirty="0" smtClean="0">
                <a:latin typeface="Arial" panose="020B0604020202020204" pitchFamily="34" charset="0"/>
                <a:cs typeface="Arial" panose="020B0604020202020204" pitchFamily="34" charset="0"/>
              </a:rPr>
              <a:t>wires as it was recommended.</a:t>
            </a:r>
          </a:p>
          <a:p>
            <a:pPr lvl="1"/>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replaced wires has been either installed in </a:t>
            </a:r>
            <a:r>
              <a:rPr lang="en-US" sz="1800" dirty="0">
                <a:latin typeface="Arial" panose="020B0604020202020204" pitchFamily="34" charset="0"/>
                <a:cs typeface="Arial" panose="020B0604020202020204" pitchFamily="34" charset="0"/>
              </a:rPr>
              <a:t>the electrical </a:t>
            </a:r>
            <a:r>
              <a:rPr lang="en-US" sz="1800" dirty="0" smtClean="0">
                <a:latin typeface="Arial" panose="020B0604020202020204" pitchFamily="34" charset="0"/>
                <a:cs typeface="Arial" panose="020B0604020202020204" pitchFamily="34" charset="0"/>
              </a:rPr>
              <a:t>junction box or inside the vacuum motor hosing. Otherwise it should be completely removed</a:t>
            </a:r>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The vacuum </a:t>
            </a:r>
            <a:r>
              <a:rPr lang="en-US" sz="1800" dirty="0">
                <a:latin typeface="Arial" panose="020B0604020202020204" pitchFamily="34" charset="0"/>
                <a:cs typeface="Arial" panose="020B0604020202020204" pitchFamily="34" charset="0"/>
              </a:rPr>
              <a:t>pump </a:t>
            </a:r>
            <a:r>
              <a:rPr lang="en-US" sz="1800" dirty="0" smtClean="0">
                <a:latin typeface="Arial" panose="020B0604020202020204" pitchFamily="34" charset="0"/>
                <a:cs typeface="Arial" panose="020B0604020202020204" pitchFamily="34" charset="0"/>
              </a:rPr>
              <a:t>has been disabled </a:t>
            </a:r>
            <a:r>
              <a:rPr lang="en-US" sz="1800" dirty="0">
                <a:latin typeface="Arial" panose="020B0604020202020204" pitchFamily="34" charset="0"/>
                <a:cs typeface="Arial" panose="020B0604020202020204" pitchFamily="34" charset="0"/>
              </a:rPr>
              <a:t>or </a:t>
            </a:r>
            <a:r>
              <a:rPr lang="en-US" sz="1800" dirty="0" smtClean="0">
                <a:latin typeface="Arial" panose="020B0604020202020204" pitchFamily="34" charset="0"/>
                <a:cs typeface="Arial" panose="020B0604020202020204" pitchFamily="34" charset="0"/>
              </a:rPr>
              <a:t>removed.</a:t>
            </a:r>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The vacuum pump tubing at the vapor inlet and the outlet have been disconnected and plugged.</a:t>
            </a:r>
          </a:p>
          <a:p>
            <a:pPr marL="457200" lvl="1" indent="0">
              <a:buNone/>
            </a:pPr>
            <a:endParaRPr lang="en-US" dirty="0"/>
          </a:p>
        </p:txBody>
      </p:sp>
    </p:spTree>
    <p:extLst>
      <p:ext uri="{BB962C8B-B14F-4D97-AF65-F5344CB8AC3E}">
        <p14:creationId xmlns:p14="http://schemas.microsoft.com/office/powerpoint/2010/main" val="3527588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838200"/>
            <a:ext cx="8229600" cy="1143000"/>
          </a:xfrm>
        </p:spPr>
        <p:txBody>
          <a:bodyPr>
            <a:normAutofit/>
          </a:bodyPr>
          <a:lstStyle/>
          <a:p>
            <a:pPr algn="ctr"/>
            <a:r>
              <a:rPr lang="en-US" sz="3200" dirty="0" smtClean="0">
                <a:latin typeface="Arial" panose="020B0604020202020204" pitchFamily="34" charset="0"/>
                <a:cs typeface="Arial" panose="020B0604020202020204" pitchFamily="34" charset="0"/>
              </a:rPr>
              <a:t>Disconnecting Vapor Pumps </a:t>
            </a:r>
            <a:r>
              <a:rPr lang="en-US" sz="3200" dirty="0">
                <a:latin typeface="Arial" panose="020B0604020202020204" pitchFamily="34" charset="0"/>
                <a:cs typeface="Arial" panose="020B0604020202020204" pitchFamily="34" charset="0"/>
              </a:rPr>
              <a:t>or </a:t>
            </a:r>
            <a:r>
              <a:rPr lang="en-US" sz="3200" dirty="0" smtClean="0">
                <a:latin typeface="Arial" panose="020B0604020202020204" pitchFamily="34" charset="0"/>
                <a:cs typeface="Arial" panose="020B0604020202020204" pitchFamily="34" charset="0"/>
              </a:rPr>
              <a:t>Processing Units (cont.)</a:t>
            </a:r>
            <a:endParaRPr lang="en-US" sz="32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29062"/>
            <a:ext cx="402907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29062"/>
            <a:ext cx="40290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632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a:bodyPr>
          <a:lstStyle/>
          <a:p>
            <a:pPr algn="ctr"/>
            <a:r>
              <a:rPr lang="en-US" sz="3200" dirty="0" smtClean="0">
                <a:latin typeface="Arial" panose="020B0604020202020204" pitchFamily="34" charset="0"/>
                <a:cs typeface="Arial" panose="020B0604020202020204" pitchFamily="34" charset="0"/>
              </a:rPr>
              <a:t>Disconnecting </a:t>
            </a:r>
            <a:r>
              <a:rPr lang="en-US" sz="3200" dirty="0">
                <a:latin typeface="Arial" panose="020B0604020202020204" pitchFamily="34" charset="0"/>
                <a:cs typeface="Arial" panose="020B0604020202020204" pitchFamily="34" charset="0"/>
              </a:rPr>
              <a:t>Vapor Pumps or Processing Units (cont.)</a:t>
            </a:r>
            <a:endParaRPr lang="en-US" sz="3200" dirty="0"/>
          </a:p>
        </p:txBody>
      </p:sp>
      <p:sp>
        <p:nvSpPr>
          <p:cNvPr id="3" name="Content Placeholder 2"/>
          <p:cNvSpPr>
            <a:spLocks noGrp="1"/>
          </p:cNvSpPr>
          <p:nvPr>
            <p:ph idx="1"/>
          </p:nvPr>
        </p:nvSpPr>
        <p:spPr/>
        <p:txBody>
          <a:bodyPr>
            <a:normAutofit fontScale="92500"/>
          </a:bodyPr>
          <a:lstStyle/>
          <a:p>
            <a:pPr marL="274320" lvl="1" indent="-274320">
              <a:buClr>
                <a:schemeClr val="accent3"/>
              </a:buClr>
              <a:buSzPct val="95000"/>
            </a:pPr>
            <a:r>
              <a:rPr lang="en-US" sz="2600" dirty="0">
                <a:latin typeface="Arial" panose="020B0604020202020204" pitchFamily="34" charset="0"/>
                <a:cs typeface="Arial" panose="020B0604020202020204" pitchFamily="34" charset="0"/>
              </a:rPr>
              <a:t>If the Stage II vapor recovery system in your site includes a centrally located vacuum </a:t>
            </a:r>
            <a:r>
              <a:rPr lang="en-US" sz="2600" dirty="0" smtClean="0">
                <a:latin typeface="Arial" panose="020B0604020202020204" pitchFamily="34" charset="0"/>
                <a:cs typeface="Arial" panose="020B0604020202020204" pitchFamily="34" charset="0"/>
              </a:rPr>
              <a:t>pump check that:</a:t>
            </a:r>
          </a:p>
          <a:p>
            <a:pPr lvl="1"/>
            <a:r>
              <a:rPr lang="en-US" dirty="0">
                <a:latin typeface="Arial" panose="020B0604020202020204" pitchFamily="34" charset="0"/>
                <a:cs typeface="Arial" panose="020B0604020202020204" pitchFamily="34" charset="0"/>
              </a:rPr>
              <a:t>The vacuum pumping mechanism </a:t>
            </a:r>
            <a:r>
              <a:rPr lang="en-US" dirty="0" smtClean="0">
                <a:latin typeface="Arial" panose="020B0604020202020204" pitchFamily="34" charset="0"/>
                <a:cs typeface="Arial" panose="020B0604020202020204" pitchFamily="34" charset="0"/>
              </a:rPr>
              <a:t>has been removed </a:t>
            </a:r>
            <a:r>
              <a:rPr lang="en-US" dirty="0">
                <a:latin typeface="Arial" panose="020B0604020202020204" pitchFamily="34" charset="0"/>
                <a:cs typeface="Arial" panose="020B0604020202020204" pitchFamily="34" charset="0"/>
              </a:rPr>
              <a:t>and a plug with thread </a:t>
            </a:r>
            <a:r>
              <a:rPr lang="en-US" dirty="0" smtClean="0">
                <a:latin typeface="Arial" panose="020B0604020202020204" pitchFamily="34" charset="0"/>
                <a:cs typeface="Arial" panose="020B0604020202020204" pitchFamily="34" charset="0"/>
              </a:rPr>
              <a:t>has been installed </a:t>
            </a:r>
            <a:r>
              <a:rPr lang="en-US" dirty="0">
                <a:latin typeface="Arial" panose="020B0604020202020204" pitchFamily="34" charset="0"/>
                <a:cs typeface="Arial" panose="020B0604020202020204" pitchFamily="34" charset="0"/>
              </a:rPr>
              <a:t>into the tank top bung(</a:t>
            </a: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Mini-jet Healy vacuum pumps</a:t>
            </a:r>
            <a:r>
              <a:rPr lang="en-US" dirty="0" smtClean="0">
                <a:latin typeface="Arial" panose="020B0604020202020204" pitchFamily="34" charset="0"/>
                <a:cs typeface="Arial" panose="020B0604020202020204" pitchFamily="34" charset="0"/>
              </a:rPr>
              <a:t>), or at the inlet and outlet of vapor piping (</a:t>
            </a:r>
            <a:r>
              <a:rPr lang="en-US" dirty="0" err="1" smtClean="0">
                <a:latin typeface="Arial" panose="020B0604020202020204" pitchFamily="34" charset="0"/>
                <a:cs typeface="Arial" panose="020B0604020202020204" pitchFamily="34" charset="0"/>
              </a:rPr>
              <a:t>e.g</a:t>
            </a:r>
            <a:r>
              <a:rPr lang="en-US" dirty="0" smtClean="0">
                <a:latin typeface="Arial" panose="020B0604020202020204" pitchFamily="34" charset="0"/>
                <a:cs typeface="Arial" panose="020B0604020202020204" pitchFamily="34" charset="0"/>
              </a:rPr>
              <a:t> Vane Pump </a:t>
            </a:r>
            <a:r>
              <a:rPr lang="en-US" dirty="0">
                <a:latin typeface="Arial" panose="020B0604020202020204" pitchFamily="34" charset="0"/>
                <a:cs typeface="Arial" panose="020B0604020202020204" pitchFamily="34" charset="0"/>
              </a:rPr>
              <a:t>500</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create a vapor-tight seal</a:t>
            </a:r>
          </a:p>
          <a:p>
            <a:pPr lvl="1"/>
            <a:r>
              <a:rPr lang="en-US" dirty="0">
                <a:latin typeface="Arial" panose="020B0604020202020204" pitchFamily="34" charset="0"/>
                <a:cs typeface="Arial" panose="020B0604020202020204" pitchFamily="34" charset="0"/>
              </a:rPr>
              <a:t>The vapor piping </a:t>
            </a:r>
            <a:r>
              <a:rPr lang="en-US" dirty="0" smtClean="0">
                <a:latin typeface="Arial" panose="020B0604020202020204" pitchFamily="34" charset="0"/>
                <a:cs typeface="Arial" panose="020B0604020202020204" pitchFamily="34" charset="0"/>
              </a:rPr>
              <a:t>that </a:t>
            </a:r>
            <a:r>
              <a:rPr lang="en-US" dirty="0">
                <a:latin typeface="Arial" panose="020B0604020202020204" pitchFamily="34" charset="0"/>
                <a:cs typeface="Arial" panose="020B0604020202020204" pitchFamily="34" charset="0"/>
              </a:rPr>
              <a:t>was attached to </a:t>
            </a:r>
            <a:r>
              <a:rPr lang="en-US" dirty="0" smtClean="0">
                <a:latin typeface="Arial" panose="020B0604020202020204" pitchFamily="34" charset="0"/>
                <a:cs typeface="Arial" panose="020B0604020202020204" pitchFamily="34" charset="0"/>
              </a:rPr>
              <a:t>the centrally </a:t>
            </a:r>
            <a:r>
              <a:rPr lang="en-US" dirty="0">
                <a:latin typeface="Arial" panose="020B0604020202020204" pitchFamily="34" charset="0"/>
                <a:cs typeface="Arial" panose="020B0604020202020204" pitchFamily="34" charset="0"/>
              </a:rPr>
              <a:t>vapor pump has been either capped by using a threaded plug, threaded cap, or glued fitting if the piping is fiberglass</a:t>
            </a:r>
            <a:r>
              <a:rPr lang="en-US" dirty="0" smtClean="0">
                <a:latin typeface="Arial" panose="020B0604020202020204" pitchFamily="34" charset="0"/>
                <a:cs typeface="Arial" panose="020B0604020202020204" pitchFamily="34" charset="0"/>
              </a:rPr>
              <a:t>.</a:t>
            </a:r>
          </a:p>
          <a:p>
            <a:pPr marL="342900" lvl="1" indent="-342900">
              <a:buClr>
                <a:schemeClr val="accent3"/>
              </a:buClr>
              <a:buSzPct val="95000"/>
            </a:pPr>
            <a:r>
              <a:rPr lang="en-US" dirty="0" smtClean="0">
                <a:latin typeface="Arial" panose="020B0604020202020204" pitchFamily="34" charset="0"/>
                <a:cs typeface="Arial" panose="020B0604020202020204" pitchFamily="34" charset="0"/>
              </a:rPr>
              <a:t>Make </a:t>
            </a:r>
            <a:r>
              <a:rPr lang="en-US" dirty="0">
                <a:latin typeface="Arial" panose="020B0604020202020204" pitchFamily="34" charset="0"/>
                <a:cs typeface="Arial" panose="020B0604020202020204" pitchFamily="34" charset="0"/>
              </a:rPr>
              <a:t>sure that the contactor dose not use any type of rubber cap held in place by a hose clamp to seal the vapor piping. </a:t>
            </a:r>
            <a:endParaRPr lang="en-US" dirty="0"/>
          </a:p>
          <a:p>
            <a:pPr marL="0" lvl="1" indent="0">
              <a:buClr>
                <a:schemeClr val="accent3"/>
              </a:buClr>
              <a:buSzPct val="95000"/>
              <a:buNone/>
            </a:pP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528114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Arial" panose="020B0604020202020204" pitchFamily="34" charset="0"/>
                <a:cs typeface="Arial" panose="020B0604020202020204" pitchFamily="34" charset="0"/>
              </a:rPr>
              <a:t>9000-01 MINI-JET INSTALLATION WITH RED JACKET PUMP</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981200"/>
            <a:ext cx="7315201" cy="47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375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Arial" panose="020B0604020202020204" pitchFamily="34" charset="0"/>
                <a:cs typeface="Arial" panose="020B0604020202020204" pitchFamily="34" charset="0"/>
              </a:rPr>
              <a:t>9000-02 MINI-JET INSTALLATION WITH RED JACKET PUMP</a:t>
            </a:r>
            <a:endParaRPr lang="en-US" sz="32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6629401" cy="46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690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Arial" panose="020B0604020202020204" pitchFamily="34" charset="0"/>
                <a:cs typeface="Arial" panose="020B0604020202020204" pitchFamily="34" charset="0"/>
              </a:rPr>
              <a:t>9000-01 MINI-JET INSTALLATION WITH FE PETRO PUMP</a:t>
            </a:r>
            <a:endParaRPr lang="en-US" sz="3200"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1995735"/>
            <a:ext cx="5581650" cy="467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328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395967"/>
            <a:ext cx="8229600" cy="1143000"/>
          </a:xfrm>
        </p:spPr>
        <p:txBody>
          <a:bodyPr>
            <a:normAutofit/>
          </a:bodyPr>
          <a:lstStyle/>
          <a:p>
            <a:pPr algn="ctr"/>
            <a:r>
              <a:rPr lang="en-US" sz="3200" dirty="0">
                <a:latin typeface="Arial" panose="020B0604020202020204" pitchFamily="34" charset="0"/>
                <a:cs typeface="Arial" panose="020B0604020202020204" pitchFamily="34" charset="0"/>
              </a:rPr>
              <a:t>Installation of </a:t>
            </a:r>
            <a:r>
              <a:rPr lang="en-US" sz="3200" dirty="0" smtClean="0">
                <a:latin typeface="Arial" panose="020B0604020202020204" pitchFamily="34" charset="0"/>
                <a:cs typeface="Arial" panose="020B0604020202020204" pitchFamily="34" charset="0"/>
              </a:rPr>
              <a:t>theVP-500 </a:t>
            </a:r>
            <a:r>
              <a:rPr lang="en-US" sz="3200" dirty="0">
                <a:latin typeface="Arial" panose="020B0604020202020204" pitchFamily="34" charset="0"/>
                <a:cs typeface="Arial" panose="020B0604020202020204" pitchFamily="34" charset="0"/>
              </a:rPr>
              <a:t>v</a:t>
            </a:r>
            <a:r>
              <a:rPr lang="en-US" sz="3200" dirty="0" smtClean="0">
                <a:latin typeface="Arial" panose="020B0604020202020204" pitchFamily="34" charset="0"/>
                <a:cs typeface="Arial" panose="020B0604020202020204" pitchFamily="34" charset="0"/>
              </a:rPr>
              <a:t>ane pump</a:t>
            </a:r>
            <a:endParaRPr lang="en-US" sz="3200"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74440"/>
            <a:ext cx="7600950" cy="506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920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Arial" panose="020B0604020202020204" pitchFamily="34" charset="0"/>
                <a:cs typeface="Arial" panose="020B0604020202020204" pitchFamily="34" charset="0"/>
              </a:rPr>
              <a:t>Disconnecting Vapor Pumps or Processing Units (cont.)</a:t>
            </a:r>
            <a:endParaRPr lang="en-US" sz="3200" dirty="0"/>
          </a:p>
        </p:txBody>
      </p:sp>
      <p:sp>
        <p:nvSpPr>
          <p:cNvPr id="3" name="Content Placeholder 2"/>
          <p:cNvSpPr>
            <a:spLocks noGrp="1"/>
          </p:cNvSpPr>
          <p:nvPr>
            <p:ph idx="1"/>
          </p:nvPr>
        </p:nvSpPr>
        <p:spPr/>
        <p:txBody>
          <a:bodyPr/>
          <a:lstStyle/>
          <a:p>
            <a:r>
              <a:rPr lang="en-US" sz="2800" dirty="0" smtClean="0">
                <a:latin typeface="Arial" panose="020B0604020202020204" pitchFamily="34" charset="0"/>
                <a:cs typeface="Arial" panose="020B0604020202020204" pitchFamily="34" charset="0"/>
              </a:rPr>
              <a:t>If your Stage II vapor-recovery system is </a:t>
            </a:r>
            <a:r>
              <a:rPr lang="en-US" sz="2800" dirty="0" err="1" smtClean="0">
                <a:latin typeface="Arial" panose="020B0604020202020204" pitchFamily="34" charset="0"/>
                <a:cs typeface="Arial" panose="020B0604020202020204" pitchFamily="34" charset="0"/>
              </a:rPr>
              <a:t>Hasstech</a:t>
            </a:r>
            <a:r>
              <a:rPr lang="en-US" sz="2800" dirty="0" smtClean="0">
                <a:latin typeface="Arial" panose="020B0604020202020204" pitchFamily="34" charset="0"/>
                <a:cs typeface="Arial" panose="020B0604020202020204" pitchFamily="34" charset="0"/>
              </a:rPr>
              <a:t>, check that the collection unit and the processing unit have been removed from service and all vapor piping connected to the system have been capped or plugged.</a:t>
            </a:r>
            <a:endParaRPr lang="en-US" dirty="0"/>
          </a:p>
        </p:txBody>
      </p:sp>
      <p:pic>
        <p:nvPicPr>
          <p:cNvPr id="4" name="Picture 2" descr="C:\Users\yadowar\Desktop\Stage II VRS decomisionin at gasolins dispenseing facilities presentation\photos\HASSTECH G 70 164 AA\PRESS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0629" y="4232513"/>
            <a:ext cx="3017308" cy="22629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4212034"/>
            <a:ext cx="2733675" cy="188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4495800"/>
            <a:ext cx="1308629" cy="923330"/>
          </a:xfrm>
          <a:prstGeom prst="rect">
            <a:avLst/>
          </a:prstGeom>
          <a:noFill/>
        </p:spPr>
        <p:txBody>
          <a:bodyPr wrap="square" rtlCol="0">
            <a:spAutoFit/>
          </a:bodyPr>
          <a:lstStyle/>
          <a:p>
            <a:r>
              <a:rPr lang="en-US" dirty="0" smtClean="0"/>
              <a:t>Hasstech collection unit </a:t>
            </a:r>
            <a:endParaRPr lang="en-US" dirty="0"/>
          </a:p>
        </p:txBody>
      </p:sp>
      <p:sp>
        <p:nvSpPr>
          <p:cNvPr id="8" name="TextBox 7"/>
          <p:cNvSpPr txBox="1"/>
          <p:nvPr/>
        </p:nvSpPr>
        <p:spPr>
          <a:xfrm>
            <a:off x="5648324" y="6211669"/>
            <a:ext cx="3352802" cy="646331"/>
          </a:xfrm>
          <a:prstGeom prst="rect">
            <a:avLst/>
          </a:prstGeom>
          <a:noFill/>
        </p:spPr>
        <p:txBody>
          <a:bodyPr wrap="square" rtlCol="0">
            <a:spAutoFit/>
          </a:bodyPr>
          <a:lstStyle/>
          <a:p>
            <a:r>
              <a:rPr lang="en-US" dirty="0" smtClean="0"/>
              <a:t>Processing   unit </a:t>
            </a:r>
            <a:r>
              <a:rPr lang="en-US" dirty="0"/>
              <a:t>with the burner and two electrodes </a:t>
            </a:r>
          </a:p>
        </p:txBody>
      </p:sp>
    </p:spTree>
    <p:extLst>
      <p:ext uri="{BB962C8B-B14F-4D97-AF65-F5344CB8AC3E}">
        <p14:creationId xmlns:p14="http://schemas.microsoft.com/office/powerpoint/2010/main" val="2173015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a:bodyPr>
          <a:lstStyle/>
          <a:p>
            <a:pPr algn="ctr"/>
            <a:r>
              <a:rPr lang="en-US" sz="3200" dirty="0" smtClean="0">
                <a:latin typeface="Arial" panose="020B0604020202020204" pitchFamily="34" charset="0"/>
                <a:cs typeface="Arial" panose="020B0604020202020204" pitchFamily="34" charset="0"/>
              </a:rPr>
              <a:t>All </a:t>
            </a:r>
            <a:r>
              <a:rPr lang="en-US" sz="3200" dirty="0">
                <a:latin typeface="Arial" panose="020B0604020202020204" pitchFamily="34" charset="0"/>
                <a:cs typeface="Arial" panose="020B0604020202020204" pitchFamily="34" charset="0"/>
              </a:rPr>
              <a:t>electrical components of the </a:t>
            </a:r>
            <a:r>
              <a:rPr lang="en-US" sz="3200" dirty="0" smtClean="0">
                <a:latin typeface="Arial" panose="020B0604020202020204" pitchFamily="34" charset="0"/>
                <a:cs typeface="Arial" panose="020B0604020202020204" pitchFamily="34" charset="0"/>
              </a:rPr>
              <a:t>Stage </a:t>
            </a:r>
            <a:r>
              <a:rPr lang="en-US" sz="3200" dirty="0">
                <a:latin typeface="Arial" panose="020B0604020202020204" pitchFamily="34" charset="0"/>
                <a:cs typeface="Arial" panose="020B0604020202020204" pitchFamily="34" charset="0"/>
              </a:rPr>
              <a:t>II </a:t>
            </a:r>
            <a:r>
              <a:rPr lang="en-US" sz="3200" dirty="0" smtClean="0">
                <a:latin typeface="Arial" panose="020B0604020202020204" pitchFamily="34" charset="0"/>
                <a:cs typeface="Arial" panose="020B0604020202020204" pitchFamily="34" charset="0"/>
              </a:rPr>
              <a:t>VRS</a:t>
            </a:r>
            <a:endParaRPr lang="en-US" sz="3200" dirty="0"/>
          </a:p>
        </p:txBody>
      </p:sp>
      <p:sp>
        <p:nvSpPr>
          <p:cNvPr id="3" name="Content Placeholder 2"/>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Check if all other electrical components of the stage II VRS has been safely disconnected to avoid any electrical hazards as it was recommended. </a:t>
            </a:r>
            <a:endParaRPr lang="en-US" sz="2400" dirty="0">
              <a:latin typeface="Arial" panose="020B0604020202020204" pitchFamily="34" charset="0"/>
              <a:cs typeface="Arial" panose="020B0604020202020204" pitchFamily="34" charset="0"/>
            </a:endParaRPr>
          </a:p>
          <a:p>
            <a:pPr lvl="1"/>
            <a:r>
              <a:rPr lang="en-US" sz="2200" dirty="0" smtClean="0">
                <a:latin typeface="Arial" panose="020B0604020202020204" pitchFamily="34" charset="0"/>
                <a:cs typeface="Arial" panose="020B0604020202020204" pitchFamily="34" charset="0"/>
              </a:rPr>
              <a:t>Open the junction box and check the wires have been disconnected and capped with appropriate sized wire nuts </a:t>
            </a:r>
            <a:r>
              <a:rPr lang="en-US" sz="2200" dirty="0">
                <a:latin typeface="Arial" panose="020B0604020202020204" pitchFamily="34" charset="0"/>
                <a:cs typeface="Arial" panose="020B0604020202020204" pitchFamily="34" charset="0"/>
              </a:rPr>
              <a:t>and all wires </a:t>
            </a:r>
            <a:r>
              <a:rPr lang="en-US" sz="2200" dirty="0" smtClean="0">
                <a:latin typeface="Arial" panose="020B0604020202020204" pitchFamily="34" charset="0"/>
                <a:cs typeface="Arial" panose="020B0604020202020204" pitchFamily="34" charset="0"/>
              </a:rPr>
              <a:t>have been sealed off in the electrical junction box.</a:t>
            </a:r>
          </a:p>
          <a:p>
            <a:r>
              <a:rPr lang="en-US" sz="2400" dirty="0" smtClean="0">
                <a:latin typeface="Arial" panose="020B0604020202020204" pitchFamily="34" charset="0"/>
                <a:cs typeface="Arial" panose="020B0604020202020204" pitchFamily="34" charset="0"/>
              </a:rPr>
              <a:t>Note: Removing </a:t>
            </a:r>
            <a:r>
              <a:rPr lang="en-US" sz="2400" dirty="0">
                <a:latin typeface="Arial" panose="020B0604020202020204" pitchFamily="34" charset="0"/>
                <a:cs typeface="Arial" panose="020B0604020202020204" pitchFamily="34" charset="0"/>
              </a:rPr>
              <a:t>all </a:t>
            </a:r>
            <a:r>
              <a:rPr lang="en-US" sz="2400" dirty="0" smtClean="0">
                <a:latin typeface="Arial" panose="020B0604020202020204" pitchFamily="34" charset="0"/>
                <a:cs typeface="Arial" panose="020B0604020202020204" pitchFamily="34" charset="0"/>
              </a:rPr>
              <a:t>electrical </a:t>
            </a:r>
            <a:r>
              <a:rPr lang="en-US" sz="2400" dirty="0">
                <a:latin typeface="Arial" panose="020B0604020202020204" pitchFamily="34" charset="0"/>
                <a:cs typeface="Arial" panose="020B0604020202020204" pitchFamily="34" charset="0"/>
              </a:rPr>
              <a:t>components </a:t>
            </a:r>
            <a:r>
              <a:rPr lang="en-US" sz="2400" dirty="0" smtClean="0">
                <a:latin typeface="Arial" panose="020B0604020202020204" pitchFamily="34" charset="0"/>
                <a:cs typeface="Arial" panose="020B0604020202020204" pitchFamily="34" charset="0"/>
              </a:rPr>
              <a:t>is to </a:t>
            </a:r>
            <a:r>
              <a:rPr lang="en-US" sz="2400" dirty="0">
                <a:latin typeface="Arial" panose="020B0604020202020204" pitchFamily="34" charset="0"/>
                <a:cs typeface="Arial" panose="020B0604020202020204" pitchFamily="34" charset="0"/>
              </a:rPr>
              <a:t>avoid confusion and mistakes of deciding the presence or the decommissioning of  the stage II VRS by the inspector during his inspection.</a:t>
            </a:r>
          </a:p>
        </p:txBody>
      </p:sp>
    </p:spTree>
    <p:extLst>
      <p:ext uri="{BB962C8B-B14F-4D97-AF65-F5344CB8AC3E}">
        <p14:creationId xmlns:p14="http://schemas.microsoft.com/office/powerpoint/2010/main" val="2495235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200" dirty="0" smtClean="0">
                <a:latin typeface="Arial" panose="020B0604020202020204" pitchFamily="34" charset="0"/>
                <a:cs typeface="Arial" panose="020B0604020202020204" pitchFamily="34" charset="0"/>
              </a:rPr>
              <a:t>Purpose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Instruct the owner on how to verify if the contractor has followed the decommissioning procedures as specified in the Rules For Air Quality Control, 391-3-1-.02, and steps defined in the EPD Stage II decommissioning checklist. </a:t>
            </a:r>
            <a:r>
              <a:rPr lang="en-US" sz="2400" dirty="0" smtClean="0">
                <a:latin typeface="Arial" panose="020B0604020202020204" pitchFamily="34" charset="0"/>
                <a:cs typeface="Arial" panose="020B0604020202020204" pitchFamily="34" charset="0"/>
              </a:rPr>
              <a:t> </a:t>
            </a:r>
          </a:p>
          <a:p>
            <a:pPr marL="0" indent="0">
              <a:buNone/>
            </a:pPr>
            <a:endParaRPr lang="en-US" sz="2800" dirty="0"/>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197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28700"/>
            <a:ext cx="8229600" cy="742950"/>
          </a:xfrm>
        </p:spPr>
        <p:txBody>
          <a:bodyPr>
            <a:normAutofit fontScale="90000"/>
          </a:bodyPr>
          <a:lstStyle/>
          <a:p>
            <a:pPr algn="ctr"/>
            <a:r>
              <a:rPr lang="en-US" sz="3200" dirty="0"/>
              <a:t/>
            </a:r>
            <a:br>
              <a:rPr lang="en-US" sz="3200" dirty="0"/>
            </a:br>
            <a:r>
              <a:rPr lang="en-US" sz="3200" dirty="0"/>
              <a:t> </a:t>
            </a:r>
            <a:br>
              <a:rPr lang="en-US" sz="3200" dirty="0"/>
            </a:br>
            <a:r>
              <a:rPr lang="en-US" sz="3600" dirty="0">
                <a:latin typeface="Arial" panose="020B0604020202020204" pitchFamily="34" charset="0"/>
                <a:cs typeface="Arial" panose="020B0604020202020204" pitchFamily="34" charset="0"/>
              </a:rPr>
              <a:t>All </a:t>
            </a:r>
            <a:r>
              <a:rPr lang="en-US" sz="3600" dirty="0" smtClean="0">
                <a:latin typeface="Arial" panose="020B0604020202020204" pitchFamily="34" charset="0"/>
                <a:cs typeface="Arial" panose="020B0604020202020204" pitchFamily="34" charset="0"/>
              </a:rPr>
              <a:t>other electrical </a:t>
            </a:r>
            <a:r>
              <a:rPr lang="en-US" sz="3600" dirty="0">
                <a:latin typeface="Arial" panose="020B0604020202020204" pitchFamily="34" charset="0"/>
                <a:cs typeface="Arial" panose="020B0604020202020204" pitchFamily="34" charset="0"/>
              </a:rPr>
              <a:t>components of the Stage II VRS</a:t>
            </a: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771650"/>
            <a:ext cx="831279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2590800"/>
            <a:ext cx="129540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Healy monitoring system layout</a:t>
            </a:r>
            <a:endParaRPr lang="en-US" dirty="0"/>
          </a:p>
        </p:txBody>
      </p:sp>
      <p:sp>
        <p:nvSpPr>
          <p:cNvPr id="6" name="Left Arrow 5"/>
          <p:cNvSpPr/>
          <p:nvPr/>
        </p:nvSpPr>
        <p:spPr>
          <a:xfrm>
            <a:off x="6553200" y="2057400"/>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788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2" y="685800"/>
            <a:ext cx="8210551" cy="838200"/>
          </a:xfrm>
        </p:spPr>
        <p:txBody>
          <a:bodyPr>
            <a:normAutofit fontScale="90000"/>
          </a:bodyPr>
          <a:lstStyle/>
          <a:p>
            <a:pPr algn="ctr"/>
            <a:r>
              <a:rPr lang="en-US" sz="3200" dirty="0" smtClean="0">
                <a:latin typeface="Arial" panose="020B0604020202020204" pitchFamily="34" charset="0"/>
                <a:cs typeface="Arial" panose="020B0604020202020204" pitchFamily="34" charset="0"/>
              </a:rPr>
              <a:t>All </a:t>
            </a:r>
            <a:r>
              <a:rPr lang="en-US" sz="3200" dirty="0">
                <a:latin typeface="Arial" panose="020B0604020202020204" pitchFamily="34" charset="0"/>
                <a:cs typeface="Arial" panose="020B0604020202020204" pitchFamily="34" charset="0"/>
              </a:rPr>
              <a:t>other electrical components of the Stage II </a:t>
            </a:r>
            <a:r>
              <a:rPr lang="en-US" sz="3200" dirty="0" smtClean="0">
                <a:latin typeface="Arial" panose="020B0604020202020204" pitchFamily="34" charset="0"/>
                <a:cs typeface="Arial" panose="020B0604020202020204" pitchFamily="34" charset="0"/>
              </a:rPr>
              <a:t>VRS</a:t>
            </a:r>
            <a:endParaRPr lang="en-US" sz="3200" dirty="0">
              <a:latin typeface="Arial" panose="020B0604020202020204" pitchFamily="34" charset="0"/>
              <a:cs typeface="Arial" panose="020B0604020202020204" pitchFamily="34" charset="0"/>
            </a:endParaRPr>
          </a:p>
        </p:txBody>
      </p:sp>
      <p:pic>
        <p:nvPicPr>
          <p:cNvPr id="4" name="Picture 2" descr="C:\Users\yadowar\Desktop\Stage II VRS decomisionin at gasolins dispenseing facilities presentation\photos\HASSTECH G 70 164 AA\code number indicates the type of  problem in the systemshell 2411 lawrensville hwy9000478 00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62601" y="2078336"/>
            <a:ext cx="3124200" cy="34842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520306" y="4627739"/>
            <a:ext cx="2286000" cy="369332"/>
          </a:xfrm>
          <a:prstGeom prst="rect">
            <a:avLst/>
          </a:prstGeom>
        </p:spPr>
        <p:txBody>
          <a:bodyPr>
            <a:spAutoFit/>
          </a:bodyPr>
          <a:lstStyle/>
          <a:p>
            <a:pPr lvl="0"/>
            <a:r>
              <a:rPr lang="en-US" dirty="0">
                <a:solidFill>
                  <a:prstClr val="black"/>
                </a:solidFill>
              </a:rPr>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4191000"/>
            <a:ext cx="3314700" cy="223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1" y="4508886"/>
            <a:ext cx="1905000" cy="923330"/>
          </a:xfrm>
          <a:prstGeom prst="rect">
            <a:avLst/>
          </a:prstGeom>
          <a:noFill/>
        </p:spPr>
        <p:txBody>
          <a:bodyPr wrap="square" rtlCol="0">
            <a:spAutoFit/>
          </a:bodyPr>
          <a:lstStyle/>
          <a:p>
            <a:r>
              <a:rPr lang="en-US" dirty="0" smtClean="0"/>
              <a:t>G-70-7-AD VCP-2A Hasstech  status panel</a:t>
            </a:r>
            <a:endParaRPr lang="en-US" dirty="0"/>
          </a:p>
        </p:txBody>
      </p:sp>
      <p:pic>
        <p:nvPicPr>
          <p:cNvPr id="1028" name="Picture 4" descr="C:\Users\yadowar\Desktop\My EPD\AIR\STAGE II\hasstech\9075010 hasstech G-70-AD\9067118 G-70-7-AD\9028008\11 17 2008 9028008 honey well control box 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1" y="2057400"/>
            <a:ext cx="3314700" cy="1921514"/>
          </a:xfrm>
          <a:prstGeom prst="rect">
            <a:avLst/>
          </a:prstGeom>
          <a:noFill/>
          <a:extLst>
            <a:ext uri="{909E8E84-426E-40DD-AFC4-6F175D3DCCD1}">
              <a14:hiddenFill xmlns:a14="http://schemas.microsoft.com/office/drawing/2010/main">
                <a:solidFill>
                  <a:srgbClr val="FFFFFF"/>
                </a:solidFill>
              </a14:hiddenFill>
            </a:ext>
          </a:extLst>
        </p:spPr>
      </p:pic>
      <p:sp>
        <p:nvSpPr>
          <p:cNvPr id="10" name="Left Arrow 9"/>
          <p:cNvSpPr/>
          <p:nvPr/>
        </p:nvSpPr>
        <p:spPr>
          <a:xfrm>
            <a:off x="2558929" y="2209800"/>
            <a:ext cx="766109" cy="3877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2873862" y="2722804"/>
            <a:ext cx="484632" cy="5907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09998" y="2078336"/>
            <a:ext cx="1676401" cy="1754326"/>
          </a:xfrm>
          <a:prstGeom prst="rect">
            <a:avLst/>
          </a:prstGeom>
        </p:spPr>
        <p:txBody>
          <a:bodyPr wrap="square">
            <a:spAutoFit/>
          </a:bodyPr>
          <a:lstStyle/>
          <a:p>
            <a:pPr lvl="0"/>
            <a:r>
              <a:rPr lang="en-US" dirty="0" smtClean="0">
                <a:solidFill>
                  <a:prstClr val="black"/>
                </a:solidFill>
              </a:rPr>
              <a:t>G-70-7-AD-Vacu Rite </a:t>
            </a:r>
            <a:r>
              <a:rPr lang="en-US" dirty="0">
                <a:solidFill>
                  <a:prstClr val="black"/>
                </a:solidFill>
              </a:rPr>
              <a:t>VCP-2A Control box and   status panel</a:t>
            </a:r>
          </a:p>
        </p:txBody>
      </p:sp>
      <p:sp>
        <p:nvSpPr>
          <p:cNvPr id="17" name="Rectangle 16"/>
          <p:cNvSpPr/>
          <p:nvPr/>
        </p:nvSpPr>
        <p:spPr>
          <a:xfrm>
            <a:off x="6211888" y="5715000"/>
            <a:ext cx="2286000" cy="923330"/>
          </a:xfrm>
          <a:prstGeom prst="rect">
            <a:avLst/>
          </a:prstGeom>
          <a:solidFill>
            <a:schemeClr val="accent2"/>
          </a:solidFill>
        </p:spPr>
        <p:txBody>
          <a:bodyPr>
            <a:spAutoFit/>
          </a:bodyPr>
          <a:lstStyle/>
          <a:p>
            <a:r>
              <a:rPr lang="en-US" dirty="0" err="1">
                <a:solidFill>
                  <a:prstClr val="black"/>
                </a:solidFill>
              </a:rPr>
              <a:t>Vacu</a:t>
            </a:r>
            <a:r>
              <a:rPr lang="en-US" dirty="0">
                <a:solidFill>
                  <a:prstClr val="black"/>
                </a:solidFill>
              </a:rPr>
              <a:t> Rite VCP-3A</a:t>
            </a:r>
            <a:br>
              <a:rPr lang="en-US" dirty="0">
                <a:solidFill>
                  <a:prstClr val="black"/>
                </a:solidFill>
              </a:rPr>
            </a:br>
            <a:r>
              <a:rPr lang="en-US" dirty="0">
                <a:solidFill>
                  <a:prstClr val="black"/>
                </a:solidFill>
              </a:rPr>
              <a:t>G-70-164-AA Hasstech System</a:t>
            </a:r>
            <a:endParaRPr lang="en-US" dirty="0"/>
          </a:p>
        </p:txBody>
      </p:sp>
      <p:sp>
        <p:nvSpPr>
          <p:cNvPr id="3" name="TextBox 2"/>
          <p:cNvSpPr txBox="1"/>
          <p:nvPr/>
        </p:nvSpPr>
        <p:spPr>
          <a:xfrm>
            <a:off x="914400" y="6324600"/>
            <a:ext cx="44958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Hasstech control panel</a:t>
            </a:r>
            <a:endParaRPr lang="en-US" dirty="0"/>
          </a:p>
        </p:txBody>
      </p:sp>
    </p:spTree>
    <p:extLst>
      <p:ext uri="{BB962C8B-B14F-4D97-AF65-F5344CB8AC3E}">
        <p14:creationId xmlns:p14="http://schemas.microsoft.com/office/powerpoint/2010/main" val="452642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           Stage II VR Balance System</a:t>
            </a:r>
            <a:br>
              <a:rPr lang="en-US" sz="3200" dirty="0" smtClean="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Decommissioning</a:t>
            </a:r>
            <a:endParaRPr lang="en-US" sz="3200" dirty="0">
              <a:latin typeface="Arial" panose="020B0604020202020204" pitchFamily="34" charset="0"/>
              <a:cs typeface="Arial" panose="020B0604020202020204" pitchFamily="34" charset="0"/>
            </a:endParaRPr>
          </a:p>
        </p:txBody>
      </p:sp>
      <p:pic>
        <p:nvPicPr>
          <p:cNvPr id="4100" name="Picture 4" descr="C:\Users\yadowar\Pictures\My Pictures\My Pictures1\FACILITY600501 suction typing and balance system 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286000"/>
            <a:ext cx="4121585"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yadowar\Pictures\My Pictures\My Pictures1\FACILITY600501 suction typing and balance system 00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286000"/>
            <a:ext cx="3574257" cy="4038600"/>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a:xfrm>
            <a:off x="6629400" y="4846320"/>
            <a:ext cx="762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2667000" y="6324600"/>
            <a:ext cx="45719"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072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3200" dirty="0" smtClean="0">
                <a:latin typeface="Arial" panose="020B0604020202020204" pitchFamily="34" charset="0"/>
                <a:cs typeface="Arial" panose="020B0604020202020204" pitchFamily="34" charset="0"/>
              </a:rPr>
              <a:t> Reprograming of</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Dispenser Electronics</a:t>
            </a:r>
            <a:endParaRPr lang="en-US" sz="3600"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Make sure the all dispensers are cleared  from any error </a:t>
            </a:r>
            <a:r>
              <a:rPr lang="en-US" dirty="0">
                <a:latin typeface="Arial" panose="020B0604020202020204" pitchFamily="34" charset="0"/>
                <a:cs typeface="Arial" panose="020B0604020202020204" pitchFamily="34" charset="0"/>
              </a:rPr>
              <a:t>codes and </a:t>
            </a:r>
            <a:r>
              <a:rPr lang="en-US" dirty="0" smtClean="0">
                <a:latin typeface="Arial" panose="020B0604020202020204" pitchFamily="34" charset="0"/>
                <a:cs typeface="Arial" panose="020B0604020202020204" pitchFamily="34" charset="0"/>
              </a:rPr>
              <a:t>have no any malfunctions and the </a:t>
            </a:r>
            <a:r>
              <a:rPr lang="en-US" dirty="0">
                <a:latin typeface="Arial" panose="020B0604020202020204" pitchFamily="34" charset="0"/>
                <a:cs typeface="Arial" panose="020B0604020202020204" pitchFamily="34" charset="0"/>
              </a:rPr>
              <a:t>vapor pump </a:t>
            </a:r>
            <a:r>
              <a:rPr lang="en-US" dirty="0" smtClean="0">
                <a:latin typeface="Arial" panose="020B0604020202020204" pitchFamily="34" charset="0"/>
                <a:cs typeface="Arial" panose="020B0604020202020204" pitchFamily="34" charset="0"/>
              </a:rPr>
              <a:t>motors </a:t>
            </a:r>
            <a:r>
              <a:rPr lang="en-US" dirty="0">
                <a:latin typeface="Arial" panose="020B0604020202020204" pitchFamily="34" charset="0"/>
                <a:cs typeface="Arial" panose="020B0604020202020204" pitchFamily="34" charset="0"/>
              </a:rPr>
              <a:t>control </a:t>
            </a:r>
            <a:r>
              <a:rPr lang="en-US" dirty="0" smtClean="0">
                <a:latin typeface="Arial" panose="020B0604020202020204" pitchFamily="34" charset="0"/>
                <a:cs typeface="Arial" panose="020B0604020202020204" pitchFamily="34" charset="0"/>
              </a:rPr>
              <a:t>circuits have been disabled. </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00234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3200" dirty="0" smtClean="0">
                <a:latin typeface="Arial" panose="020B0604020202020204" pitchFamily="34" charset="0"/>
                <a:cs typeface="Arial" panose="020B0604020202020204" pitchFamily="34" charset="0"/>
              </a:rPr>
              <a:t> Sealing off below grade vapor piping</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88998"/>
            <a:ext cx="8229600" cy="4389120"/>
          </a:xfrm>
        </p:spPr>
        <p:txBody>
          <a:bodyPr/>
          <a:lstStyle/>
          <a:p>
            <a:r>
              <a:rPr lang="en-US" sz="2400" dirty="0" smtClean="0">
                <a:latin typeface="Arial" panose="020B0604020202020204" pitchFamily="34" charset="0"/>
                <a:cs typeface="Arial" panose="020B0604020202020204" pitchFamily="34" charset="0"/>
              </a:rPr>
              <a:t>Check that the vapor return </a:t>
            </a:r>
            <a:r>
              <a:rPr lang="en-US" sz="2400" dirty="0">
                <a:latin typeface="Arial" panose="020B0604020202020204" pitchFamily="34" charset="0"/>
                <a:cs typeface="Arial" panose="020B0604020202020204" pitchFamily="34" charset="0"/>
              </a:rPr>
              <a:t>piping </a:t>
            </a:r>
            <a:r>
              <a:rPr lang="en-US" sz="2400" dirty="0" smtClean="0">
                <a:latin typeface="Arial" panose="020B0604020202020204" pitchFamily="34" charset="0"/>
                <a:cs typeface="Arial" panose="020B0604020202020204" pitchFamily="34" charset="0"/>
              </a:rPr>
              <a:t>has been capped at </a:t>
            </a:r>
            <a:r>
              <a:rPr lang="en-US" sz="2400" dirty="0">
                <a:latin typeface="Arial" panose="020B0604020202020204" pitchFamily="34" charset="0"/>
                <a:cs typeface="Arial" panose="020B0604020202020204" pitchFamily="34" charset="0"/>
              </a:rPr>
              <a:t>a height below the level of </a:t>
            </a:r>
            <a:r>
              <a:rPr lang="en-US" sz="2400" dirty="0" smtClean="0">
                <a:latin typeface="Arial" panose="020B0604020202020204" pitchFamily="34" charset="0"/>
                <a:cs typeface="Arial" panose="020B0604020202020204" pitchFamily="34" charset="0"/>
              </a:rPr>
              <a:t>the dispenser’s base and seals must be vapor tight.</a:t>
            </a:r>
          </a:p>
          <a:p>
            <a:endParaRPr lang="en-US" sz="2400" dirty="0">
              <a:latin typeface="Arial" panose="020B0604020202020204" pitchFamily="34" charset="0"/>
              <a:cs typeface="Arial" panose="020B0604020202020204" pitchFamily="34" charset="0"/>
            </a:endParaRPr>
          </a:p>
          <a:p>
            <a:pPr marL="342900" lvl="1" indent="-342900">
              <a:buClr>
                <a:schemeClr val="accent3"/>
              </a:buClr>
              <a:buSzPct val="95000"/>
            </a:pPr>
            <a:r>
              <a:rPr lang="en-US" dirty="0" smtClean="0">
                <a:latin typeface="Arial" panose="020B0604020202020204" pitchFamily="34" charset="0"/>
                <a:cs typeface="Arial" panose="020B0604020202020204" pitchFamily="34" charset="0"/>
              </a:rPr>
              <a:t>All vapor piping at the VP 500 cabinet must be below the level of the cabinet’s base and seals must be vapor tight.</a:t>
            </a:r>
          </a:p>
          <a:p>
            <a:pPr marL="0" lvl="1" indent="0">
              <a:buClr>
                <a:schemeClr val="accent3"/>
              </a:buClr>
              <a:buSzPct val="95000"/>
              <a:buNone/>
            </a:pPr>
            <a:endParaRPr lang="en-US" dirty="0" smtClean="0">
              <a:latin typeface="Arial" panose="020B0604020202020204" pitchFamily="34" charset="0"/>
              <a:cs typeface="Arial" panose="020B0604020202020204" pitchFamily="34" charset="0"/>
            </a:endParaRPr>
          </a:p>
          <a:p>
            <a:pPr marL="342900" lvl="1" indent="-342900">
              <a:buClr>
                <a:schemeClr val="accent3"/>
              </a:buClr>
              <a:buSzPct val="95000"/>
            </a:pPr>
            <a:r>
              <a:rPr lang="en-US" dirty="0">
                <a:latin typeface="Arial" panose="020B0604020202020204" pitchFamily="34" charset="0"/>
                <a:cs typeface="Arial" panose="020B0604020202020204" pitchFamily="34" charset="0"/>
              </a:rPr>
              <a:t>Make sure that the contactor dose not use any type of rubber cap held in place by a hose clamp to seal the vapor piping. </a:t>
            </a:r>
          </a:p>
          <a:p>
            <a:pPr marL="342900" lvl="1" indent="-342900">
              <a:buClr>
                <a:schemeClr val="accent3"/>
              </a:buClr>
              <a:buSzPct val="95000"/>
            </a:pPr>
            <a:endParaRPr lang="en-US" dirty="0">
              <a:latin typeface="Arial" panose="020B0604020202020204" pitchFamily="34" charset="0"/>
              <a:cs typeface="Arial" panose="020B0604020202020204" pitchFamily="34" charset="0"/>
            </a:endParaRPr>
          </a:p>
          <a:p>
            <a:pPr marL="342900" lvl="1" indent="-342900">
              <a:buClr>
                <a:schemeClr val="accent3"/>
              </a:buClr>
              <a:buSzPct val="95000"/>
            </a:pPr>
            <a:endParaRPr lang="en-US" dirty="0">
              <a:latin typeface="Arial" panose="020B0604020202020204" pitchFamily="34" charset="0"/>
              <a:cs typeface="Arial" panose="020B0604020202020204" pitchFamily="34" charset="0"/>
            </a:endParaRPr>
          </a:p>
          <a:p>
            <a:pPr marL="274320" lvl="1" indent="-274320">
              <a:buClr>
                <a:schemeClr val="accent3"/>
              </a:buClr>
              <a:buSzPct val="95000"/>
            </a:pP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165620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Arial" panose="020B0604020202020204" pitchFamily="34" charset="0"/>
                <a:cs typeface="Arial" panose="020B0604020202020204" pitchFamily="34" charset="0"/>
              </a:rPr>
              <a:t>Sealing off below grade vapor piping</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514600"/>
            <a:ext cx="6248400" cy="298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3581400" y="34671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869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3200" dirty="0" smtClean="0">
                <a:latin typeface="Arial" panose="020B0604020202020204" pitchFamily="34" charset="0"/>
                <a:cs typeface="Arial" panose="020B0604020202020204" pitchFamily="34" charset="0"/>
              </a:rPr>
              <a:t>Sealing off Vapor Piping at the </a:t>
            </a:r>
            <a:r>
              <a:rPr lang="en-US" sz="3200" dirty="0">
                <a:latin typeface="Arial" panose="020B0604020202020204" pitchFamily="34" charset="0"/>
                <a:cs typeface="Arial" panose="020B0604020202020204" pitchFamily="34" charset="0"/>
              </a:rPr>
              <a:t>T</a:t>
            </a:r>
            <a:r>
              <a:rPr lang="en-US" sz="3200" dirty="0" smtClean="0">
                <a:latin typeface="Arial" panose="020B0604020202020204" pitchFamily="34" charset="0"/>
                <a:cs typeface="Arial" panose="020B0604020202020204" pitchFamily="34" charset="0"/>
              </a:rPr>
              <a:t>ank</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35479"/>
            <a:ext cx="8229600" cy="4790689"/>
          </a:xfrm>
        </p:spPr>
        <p:txBody>
          <a:bodyPr>
            <a:normAutofit/>
          </a:bodyPr>
          <a:lstStyle/>
          <a:p>
            <a:r>
              <a:rPr lang="en-US" sz="2400" dirty="0" smtClean="0">
                <a:latin typeface="Arial" panose="020B0604020202020204" pitchFamily="34" charset="0"/>
                <a:cs typeface="Arial" panose="020B0604020202020204" pitchFamily="34" charset="0"/>
              </a:rPr>
              <a:t>Check your non-gasoline tanks are not manifolded with the gas tanks below grade(at either the vent lines or at the vapor return lines). Gasoline tanks should remain </a:t>
            </a:r>
            <a:r>
              <a:rPr lang="en-US" sz="2400" dirty="0" err="1" smtClean="0">
                <a:latin typeface="Arial" panose="020B0604020202020204" pitchFamily="34" charset="0"/>
                <a:cs typeface="Arial" panose="020B0604020202020204" pitchFamily="34" charset="0"/>
              </a:rPr>
              <a:t>manifolded</a:t>
            </a:r>
            <a:r>
              <a:rPr lang="en-US" sz="2400" dirty="0" smtClean="0">
                <a:latin typeface="Arial" panose="020B0604020202020204" pitchFamily="34" charset="0"/>
                <a:cs typeface="Arial" panose="020B0604020202020204" pitchFamily="34" charset="0"/>
              </a:rPr>
              <a:t> (if a manifold exists).</a:t>
            </a:r>
          </a:p>
          <a:p>
            <a:r>
              <a:rPr lang="en-US" sz="2400" dirty="0" smtClean="0">
                <a:latin typeface="Arial" panose="020B0604020202020204" pitchFamily="34" charset="0"/>
                <a:cs typeface="Arial" panose="020B0604020202020204" pitchFamily="34" charset="0"/>
              </a:rPr>
              <a:t>Ensure vapor piping </a:t>
            </a:r>
            <a:r>
              <a:rPr lang="en-US" sz="2400" dirty="0">
                <a:latin typeface="Arial" panose="020B0604020202020204" pitchFamily="34" charset="0"/>
                <a:cs typeface="Arial" panose="020B0604020202020204" pitchFamily="34" charset="0"/>
              </a:rPr>
              <a:t>has been plugged at the extractor fitting when </a:t>
            </a:r>
            <a:r>
              <a:rPr lang="en-US" sz="2400" dirty="0" smtClean="0">
                <a:latin typeface="Arial" panose="020B0604020202020204" pitchFamily="34" charset="0"/>
                <a:cs typeface="Arial" panose="020B0604020202020204" pitchFamily="34" charset="0"/>
              </a:rPr>
              <a:t>piping is located at the tank sump and is accessible from grade.</a:t>
            </a:r>
            <a:r>
              <a:rPr lang="en-US" sz="2400" dirty="0">
                <a:latin typeface="Arial" panose="020B0604020202020204" pitchFamily="34" charset="0"/>
                <a:cs typeface="Arial" panose="020B0604020202020204" pitchFamily="34" charset="0"/>
              </a:rPr>
              <a:t> If the piping is fiberglass, it may need to be </a:t>
            </a:r>
            <a:r>
              <a:rPr lang="en-US" sz="2400" dirty="0" smtClean="0">
                <a:latin typeface="Arial" panose="020B0604020202020204" pitchFamily="34" charset="0"/>
                <a:cs typeface="Arial" panose="020B0604020202020204" pitchFamily="34" charset="0"/>
              </a:rPr>
              <a:t>cut.</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6324" y="4714875"/>
            <a:ext cx="3495675" cy="201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95800" y="4843359"/>
            <a:ext cx="1557336" cy="1107996"/>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Vapor return line is connected to the extractor and  Should be disconnected and capped .Extractor needs to be plugged</a:t>
            </a:r>
          </a:p>
        </p:txBody>
      </p:sp>
    </p:spTree>
    <p:extLst>
      <p:ext uri="{BB962C8B-B14F-4D97-AF65-F5344CB8AC3E}">
        <p14:creationId xmlns:p14="http://schemas.microsoft.com/office/powerpoint/2010/main" val="1153434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3200" dirty="0" smtClean="0">
                <a:latin typeface="Arial" panose="020B0604020202020204" pitchFamily="34" charset="0"/>
                <a:cs typeface="Arial" panose="020B0604020202020204" pitchFamily="34" charset="0"/>
              </a:rPr>
              <a:t> Sealing </a:t>
            </a:r>
            <a:r>
              <a:rPr lang="en-US" sz="3200" dirty="0">
                <a:latin typeface="Arial" panose="020B0604020202020204" pitchFamily="34" charset="0"/>
                <a:cs typeface="Arial" panose="020B0604020202020204" pitchFamily="34" charset="0"/>
              </a:rPr>
              <a:t>off d</a:t>
            </a:r>
            <a:r>
              <a:rPr lang="en-US" sz="3200" dirty="0" smtClean="0">
                <a:latin typeface="Arial" panose="020B0604020202020204" pitchFamily="34" charset="0"/>
                <a:cs typeface="Arial" panose="020B0604020202020204" pitchFamily="34" charset="0"/>
              </a:rPr>
              <a:t>ispenser </a:t>
            </a:r>
            <a:r>
              <a:rPr lang="en-US" sz="3200" dirty="0">
                <a:latin typeface="Arial" panose="020B0604020202020204" pitchFamily="34" charset="0"/>
                <a:cs typeface="Arial" panose="020B0604020202020204" pitchFamily="34" charset="0"/>
              </a:rPr>
              <a:t>v</a:t>
            </a:r>
            <a:r>
              <a:rPr lang="en-US" sz="3200" dirty="0" smtClean="0">
                <a:latin typeface="Arial" panose="020B0604020202020204" pitchFamily="34" charset="0"/>
                <a:cs typeface="Arial" panose="020B0604020202020204" pitchFamily="34" charset="0"/>
              </a:rPr>
              <a:t>apor </a:t>
            </a:r>
            <a:r>
              <a:rPr lang="en-US" sz="3200" dirty="0">
                <a:latin typeface="Arial" panose="020B0604020202020204" pitchFamily="34" charset="0"/>
                <a:cs typeface="Arial" panose="020B0604020202020204" pitchFamily="34" charset="0"/>
              </a:rPr>
              <a:t>p</a:t>
            </a:r>
            <a:r>
              <a:rPr lang="en-US" sz="3200" dirty="0" smtClean="0">
                <a:latin typeface="Arial" panose="020B0604020202020204" pitchFamily="34" charset="0"/>
                <a:cs typeface="Arial" panose="020B0604020202020204" pitchFamily="34" charset="0"/>
              </a:rPr>
              <a:t>iping</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6250" y="1810269"/>
            <a:ext cx="8229600" cy="4389120"/>
          </a:xfrm>
        </p:spPr>
        <p:txBody>
          <a:bodyPr/>
          <a:lstStyle/>
          <a:p>
            <a:r>
              <a:rPr lang="en-US" sz="2400" dirty="0" smtClean="0">
                <a:latin typeface="Arial" panose="020B0604020202020204" pitchFamily="34" charset="0"/>
                <a:cs typeface="Arial" panose="020B0604020202020204" pitchFamily="34" charset="0"/>
              </a:rPr>
              <a:t>Observe that both </a:t>
            </a:r>
            <a:r>
              <a:rPr lang="en-US" sz="2400" dirty="0">
                <a:latin typeface="Arial" panose="020B0604020202020204" pitchFamily="34" charset="0"/>
                <a:cs typeface="Arial" panose="020B0604020202020204" pitchFamily="34" charset="0"/>
              </a:rPr>
              <a:t>ends of the vapor piping inside the dispenser cabinet </a:t>
            </a:r>
            <a:r>
              <a:rPr lang="en-US" sz="2400" dirty="0" smtClean="0">
                <a:latin typeface="Arial" panose="020B0604020202020204" pitchFamily="34" charset="0"/>
                <a:cs typeface="Arial" panose="020B0604020202020204" pitchFamily="34" charset="0"/>
              </a:rPr>
              <a:t>have been securely capped and sealed.</a:t>
            </a:r>
          </a:p>
          <a:p>
            <a:pPr marL="342900" lvl="1" indent="-342900">
              <a:buClr>
                <a:schemeClr val="accent3"/>
              </a:buClr>
              <a:buSzPct val="95000"/>
            </a:pPr>
            <a:r>
              <a:rPr lang="en-US" dirty="0" smtClean="0">
                <a:latin typeface="Arial" panose="020B0604020202020204" pitchFamily="34" charset="0"/>
                <a:cs typeface="Arial" panose="020B0604020202020204" pitchFamily="34" charset="0"/>
              </a:rPr>
              <a:t>Ensure that a </a:t>
            </a:r>
            <a:r>
              <a:rPr lang="en-US" dirty="0">
                <a:latin typeface="Arial" panose="020B0604020202020204" pitchFamily="34" charset="0"/>
                <a:cs typeface="Arial" panose="020B0604020202020204" pitchFamily="34" charset="0"/>
              </a:rPr>
              <a:t>rubber cap held in place by a hose clamp </a:t>
            </a:r>
            <a:r>
              <a:rPr lang="en-US" dirty="0" smtClean="0">
                <a:latin typeface="Arial" panose="020B0604020202020204" pitchFamily="34" charset="0"/>
                <a:cs typeface="Arial" panose="020B0604020202020204" pitchFamily="34" charset="0"/>
              </a:rPr>
              <a:t>is </a:t>
            </a:r>
            <a:r>
              <a:rPr lang="en-US" b="1" dirty="0" smtClean="0">
                <a:latin typeface="Arial" panose="020B0604020202020204" pitchFamily="34" charset="0"/>
                <a:cs typeface="Arial" panose="020B0604020202020204" pitchFamily="34" charset="0"/>
              </a:rPr>
              <a:t>not used </a:t>
            </a: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seal the vapor piping. </a:t>
            </a:r>
            <a:endParaRPr lang="en-US" dirty="0"/>
          </a:p>
          <a:p>
            <a:endParaRPr lang="en-US" dirty="0"/>
          </a:p>
        </p:txBody>
      </p:sp>
      <p:pic>
        <p:nvPicPr>
          <p:cNvPr id="6146" name="Picture 2" descr="C:\Users\yadowar\Desktop\Stage II VRS decomisionin at gasolins dispenseing facilities presentation\photos\5 28 2013 close vapor piping\FACILITY 0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886200"/>
            <a:ext cx="4038599" cy="2692632"/>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4495800" y="4747486"/>
            <a:ext cx="381000" cy="970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81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3200" dirty="0" smtClean="0">
                <a:latin typeface="Arial" panose="020B0604020202020204" pitchFamily="34" charset="0"/>
                <a:cs typeface="Arial" panose="020B0604020202020204" pitchFamily="34" charset="0"/>
              </a:rPr>
              <a:t>  Stage </a:t>
            </a:r>
            <a:r>
              <a:rPr lang="en-US" sz="3200" dirty="0">
                <a:latin typeface="Arial" panose="020B0604020202020204" pitchFamily="34" charset="0"/>
                <a:cs typeface="Arial" panose="020B0604020202020204" pitchFamily="34" charset="0"/>
              </a:rPr>
              <a:t>II </a:t>
            </a:r>
            <a:r>
              <a:rPr lang="en-US" sz="3200" dirty="0" smtClean="0">
                <a:latin typeface="Arial" panose="020B0604020202020204" pitchFamily="34" charset="0"/>
                <a:cs typeface="Arial" panose="020B0604020202020204" pitchFamily="34" charset="0"/>
              </a:rPr>
              <a:t>Hanging Hardware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Arial" panose="020B0604020202020204" pitchFamily="34" charset="0"/>
                <a:cs typeface="Arial" panose="020B0604020202020204" pitchFamily="34" charset="0"/>
              </a:rPr>
              <a:t>Replacing the Stage II nozzle, hoses, and breakaways with conventional equipment is voluntary. </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Note: In </a:t>
            </a:r>
            <a:r>
              <a:rPr lang="en-US" dirty="0">
                <a:latin typeface="Arial" panose="020B0604020202020204" pitchFamily="34" charset="0"/>
                <a:cs typeface="Arial" panose="020B0604020202020204" pitchFamily="34" charset="0"/>
              </a:rPr>
              <a:t>the absence of the top off decal warning, liquid may collect in the vapor path and may lead to excess fugitive liquid and/or vapor loss from nozzle during normal </a:t>
            </a:r>
            <a:r>
              <a:rPr lang="en-US" dirty="0" smtClean="0">
                <a:latin typeface="Arial" panose="020B0604020202020204" pitchFamily="34" charset="0"/>
                <a:cs typeface="Arial" panose="020B0604020202020204" pitchFamily="34" charset="0"/>
              </a:rPr>
              <a:t>operation if the Stage II nozzle is not replaced with a conventional nozzle.</a:t>
            </a: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If you have chosen to replace the Stage II hanging hardware with conventional, then a compatible adaptor </a:t>
            </a:r>
            <a:r>
              <a:rPr lang="en-US" dirty="0">
                <a:latin typeface="Arial" panose="020B0604020202020204" pitchFamily="34" charset="0"/>
                <a:cs typeface="Arial" panose="020B0604020202020204" pitchFamily="34" charset="0"/>
              </a:rPr>
              <a:t>fitting </a:t>
            </a:r>
            <a:r>
              <a:rPr lang="en-US" dirty="0" smtClean="0">
                <a:latin typeface="Arial" panose="020B0604020202020204" pitchFamily="34" charset="0"/>
                <a:cs typeface="Arial" panose="020B0604020202020204" pitchFamily="34" charset="0"/>
              </a:rPr>
              <a:t>must be used in the coaxial fuel outlet to isolate the vapor path in the piping and to convert the fuel outlet to non vapor recovery.</a:t>
            </a:r>
          </a:p>
          <a:p>
            <a:endParaRPr lang="en-US" sz="2200" dirty="0" smtClean="0">
              <a:latin typeface="Arial" panose="020B0604020202020204" pitchFamily="34" charset="0"/>
              <a:cs typeface="Arial" panose="020B0604020202020204" pitchFamily="34" charset="0"/>
            </a:endParaRPr>
          </a:p>
          <a:p>
            <a:pPr marL="0" indent="0">
              <a:buNone/>
            </a:pPr>
            <a:endParaRPr lang="en-US" dirty="0" smtClean="0"/>
          </a:p>
          <a:p>
            <a:endParaRPr lang="en-US" dirty="0"/>
          </a:p>
        </p:txBody>
      </p:sp>
    </p:spTree>
    <p:extLst>
      <p:ext uri="{BB962C8B-B14F-4D97-AF65-F5344CB8AC3E}">
        <p14:creationId xmlns:p14="http://schemas.microsoft.com/office/powerpoint/2010/main" val="4141110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3200" dirty="0" smtClean="0">
                <a:latin typeface="Arial" panose="020B0604020202020204" pitchFamily="34" charset="0"/>
                <a:cs typeface="Arial" panose="020B0604020202020204" pitchFamily="34" charset="0"/>
              </a:rPr>
              <a:t>Non-Stage II Hanging </a:t>
            </a:r>
            <a:r>
              <a:rPr lang="en-US" sz="3200" dirty="0">
                <a:latin typeface="Arial" panose="020B0604020202020204" pitchFamily="34" charset="0"/>
                <a:cs typeface="Arial" panose="020B0604020202020204" pitchFamily="34" charset="0"/>
              </a:rPr>
              <a:t>H</a:t>
            </a:r>
            <a:r>
              <a:rPr lang="en-US" sz="3200" dirty="0" smtClean="0">
                <a:latin typeface="Arial" panose="020B0604020202020204" pitchFamily="34" charset="0"/>
                <a:cs typeface="Arial" panose="020B0604020202020204" pitchFamily="34" charset="0"/>
              </a:rPr>
              <a:t>ardware and </a:t>
            </a:r>
            <a:r>
              <a:rPr lang="en-US" sz="3200" dirty="0">
                <a:latin typeface="Arial" panose="020B0604020202020204" pitchFamily="34" charset="0"/>
                <a:cs typeface="Arial" panose="020B0604020202020204" pitchFamily="34" charset="0"/>
              </a:rPr>
              <a:t>A</a:t>
            </a:r>
            <a:r>
              <a:rPr lang="en-US" sz="3200" dirty="0" smtClean="0">
                <a:latin typeface="Arial" panose="020B0604020202020204" pitchFamily="34" charset="0"/>
                <a:cs typeface="Arial" panose="020B0604020202020204" pitchFamily="34" charset="0"/>
              </a:rPr>
              <a:t>dapter</a:t>
            </a:r>
            <a:endParaRPr lang="en-US" sz="32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3347" y="2133600"/>
            <a:ext cx="525734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257" y="2133600"/>
            <a:ext cx="1981000" cy="132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257" y="3714750"/>
            <a:ext cx="1981000" cy="132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454" y="5257800"/>
            <a:ext cx="2070803" cy="13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93347" y="5638800"/>
            <a:ext cx="5257345" cy="1200329"/>
          </a:xfrm>
          <a:prstGeom prst="rect">
            <a:avLst/>
          </a:prstGeom>
          <a:noFill/>
        </p:spPr>
        <p:txBody>
          <a:bodyPr wrap="square" rtlCol="0">
            <a:spAutoFit/>
          </a:bodyPr>
          <a:lstStyle/>
          <a:p>
            <a:r>
              <a:rPr lang="en-US" dirty="0" smtClean="0"/>
              <a:t>This adapter shown above is for non stage II hanging hardware and cannot be used with Stage II hanging hardware because it has different sizes and different type of threads </a:t>
            </a:r>
            <a:endParaRPr lang="en-US" dirty="0"/>
          </a:p>
        </p:txBody>
      </p:sp>
      <p:sp>
        <p:nvSpPr>
          <p:cNvPr id="3" name="Right Arrow 2"/>
          <p:cNvSpPr/>
          <p:nvPr/>
        </p:nvSpPr>
        <p:spPr>
          <a:xfrm>
            <a:off x="5410200" y="2793990"/>
            <a:ext cx="609600" cy="406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830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6858000" cy="780288"/>
          </a:xfrm>
        </p:spPr>
        <p:txBody>
          <a:bodyPr>
            <a:noAutofit/>
          </a:bodyPr>
          <a:lstStyle/>
          <a:p>
            <a:pPr algn="ctr"/>
            <a:r>
              <a:rPr lang="en-US" sz="3200" dirty="0" smtClean="0">
                <a:latin typeface="Arial" panose="020B0604020202020204" pitchFamily="34" charset="0"/>
                <a:cs typeface="Arial" panose="020B0604020202020204" pitchFamily="34" charset="0"/>
              </a:rPr>
              <a:t>Applicability</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295400"/>
            <a:ext cx="8229600" cy="4389120"/>
          </a:xfrm>
        </p:spPr>
        <p:txBody>
          <a:bodyPr>
            <a:noAutofit/>
          </a:bodyPr>
          <a:lstStyle/>
          <a:p>
            <a:r>
              <a:rPr lang="en-US" sz="2400" dirty="0" smtClean="0">
                <a:latin typeface="Arial" panose="020B0604020202020204" pitchFamily="34" charset="0"/>
                <a:cs typeface="Arial" panose="020B0604020202020204" pitchFamily="34" charset="0"/>
              </a:rPr>
              <a:t>Decommissioning required by April 30, 2016.</a:t>
            </a:r>
          </a:p>
          <a:p>
            <a:r>
              <a:rPr lang="en-US" sz="2400" dirty="0" smtClean="0">
                <a:latin typeface="Arial" panose="020B0604020202020204" pitchFamily="34" charset="0"/>
                <a:cs typeface="Arial" panose="020B0604020202020204" pitchFamily="34" charset="0"/>
              </a:rPr>
              <a:t>One of the following Types of Stage II VR Systems may be installed at your site:</a:t>
            </a:r>
          </a:p>
          <a:p>
            <a:pPr lvl="1"/>
            <a:r>
              <a:rPr lang="en-US" sz="2000" b="1" dirty="0" smtClean="0">
                <a:latin typeface="Arial" panose="020B0604020202020204" pitchFamily="34" charset="0"/>
                <a:cs typeface="Arial" panose="020B0604020202020204" pitchFamily="34" charset="0"/>
              </a:rPr>
              <a:t>Systems with one </a:t>
            </a:r>
            <a:r>
              <a:rPr lang="en-US" sz="2000" b="1" dirty="0">
                <a:latin typeface="Arial" panose="020B0604020202020204" pitchFamily="34" charset="0"/>
                <a:cs typeface="Arial" panose="020B0604020202020204" pitchFamily="34" charset="0"/>
              </a:rPr>
              <a:t>or two vacuum pumps at each fueling </a:t>
            </a:r>
            <a:r>
              <a:rPr lang="en-US" sz="2000" b="1" dirty="0" smtClean="0">
                <a:latin typeface="Arial" panose="020B0604020202020204" pitchFamily="34" charset="0"/>
                <a:cs typeface="Arial" panose="020B0604020202020204" pitchFamily="34" charset="0"/>
              </a:rPr>
              <a:t>point</a:t>
            </a:r>
          </a:p>
          <a:p>
            <a:pPr lvl="2"/>
            <a:r>
              <a:rPr lang="en-US" sz="1500" dirty="0" smtClean="0">
                <a:latin typeface="Arial" panose="020B0604020202020204" pitchFamily="34" charset="0"/>
                <a:cs typeface="Arial" panose="020B0604020202020204" pitchFamily="34" charset="0"/>
              </a:rPr>
              <a:t>Gilbarco</a:t>
            </a:r>
          </a:p>
          <a:p>
            <a:pPr lvl="2"/>
            <a:r>
              <a:rPr lang="en-US" sz="1500" dirty="0" smtClean="0">
                <a:latin typeface="Arial" panose="020B0604020202020204" pitchFamily="34" charset="0"/>
                <a:cs typeface="Arial" panose="020B0604020202020204" pitchFamily="34" charset="0"/>
              </a:rPr>
              <a:t>Dresser/Wayne </a:t>
            </a:r>
          </a:p>
          <a:p>
            <a:pPr lvl="2"/>
            <a:r>
              <a:rPr lang="en-US" sz="1500" dirty="0" err="1" smtClean="0">
                <a:latin typeface="Arial" panose="020B0604020202020204" pitchFamily="34" charset="0"/>
                <a:cs typeface="Arial" panose="020B0604020202020204" pitchFamily="34" charset="0"/>
              </a:rPr>
              <a:t>WayneVac</a:t>
            </a:r>
            <a:r>
              <a:rPr lang="en-US" sz="1500" dirty="0" smtClean="0">
                <a:latin typeface="Arial" panose="020B0604020202020204" pitchFamily="34" charset="0"/>
                <a:cs typeface="Arial" panose="020B0604020202020204" pitchFamily="34" charset="0"/>
              </a:rPr>
              <a:t> </a:t>
            </a:r>
          </a:p>
          <a:p>
            <a:pPr lvl="2"/>
            <a:r>
              <a:rPr lang="en-US" sz="1500" dirty="0" err="1" smtClean="0">
                <a:latin typeface="Arial" panose="020B0604020202020204" pitchFamily="34" charset="0"/>
                <a:cs typeface="Arial" panose="020B0604020202020204" pitchFamily="34" charset="0"/>
              </a:rPr>
              <a:t>Tokheim</a:t>
            </a:r>
            <a:endParaRPr lang="en-US" sz="1500" dirty="0" smtClean="0">
              <a:latin typeface="Arial" panose="020B0604020202020204" pitchFamily="34" charset="0"/>
              <a:cs typeface="Arial" panose="020B0604020202020204" pitchFamily="34" charset="0"/>
            </a:endParaRPr>
          </a:p>
          <a:p>
            <a:pPr lvl="2"/>
            <a:r>
              <a:rPr lang="en-US" sz="1500" dirty="0" smtClean="0">
                <a:latin typeface="Arial" panose="020B0604020202020204" pitchFamily="34" charset="0"/>
                <a:cs typeface="Arial" panose="020B0604020202020204" pitchFamily="34" charset="0"/>
              </a:rPr>
              <a:t>OPW vapor EZ </a:t>
            </a:r>
          </a:p>
          <a:p>
            <a:pPr lvl="2"/>
            <a:r>
              <a:rPr lang="en-US" sz="1500" dirty="0" smtClean="0">
                <a:latin typeface="Arial" panose="020B0604020202020204" pitchFamily="34" charset="0"/>
                <a:cs typeface="Arial" panose="020B0604020202020204" pitchFamily="34" charset="0"/>
              </a:rPr>
              <a:t>Franklin </a:t>
            </a:r>
            <a:r>
              <a:rPr lang="en-US" sz="1500" dirty="0">
                <a:latin typeface="Arial" panose="020B0604020202020204" pitchFamily="34" charset="0"/>
                <a:cs typeface="Arial" panose="020B0604020202020204" pitchFamily="34" charset="0"/>
              </a:rPr>
              <a:t>Electric </a:t>
            </a:r>
            <a:r>
              <a:rPr lang="en-US" sz="1500" dirty="0" smtClean="0">
                <a:latin typeface="Arial" panose="020B0604020202020204" pitchFamily="34" charset="0"/>
                <a:cs typeface="Arial" panose="020B0604020202020204" pitchFamily="34" charset="0"/>
              </a:rPr>
              <a:t>INTELLIVAC </a:t>
            </a:r>
          </a:p>
          <a:p>
            <a:pPr lvl="2"/>
            <a:r>
              <a:rPr lang="en-US" sz="1500" dirty="0" err="1" smtClean="0">
                <a:latin typeface="Arial" panose="020B0604020202020204" pitchFamily="34" charset="0"/>
                <a:cs typeface="Arial" panose="020B0604020202020204" pitchFamily="34" charset="0"/>
              </a:rPr>
              <a:t>Catlow</a:t>
            </a:r>
            <a:r>
              <a:rPr lang="en-US" sz="1500" dirty="0" smtClean="0">
                <a:latin typeface="Arial" panose="020B0604020202020204" pitchFamily="34" charset="0"/>
                <a:cs typeface="Arial" panose="020B0604020202020204" pitchFamily="34" charset="0"/>
              </a:rPr>
              <a:t> ICVN-V1</a:t>
            </a:r>
          </a:p>
          <a:p>
            <a:pPr lvl="2"/>
            <a:r>
              <a:rPr lang="en-US" sz="1500" dirty="0" smtClean="0">
                <a:latin typeface="Arial" panose="020B0604020202020204" pitchFamily="34" charset="0"/>
                <a:cs typeface="Arial" panose="020B0604020202020204" pitchFamily="34" charset="0"/>
              </a:rPr>
              <a:t>Healy 800 ORVR</a:t>
            </a:r>
          </a:p>
          <a:p>
            <a:pPr lvl="1"/>
            <a:r>
              <a:rPr lang="en-US" sz="2000" b="1" dirty="0" smtClean="0">
                <a:latin typeface="Arial" panose="020B0604020202020204" pitchFamily="34" charset="0"/>
                <a:cs typeface="Arial" panose="020B0604020202020204" pitchFamily="34" charset="0"/>
              </a:rPr>
              <a:t>Systems with one centrally located vacuum pump:  </a:t>
            </a:r>
            <a:r>
              <a:rPr lang="en-US" sz="2000" dirty="0" err="1" smtClean="0">
                <a:latin typeface="Arial" panose="020B0604020202020204" pitchFamily="34" charset="0"/>
                <a:cs typeface="Arial" panose="020B0604020202020204" pitchFamily="34" charset="0"/>
              </a:rPr>
              <a:t>Hasstech</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and Healy</a:t>
            </a:r>
          </a:p>
          <a:p>
            <a:pPr lvl="1"/>
            <a:r>
              <a:rPr lang="en-US" sz="2000" b="1" dirty="0" smtClean="0">
                <a:latin typeface="Arial" panose="020B0604020202020204" pitchFamily="34" charset="0"/>
                <a:cs typeface="Arial" panose="020B0604020202020204" pitchFamily="34" charset="0"/>
              </a:rPr>
              <a:t>Systems ( with no vapor pumps):  </a:t>
            </a:r>
            <a:r>
              <a:rPr lang="en-US" sz="2000" dirty="0" smtClean="0">
                <a:latin typeface="Arial" panose="020B0604020202020204" pitchFamily="34" charset="0"/>
                <a:cs typeface="Arial" panose="020B0604020202020204" pitchFamily="34" charset="0"/>
              </a:rPr>
              <a:t>Balance </a:t>
            </a:r>
            <a:endParaRPr lang="en-US" sz="2000" dirty="0">
              <a:latin typeface="Arial" panose="020B0604020202020204" pitchFamily="34" charset="0"/>
              <a:cs typeface="Arial" panose="020B0604020202020204" pitchFamily="34" charset="0"/>
            </a:endParaRPr>
          </a:p>
          <a:p>
            <a:pPr marL="914400" lvl="2" indent="0">
              <a:buNone/>
            </a:pPr>
            <a:endParaRPr lang="en-US" sz="1800" dirty="0" smtClean="0">
              <a:latin typeface="Arial" panose="020B0604020202020204" pitchFamily="34" charset="0"/>
              <a:cs typeface="Arial" panose="020B0604020202020204" pitchFamily="34" charset="0"/>
            </a:endParaRPr>
          </a:p>
          <a:p>
            <a:pPr marL="914400" lvl="2" indent="0">
              <a:buNone/>
            </a:pPr>
            <a:endParaRPr lang="en-US" sz="1800" dirty="0">
              <a:latin typeface="Arial" panose="020B0604020202020204" pitchFamily="34" charset="0"/>
              <a:cs typeface="Arial" panose="020B0604020202020204" pitchFamily="34" charset="0"/>
            </a:endParaRPr>
          </a:p>
          <a:p>
            <a:pPr marL="914400" lvl="2"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468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3200" dirty="0" smtClean="0">
                <a:latin typeface="Arial" panose="020B0604020202020204" pitchFamily="34" charset="0"/>
                <a:cs typeface="Arial" panose="020B0604020202020204" pitchFamily="34" charset="0"/>
              </a:rPr>
              <a:t>  Installation of Pressure/Vacuum Vent Valve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133600"/>
            <a:ext cx="5486400" cy="4343400"/>
          </a:xfrm>
        </p:spPr>
        <p:txBody>
          <a:bodyPr>
            <a:normAutofit fontScale="25000" lnSpcReduction="20000"/>
          </a:bodyPr>
          <a:lstStyle/>
          <a:p>
            <a:r>
              <a:rPr lang="en-US" sz="9600" dirty="0" smtClean="0">
                <a:latin typeface="Arial" panose="020B0604020202020204" pitchFamily="34" charset="0"/>
                <a:cs typeface="Arial" panose="020B0604020202020204" pitchFamily="34" charset="0"/>
              </a:rPr>
              <a:t>Most, if not all, facilities should already have the required type and numbers of P/V Vent Valves per </a:t>
            </a:r>
            <a:r>
              <a:rPr lang="en-US" sz="9600" dirty="0">
                <a:latin typeface="Arial" panose="020B0604020202020204" pitchFamily="34" charset="0"/>
                <a:cs typeface="Arial" panose="020B0604020202020204" pitchFamily="34" charset="0"/>
              </a:rPr>
              <a:t>Stage I EVR </a:t>
            </a:r>
            <a:r>
              <a:rPr lang="en-US" sz="9600" dirty="0" smtClean="0">
                <a:latin typeface="Arial" panose="020B0604020202020204" pitchFamily="34" charset="0"/>
                <a:cs typeface="Arial" panose="020B0604020202020204" pitchFamily="34" charset="0"/>
              </a:rPr>
              <a:t>Executive Orders (EOs). </a:t>
            </a:r>
          </a:p>
          <a:p>
            <a:r>
              <a:rPr lang="en-US" sz="9600" dirty="0" smtClean="0">
                <a:latin typeface="Arial" panose="020B0604020202020204" pitchFamily="34" charset="0"/>
                <a:cs typeface="Arial" panose="020B0604020202020204" pitchFamily="34" charset="0"/>
              </a:rPr>
              <a:t>Check that no </a:t>
            </a:r>
            <a:r>
              <a:rPr lang="en-US" sz="9600" dirty="0">
                <a:latin typeface="Arial" panose="020B0604020202020204" pitchFamily="34" charset="0"/>
                <a:cs typeface="Arial" panose="020B0604020202020204" pitchFamily="34" charset="0"/>
              </a:rPr>
              <a:t>more than three P/V </a:t>
            </a:r>
            <a:r>
              <a:rPr lang="en-US" sz="9600" dirty="0" smtClean="0">
                <a:latin typeface="Arial" panose="020B0604020202020204" pitchFamily="34" charset="0"/>
                <a:cs typeface="Arial" panose="020B0604020202020204" pitchFamily="34" charset="0"/>
              </a:rPr>
              <a:t>vent valves have been installed</a:t>
            </a:r>
            <a:r>
              <a:rPr lang="en-US" sz="9600" dirty="0">
                <a:latin typeface="Arial" panose="020B0604020202020204" pitchFamily="34" charset="0"/>
                <a:cs typeface="Arial" panose="020B0604020202020204" pitchFamily="34" charset="0"/>
              </a:rPr>
              <a:t> </a:t>
            </a:r>
            <a:r>
              <a:rPr lang="en-US" sz="9600" dirty="0" smtClean="0">
                <a:latin typeface="Arial" panose="020B0604020202020204" pitchFamily="34" charset="0"/>
                <a:cs typeface="Arial" panose="020B0604020202020204" pitchFamily="34" charset="0"/>
              </a:rPr>
              <a:t>in your site.</a:t>
            </a:r>
          </a:p>
          <a:p>
            <a:r>
              <a:rPr lang="en-US" sz="9600" dirty="0" smtClean="0">
                <a:latin typeface="Arial" panose="020B0604020202020204" pitchFamily="34" charset="0"/>
                <a:cs typeface="Arial" panose="020B0604020202020204" pitchFamily="34" charset="0"/>
              </a:rPr>
              <a:t>Photo attached is for a site that has violated </a:t>
            </a:r>
            <a:r>
              <a:rPr lang="en-US" sz="9600" dirty="0">
                <a:latin typeface="Arial" panose="020B0604020202020204" pitchFamily="34" charset="0"/>
                <a:cs typeface="Arial" panose="020B0604020202020204" pitchFamily="34" charset="0"/>
              </a:rPr>
              <a:t>the installation requirement per the EVR EOs. </a:t>
            </a:r>
            <a:endParaRPr lang="en-US" sz="9600" dirty="0" smtClean="0">
              <a:latin typeface="Arial" panose="020B0604020202020204" pitchFamily="34" charset="0"/>
              <a:cs typeface="Arial" panose="020B0604020202020204" pitchFamily="34" charset="0"/>
            </a:endParaRPr>
          </a:p>
          <a:p>
            <a:r>
              <a:rPr lang="en-US" sz="9600" dirty="0" smtClean="0">
                <a:latin typeface="Arial" panose="020B0604020202020204" pitchFamily="34" charset="0"/>
                <a:cs typeface="Arial" panose="020B0604020202020204" pitchFamily="34" charset="0"/>
              </a:rPr>
              <a:t>Check that </a:t>
            </a:r>
            <a:r>
              <a:rPr lang="en-US" sz="9600" smtClean="0">
                <a:latin typeface="Arial" panose="020B0604020202020204" pitchFamily="34" charset="0"/>
                <a:cs typeface="Arial" panose="020B0604020202020204" pitchFamily="34" charset="0"/>
              </a:rPr>
              <a:t>the p/v </a:t>
            </a:r>
            <a:r>
              <a:rPr lang="en-US" sz="9600" dirty="0" smtClean="0">
                <a:latin typeface="Arial" panose="020B0604020202020204" pitchFamily="34" charset="0"/>
                <a:cs typeface="Arial" panose="020B0604020202020204" pitchFamily="34" charset="0"/>
              </a:rPr>
              <a:t>vent valve of </a:t>
            </a:r>
            <a:r>
              <a:rPr lang="en-US" sz="9600" dirty="0" err="1" smtClean="0">
                <a:latin typeface="Arial" panose="020B0604020202020204" pitchFamily="34" charset="0"/>
                <a:cs typeface="Arial" panose="020B0604020202020204" pitchFamily="34" charset="0"/>
              </a:rPr>
              <a:t>healy</a:t>
            </a:r>
            <a:r>
              <a:rPr lang="en-US" sz="9600" dirty="0" smtClean="0">
                <a:latin typeface="Arial" panose="020B0604020202020204" pitchFamily="34" charset="0"/>
                <a:cs typeface="Arial" panose="020B0604020202020204" pitchFamily="34" charset="0"/>
              </a:rPr>
              <a:t> system has been removed and capped( see slide #18).</a:t>
            </a:r>
            <a:endParaRPr lang="en-US" sz="9600" dirty="0">
              <a:latin typeface="Arial" panose="020B0604020202020204" pitchFamily="34" charset="0"/>
              <a:cs typeface="Arial" panose="020B0604020202020204" pitchFamily="34" charset="0"/>
            </a:endParaRPr>
          </a:p>
          <a:p>
            <a:pPr marL="0" indent="0">
              <a:buNone/>
            </a:pPr>
            <a:r>
              <a:rPr lang="en-US" sz="9600" dirty="0">
                <a:latin typeface="Arial" panose="020B0604020202020204" pitchFamily="34" charset="0"/>
                <a:cs typeface="Arial" panose="020B0604020202020204" pitchFamily="34" charset="0"/>
              </a:rPr>
              <a:t>    </a:t>
            </a:r>
          </a:p>
          <a:p>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    </a:t>
            </a:r>
            <a:endParaRPr lang="en-US" dirty="0"/>
          </a:p>
        </p:txBody>
      </p:sp>
      <p:pic>
        <p:nvPicPr>
          <p:cNvPr id="4098" name="Picture 2" descr="C:\Users\yadowar\Desktop\Stage II VRS decomisionin at gasolins dispenseing facilities presentation\photos\Vapor Recovery V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531" y="2209800"/>
            <a:ext cx="2897717"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962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of Stage II Instructions</a:t>
            </a:r>
            <a:endParaRPr lang="en-US" dirty="0"/>
          </a:p>
        </p:txBody>
      </p:sp>
      <p:sp>
        <p:nvSpPr>
          <p:cNvPr id="3" name="Content Placeholder 2"/>
          <p:cNvSpPr>
            <a:spLocks noGrp="1"/>
          </p:cNvSpPr>
          <p:nvPr>
            <p:ph idx="1"/>
          </p:nvPr>
        </p:nvSpPr>
        <p:spPr/>
        <p:txBody>
          <a:bodyPr/>
          <a:lstStyle/>
          <a:p>
            <a:r>
              <a:rPr lang="en-US" sz="3600" dirty="0" smtClean="0">
                <a:latin typeface="Arial" panose="020B0604020202020204" pitchFamily="34" charset="0"/>
                <a:cs typeface="Arial" panose="020B0604020202020204" pitchFamily="34" charset="0"/>
              </a:rPr>
              <a:t>Ensure that </a:t>
            </a:r>
            <a:r>
              <a:rPr lang="en-US" sz="3600" dirty="0">
                <a:latin typeface="Arial" panose="020B0604020202020204" pitchFamily="34" charset="0"/>
                <a:cs typeface="Arial" panose="020B0604020202020204" pitchFamily="34" charset="0"/>
              </a:rPr>
              <a:t>no instructions </a:t>
            </a:r>
            <a:r>
              <a:rPr lang="en-US" sz="3600" dirty="0" smtClean="0">
                <a:latin typeface="Arial" panose="020B0604020202020204" pitchFamily="34" charset="0"/>
                <a:cs typeface="Arial" panose="020B0604020202020204" pitchFamily="34" charset="0"/>
              </a:rPr>
              <a:t>related </a:t>
            </a:r>
            <a:r>
              <a:rPr lang="en-US" sz="3600" dirty="0">
                <a:latin typeface="Arial" panose="020B0604020202020204" pitchFamily="34" charset="0"/>
                <a:cs typeface="Arial" panose="020B0604020202020204" pitchFamily="34" charset="0"/>
              </a:rPr>
              <a:t>to Stage II </a:t>
            </a:r>
            <a:r>
              <a:rPr lang="en-US" sz="3600" dirty="0" smtClean="0">
                <a:latin typeface="Arial" panose="020B0604020202020204" pitchFamily="34" charset="0"/>
                <a:cs typeface="Arial" panose="020B0604020202020204" pitchFamily="34" charset="0"/>
              </a:rPr>
              <a:t>VRS have been left on dispenser cabinets.</a:t>
            </a:r>
            <a:endParaRPr lang="en-US" sz="3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79009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3200" dirty="0" smtClean="0">
                <a:latin typeface="Arial" panose="020B0604020202020204" pitchFamily="34" charset="0"/>
                <a:cs typeface="Arial" panose="020B0604020202020204" pitchFamily="34" charset="0"/>
              </a:rPr>
              <a:t>Performing and testing results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0000" lnSpcReduction="20000"/>
          </a:bodyPr>
          <a:lstStyle/>
          <a:p>
            <a:pPr marL="0" indent="0">
              <a:buNone/>
            </a:pPr>
            <a:endParaRPr lang="en-US" sz="2800" dirty="0">
              <a:latin typeface="Arial" panose="020B0604020202020204" pitchFamily="34" charset="0"/>
              <a:cs typeface="Arial" panose="020B0604020202020204" pitchFamily="34" charset="0"/>
            </a:endParaRPr>
          </a:p>
          <a:p>
            <a:r>
              <a:rPr lang="en-US" sz="3100" dirty="0" smtClean="0">
                <a:latin typeface="Arial" panose="020B0604020202020204" pitchFamily="34" charset="0"/>
                <a:cs typeface="Arial" panose="020B0604020202020204" pitchFamily="34" charset="0"/>
              </a:rPr>
              <a:t>Ensure that all required testing has been conducted and that all tests have passed.  The tests are required within 30 days of the Stage II system being decommissioned.  Tests required include:</a:t>
            </a:r>
          </a:p>
          <a:p>
            <a:pPr lvl="1"/>
            <a:r>
              <a:rPr lang="en-US" sz="2900" dirty="0" smtClean="0">
                <a:latin typeface="Arial" panose="020B0604020202020204" pitchFamily="34" charset="0"/>
                <a:cs typeface="Arial" panose="020B0604020202020204" pitchFamily="34" charset="0"/>
              </a:rPr>
              <a:t>Pressure Decay Test (must be conducted twice – once before and once after the Tie Tank Test</a:t>
            </a:r>
          </a:p>
          <a:p>
            <a:pPr lvl="1"/>
            <a:r>
              <a:rPr lang="en-US" sz="2900" dirty="0" smtClean="0">
                <a:latin typeface="Arial" panose="020B0604020202020204" pitchFamily="34" charset="0"/>
                <a:cs typeface="Arial" panose="020B0604020202020204" pitchFamily="34" charset="0"/>
              </a:rPr>
              <a:t>Tie </a:t>
            </a:r>
            <a:r>
              <a:rPr lang="en-US" sz="2900" dirty="0">
                <a:latin typeface="Arial" panose="020B0604020202020204" pitchFamily="34" charset="0"/>
                <a:cs typeface="Arial" panose="020B0604020202020204" pitchFamily="34" charset="0"/>
              </a:rPr>
              <a:t>T</a:t>
            </a:r>
            <a:r>
              <a:rPr lang="en-US" sz="2900" dirty="0" smtClean="0">
                <a:latin typeface="Arial" panose="020B0604020202020204" pitchFamily="34" charset="0"/>
                <a:cs typeface="Arial" panose="020B0604020202020204" pitchFamily="34" charset="0"/>
              </a:rPr>
              <a:t>ank </a:t>
            </a:r>
            <a:r>
              <a:rPr lang="en-US" sz="2900" dirty="0">
                <a:latin typeface="Arial" panose="020B0604020202020204" pitchFamily="34" charset="0"/>
                <a:cs typeface="Arial" panose="020B0604020202020204" pitchFamily="34" charset="0"/>
              </a:rPr>
              <a:t>T</a:t>
            </a:r>
            <a:r>
              <a:rPr lang="en-US" sz="2900" dirty="0" smtClean="0">
                <a:latin typeface="Arial" panose="020B0604020202020204" pitchFamily="34" charset="0"/>
                <a:cs typeface="Arial" panose="020B0604020202020204" pitchFamily="34" charset="0"/>
              </a:rPr>
              <a:t>est</a:t>
            </a:r>
          </a:p>
          <a:p>
            <a:pPr marL="0" indent="0">
              <a:buNone/>
            </a:pPr>
            <a:endParaRPr lang="en-US" sz="3100" dirty="0" smtClean="0">
              <a:latin typeface="Arial" panose="020B0604020202020204" pitchFamily="34" charset="0"/>
              <a:cs typeface="Arial" panose="020B0604020202020204" pitchFamily="34" charset="0"/>
            </a:endParaRPr>
          </a:p>
          <a:p>
            <a:r>
              <a:rPr lang="en-US" sz="3100" dirty="0" smtClean="0">
                <a:latin typeface="Arial" panose="020B0604020202020204" pitchFamily="34" charset="0"/>
                <a:cs typeface="Arial" panose="020B0604020202020204" pitchFamily="34" charset="0"/>
              </a:rPr>
              <a:t>Read the test results and make sure that all gasoline tanks are manifolded above or below ground, pressure </a:t>
            </a:r>
            <a:r>
              <a:rPr lang="en-US" sz="3100" dirty="0">
                <a:latin typeface="Arial" panose="020B0604020202020204" pitchFamily="34" charset="0"/>
                <a:cs typeface="Arial" panose="020B0604020202020204" pitchFamily="34" charset="0"/>
              </a:rPr>
              <a:t>/vacuum vent lines are still </a:t>
            </a:r>
            <a:r>
              <a:rPr lang="en-US" sz="3100" dirty="0" smtClean="0">
                <a:latin typeface="Arial" panose="020B0604020202020204" pitchFamily="34" charset="0"/>
                <a:cs typeface="Arial" panose="020B0604020202020204" pitchFamily="34" charset="0"/>
              </a:rPr>
              <a:t>functional, </a:t>
            </a:r>
            <a:r>
              <a:rPr lang="en-US" sz="3100" dirty="0">
                <a:latin typeface="Arial" panose="020B0604020202020204" pitchFamily="34" charset="0"/>
                <a:cs typeface="Arial" panose="020B0604020202020204" pitchFamily="34" charset="0"/>
              </a:rPr>
              <a:t>and </a:t>
            </a:r>
            <a:r>
              <a:rPr lang="en-US" sz="3100" dirty="0" smtClean="0">
                <a:latin typeface="Arial" panose="020B0604020202020204" pitchFamily="34" charset="0"/>
                <a:cs typeface="Arial" panose="020B0604020202020204" pitchFamily="34" charset="0"/>
              </a:rPr>
              <a:t>gasoline </a:t>
            </a:r>
            <a:r>
              <a:rPr lang="en-US" sz="3100" dirty="0">
                <a:latin typeface="Arial" panose="020B0604020202020204" pitchFamily="34" charset="0"/>
                <a:cs typeface="Arial" panose="020B0604020202020204" pitchFamily="34" charset="0"/>
              </a:rPr>
              <a:t>vapor return lines are not manifold with </a:t>
            </a:r>
            <a:r>
              <a:rPr lang="en-US" sz="3100" dirty="0" smtClean="0">
                <a:latin typeface="Arial" panose="020B0604020202020204" pitchFamily="34" charset="0"/>
                <a:cs typeface="Arial" panose="020B0604020202020204" pitchFamily="34" charset="0"/>
              </a:rPr>
              <a:t>non-gasoline (diesel) </a:t>
            </a:r>
            <a:r>
              <a:rPr lang="en-US" sz="3100" dirty="0">
                <a:latin typeface="Arial" panose="020B0604020202020204" pitchFamily="34" charset="0"/>
                <a:cs typeface="Arial" panose="020B0604020202020204" pitchFamily="34" charset="0"/>
              </a:rPr>
              <a:t>tanks.</a:t>
            </a:r>
            <a:br>
              <a:rPr lang="en-US" sz="3100" dirty="0">
                <a:latin typeface="Arial" panose="020B0604020202020204" pitchFamily="34" charset="0"/>
                <a:cs typeface="Arial" panose="020B0604020202020204" pitchFamily="34" charset="0"/>
              </a:rPr>
            </a:br>
            <a:endParaRPr lang="en-US" sz="31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54069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3200" dirty="0" smtClean="0">
                <a:latin typeface="Arial" panose="020B0604020202020204" pitchFamily="34" charset="0"/>
                <a:cs typeface="Arial" panose="020B0604020202020204" pitchFamily="34" charset="0"/>
              </a:rPr>
              <a:t>Troubleshooting</a:t>
            </a:r>
            <a:endParaRPr lang="en-US" sz="3200" dirty="0">
              <a:latin typeface="Arial" panose="020B0604020202020204" pitchFamily="34" charset="0"/>
              <a:cs typeface="Arial" panose="020B0604020202020204" pitchFamily="34" charset="0"/>
            </a:endParaRPr>
          </a:p>
        </p:txBody>
      </p:sp>
      <p:pic>
        <p:nvPicPr>
          <p:cNvPr id="13314" name="Picture 2" descr="C:\Users\yadowar\Desktop\Stage II VRS decomisionin at gasolins dispenseing facilities presentation\photos\FACILITY 052 unpluged dispenser vapor pipin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2228" y="1676400"/>
            <a:ext cx="4385072" cy="23989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24275" y="4068761"/>
            <a:ext cx="2057400" cy="923330"/>
          </a:xfrm>
          <a:prstGeom prst="rect">
            <a:avLst/>
          </a:prstGeom>
          <a:noFill/>
        </p:spPr>
        <p:txBody>
          <a:bodyPr wrap="square" rtlCol="0">
            <a:spAutoFit/>
          </a:bodyPr>
          <a:lstStyle/>
          <a:p>
            <a:r>
              <a:rPr lang="en-US" dirty="0" smtClean="0"/>
              <a:t>Vapor return lines were not sealed off correctly ! </a:t>
            </a:r>
            <a:endParaRPr lang="en-US" dirty="0"/>
          </a:p>
        </p:txBody>
      </p:sp>
      <p:sp>
        <p:nvSpPr>
          <p:cNvPr id="6" name="Left Arrow 5"/>
          <p:cNvSpPr/>
          <p:nvPr/>
        </p:nvSpPr>
        <p:spPr>
          <a:xfrm>
            <a:off x="3886200" y="3048000"/>
            <a:ext cx="23622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676400"/>
            <a:ext cx="3588541" cy="239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6477000" y="182880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C:\Users\yadowar\Desktop\Stage II VRS decomisionin at gasolins dispenseing facilities presentation\photos\inspection for 04 16  2013 066 (2) return vapor pipining is ca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0716" y="4097336"/>
            <a:ext cx="3228975" cy="2684463"/>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6248400" y="4339926"/>
            <a:ext cx="6477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4191000"/>
            <a:ext cx="3124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270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1143000"/>
          </a:xfrm>
        </p:spPr>
        <p:txBody>
          <a:bodyPr>
            <a:normAutofit/>
          </a:bodyPr>
          <a:lstStyle/>
          <a:p>
            <a:r>
              <a:rPr lang="en-US" sz="3200" dirty="0" smtClean="0">
                <a:latin typeface="Arial" panose="020B0604020202020204" pitchFamily="34" charset="0"/>
                <a:cs typeface="Arial" panose="020B0604020202020204" pitchFamily="34" charset="0"/>
              </a:rPr>
              <a:t>             Unplugged  Vapor Piping</a:t>
            </a:r>
            <a:endParaRPr lang="en-US" sz="3200" dirty="0">
              <a:latin typeface="Arial" panose="020B0604020202020204" pitchFamily="34" charset="0"/>
              <a:cs typeface="Arial" panose="020B0604020202020204" pitchFamily="34" charset="0"/>
            </a:endParaRPr>
          </a:p>
        </p:txBody>
      </p:sp>
      <p:pic>
        <p:nvPicPr>
          <p:cNvPr id="1026" name="Picture 2" descr="C:\Users\yadowar\Desktop\photo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133600"/>
            <a:ext cx="2981325" cy="4143375"/>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5791200" y="4419600"/>
            <a:ext cx="66675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6343649" y="3124200"/>
            <a:ext cx="50482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8662" y="2286001"/>
            <a:ext cx="3724275" cy="3990974"/>
          </a:xfrm>
          <a:prstGeom prst="rect">
            <a:avLst/>
          </a:prstGeom>
        </p:spPr>
      </p:pic>
      <p:sp>
        <p:nvSpPr>
          <p:cNvPr id="8" name="Right Arrow 7"/>
          <p:cNvSpPr/>
          <p:nvPr/>
        </p:nvSpPr>
        <p:spPr>
          <a:xfrm>
            <a:off x="1143000" y="3581400"/>
            <a:ext cx="685800" cy="424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4648200"/>
            <a:ext cx="1676400" cy="923330"/>
          </a:xfrm>
          <a:prstGeom prst="rect">
            <a:avLst/>
          </a:prstGeom>
        </p:spPr>
        <p:txBody>
          <a:bodyPr wrap="square">
            <a:spAutoFit/>
          </a:bodyPr>
          <a:lstStyle/>
          <a:p>
            <a:r>
              <a:rPr lang="en-US" dirty="0"/>
              <a:t>Dispenser vapor line was unplugged! </a:t>
            </a:r>
          </a:p>
        </p:txBody>
      </p:sp>
    </p:spTree>
    <p:extLst>
      <p:ext uri="{BB962C8B-B14F-4D97-AF65-F5344CB8AC3E}">
        <p14:creationId xmlns:p14="http://schemas.microsoft.com/office/powerpoint/2010/main" val="2084796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Arial" panose="020B0604020202020204" pitchFamily="34" charset="0"/>
                <a:cs typeface="Arial" panose="020B0604020202020204" pitchFamily="34" charset="0"/>
              </a:rPr>
              <a:t>VP 500 </a:t>
            </a:r>
            <a:r>
              <a:rPr lang="en-US" sz="3200" dirty="0" smtClean="0">
                <a:latin typeface="Arial" panose="020B0604020202020204" pitchFamily="34" charset="0"/>
                <a:cs typeface="Arial" panose="020B0604020202020204" pitchFamily="34" charset="0"/>
              </a:rPr>
              <a:t>Healy Vapor Pump Not Removed</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and </a:t>
            </a:r>
            <a:r>
              <a:rPr lang="en-US" sz="3200" dirty="0">
                <a:latin typeface="Arial" panose="020B0604020202020204" pitchFamily="34" charset="0"/>
                <a:cs typeface="Arial" panose="020B0604020202020204" pitchFamily="34" charset="0"/>
              </a:rPr>
              <a:t>V</a:t>
            </a:r>
            <a:r>
              <a:rPr lang="en-US" sz="3200" dirty="0" smtClean="0">
                <a:latin typeface="Arial" panose="020B0604020202020204" pitchFamily="34" charset="0"/>
                <a:cs typeface="Arial" panose="020B0604020202020204" pitchFamily="34" charset="0"/>
              </a:rPr>
              <a:t>apor Return Piping Not Properly Sealed</a:t>
            </a:r>
            <a:endParaRPr lang="en-US" sz="3200"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3450" y="2133600"/>
            <a:ext cx="8229600" cy="4389120"/>
          </a:xfrm>
        </p:spPr>
      </p:pic>
      <p:sp>
        <p:nvSpPr>
          <p:cNvPr id="13" name="Right Arrow 12"/>
          <p:cNvSpPr/>
          <p:nvPr/>
        </p:nvSpPr>
        <p:spPr>
          <a:xfrm>
            <a:off x="5429250" y="30480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733800" y="26670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124200" y="47244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486400" y="32004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372100" y="5476875"/>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2554069"/>
            <a:ext cx="1905000" cy="646331"/>
          </a:xfrm>
          <a:prstGeom prst="rect">
            <a:avLst/>
          </a:prstGeom>
          <a:noFill/>
        </p:spPr>
        <p:txBody>
          <a:bodyPr wrap="square" rtlCol="0">
            <a:spAutoFit/>
          </a:bodyPr>
          <a:lstStyle/>
          <a:p>
            <a:r>
              <a:rPr lang="en-US" dirty="0" smtClean="0"/>
              <a:t>From the disp. to pump</a:t>
            </a:r>
            <a:endParaRPr lang="en-US" dirty="0"/>
          </a:p>
        </p:txBody>
      </p:sp>
      <p:sp>
        <p:nvSpPr>
          <p:cNvPr id="4" name="TextBox 3"/>
          <p:cNvSpPr txBox="1"/>
          <p:nvPr/>
        </p:nvSpPr>
        <p:spPr>
          <a:xfrm>
            <a:off x="1057275" y="4329410"/>
            <a:ext cx="2057400" cy="923330"/>
          </a:xfrm>
          <a:prstGeom prst="rect">
            <a:avLst/>
          </a:prstGeom>
          <a:noFill/>
        </p:spPr>
        <p:txBody>
          <a:bodyPr wrap="square" rtlCol="0">
            <a:spAutoFit/>
          </a:bodyPr>
          <a:lstStyle/>
          <a:p>
            <a:r>
              <a:rPr lang="en-US" dirty="0" smtClean="0"/>
              <a:t>From the pump to the underground storage tank</a:t>
            </a:r>
            <a:endParaRPr lang="en-US" dirty="0"/>
          </a:p>
        </p:txBody>
      </p:sp>
    </p:spTree>
    <p:extLst>
      <p:ext uri="{BB962C8B-B14F-4D97-AF65-F5344CB8AC3E}">
        <p14:creationId xmlns:p14="http://schemas.microsoft.com/office/powerpoint/2010/main" val="3315023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Site </a:t>
            </a:r>
            <a:r>
              <a:rPr lang="en-US" sz="3600" dirty="0" smtClean="0">
                <a:latin typeface="Arial" panose="020B0604020202020204" pitchFamily="34" charset="0"/>
                <a:cs typeface="Arial" panose="020B0604020202020204" pitchFamily="34" charset="0"/>
              </a:rPr>
              <a:t>Not Fully Decommissioned</a:t>
            </a:r>
            <a:endParaRPr lang="en-US" sz="3600" dirty="0"/>
          </a:p>
        </p:txBody>
      </p:sp>
      <p:pic>
        <p:nvPicPr>
          <p:cNvPr id="6" name="Picture 4" descr="C:\Users\yadowar\Desktop\Stage II VRS decomisionin at gasolins dispenseing facilities presentation\photos\photo Stage II dispens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3429000" cy="383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yadowar\Desktop\Stage II VRS decomisionin at gasolins dispenseing facilities presentation\photos\photo non Stgae II dispenser.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95800" y="2438400"/>
            <a:ext cx="3292077" cy="3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564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pPr algn="ct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Conclusion</a:t>
            </a:r>
            <a:endParaRPr lang="en-US" sz="3600" dirty="0"/>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Following these procedures should ensure the safe and effective decommissioning of the Stage II Vapor Recovery System</a:t>
            </a:r>
            <a:r>
              <a:rPr lang="en-US" sz="2400" dirty="0" smtClean="0">
                <a:latin typeface="Arial" panose="020B0604020202020204" pitchFamily="34" charset="0"/>
                <a:cs typeface="Arial" panose="020B0604020202020204" pitchFamily="34" charset="0"/>
              </a:rPr>
              <a:t>.</a:t>
            </a:r>
          </a:p>
          <a:p>
            <a:r>
              <a:rPr lang="en-US" sz="2400" dirty="0" smtClean="0">
                <a:latin typeface="Arial" panose="020B0604020202020204" pitchFamily="34" charset="0"/>
                <a:cs typeface="Arial" panose="020B0604020202020204" pitchFamily="34" charset="0"/>
              </a:rPr>
              <a:t>Decommissioning </a:t>
            </a:r>
            <a:r>
              <a:rPr lang="en-US" sz="2400" dirty="0">
                <a:latin typeface="Arial" panose="020B0604020202020204" pitchFamily="34" charset="0"/>
                <a:cs typeface="Arial" panose="020B0604020202020204" pitchFamily="34" charset="0"/>
              </a:rPr>
              <a:t>may begin on May 1, 2014 and must be concluded by April 30, 2016.</a:t>
            </a:r>
          </a:p>
          <a:p>
            <a:r>
              <a:rPr lang="en-US" sz="2400" dirty="0">
                <a:latin typeface="Arial" panose="020B0604020202020204" pitchFamily="34" charset="0"/>
                <a:cs typeface="Arial" panose="020B0604020202020204" pitchFamily="34" charset="0"/>
              </a:rPr>
              <a:t>Decommissioning must be completed before facility returns to dispensing gasoline.</a:t>
            </a:r>
          </a:p>
          <a:p>
            <a:pPr marL="0" indent="0">
              <a:buNone/>
            </a:pPr>
            <a:endParaRPr lang="en-US" dirty="0"/>
          </a:p>
        </p:txBody>
      </p:sp>
    </p:spTree>
    <p:extLst>
      <p:ext uri="{BB962C8B-B14F-4D97-AF65-F5344CB8AC3E}">
        <p14:creationId xmlns:p14="http://schemas.microsoft.com/office/powerpoint/2010/main" val="2347791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Questions </a:t>
            </a:r>
            <a:endParaRPr lang="en-US" sz="3600" dirty="0"/>
          </a:p>
        </p:txBody>
      </p:sp>
      <p:sp>
        <p:nvSpPr>
          <p:cNvPr id="3" name="Content Placeholder 2"/>
          <p:cNvSpPr>
            <a:spLocks noGrp="1"/>
          </p:cNvSpPr>
          <p:nvPr>
            <p:ph idx="1"/>
          </p:nvPr>
        </p:nvSpPr>
        <p:spPr/>
        <p:txBody>
          <a:bodyPr/>
          <a:lstStyle/>
          <a:p>
            <a:endParaRPr lang="en-US" dirty="0"/>
          </a:p>
        </p:txBody>
      </p:sp>
      <p:pic>
        <p:nvPicPr>
          <p:cNvPr id="4098" name="Picture 2" descr="C:\Users\yadowar\Desktop\equipmentprotection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009775"/>
            <a:ext cx="4191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89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781800" cy="609600"/>
          </a:xfrm>
        </p:spPr>
        <p:txBody>
          <a:bodyPr>
            <a:normAutofit/>
          </a:bodyPr>
          <a:lstStyle/>
          <a:p>
            <a:pPr algn="ctr"/>
            <a:r>
              <a:rPr lang="en-US" sz="3200" dirty="0" smtClean="0">
                <a:latin typeface="Arial" panose="020B0604020202020204" pitchFamily="34" charset="0"/>
                <a:cs typeface="Arial" panose="020B0604020202020204" pitchFamily="34" charset="0"/>
              </a:rPr>
              <a:t>Stage II Decommissioning Checklist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828800"/>
            <a:ext cx="8305800" cy="3810000"/>
          </a:xfrm>
        </p:spPr>
        <p:txBody>
          <a:bodyPr>
            <a:normAutofit fontScale="92500" lnSpcReduction="10000"/>
          </a:bodyPr>
          <a:lstStyle/>
          <a:p>
            <a:r>
              <a:rPr lang="en-US" sz="2400" dirty="0" smtClean="0">
                <a:latin typeface="Arial" panose="020B0604020202020204" pitchFamily="34" charset="0"/>
                <a:cs typeface="Arial" panose="020B0604020202020204" pitchFamily="34" charset="0"/>
              </a:rPr>
              <a:t>Decommissioning checklist should be filled out by a qualified contractor who performed the decommissioning to ensure all steps for decommissioning are accomplished.</a:t>
            </a:r>
          </a:p>
          <a:p>
            <a:r>
              <a:rPr lang="en-US" sz="2400" dirty="0" smtClean="0">
                <a:latin typeface="Arial" panose="020B0604020202020204" pitchFamily="34" charset="0"/>
                <a:cs typeface="Arial" panose="020B0604020202020204" pitchFamily="34" charset="0"/>
              </a:rPr>
              <a:t>The checklist has to be completed &amp; signed by the contractor. The form must be submitted by either the owner or the decommissioning contractor to the testing company</a:t>
            </a:r>
            <a:r>
              <a:rPr lang="en-US" sz="2400" dirty="0">
                <a:latin typeface="Arial" panose="020B0604020202020204" pitchFamily="34" charset="0"/>
                <a:cs typeface="Arial" panose="020B0604020202020204" pitchFamily="34" charset="0"/>
              </a:rPr>
              <a:t>. The testing contractor must </a:t>
            </a:r>
            <a:r>
              <a:rPr lang="en-US" sz="2400" dirty="0" smtClean="0">
                <a:latin typeface="Arial" panose="020B0604020202020204" pitchFamily="34" charset="0"/>
                <a:cs typeface="Arial" panose="020B0604020202020204" pitchFamily="34" charset="0"/>
              </a:rPr>
              <a:t>complete and sign for steps </a:t>
            </a:r>
            <a:r>
              <a:rPr lang="en-US" sz="2400" dirty="0">
                <a:latin typeface="Arial" panose="020B0604020202020204" pitchFamily="34" charset="0"/>
                <a:cs typeface="Arial" panose="020B0604020202020204" pitchFamily="34" charset="0"/>
              </a:rPr>
              <a:t>13,14</a:t>
            </a:r>
            <a:r>
              <a:rPr lang="en-US" sz="2400" dirty="0" smtClean="0">
                <a:latin typeface="Arial" panose="020B0604020202020204" pitchFamily="34" charset="0"/>
                <a:cs typeface="Arial" panose="020B0604020202020204" pitchFamily="34" charset="0"/>
              </a:rPr>
              <a:t>, &amp; 15 </a:t>
            </a:r>
            <a:r>
              <a:rPr lang="en-US" sz="2400" dirty="0">
                <a:latin typeface="Arial" panose="020B0604020202020204" pitchFamily="34" charset="0"/>
                <a:cs typeface="Arial" panose="020B0604020202020204" pitchFamily="34" charset="0"/>
              </a:rPr>
              <a:t>of the Stage II decommissioning </a:t>
            </a:r>
            <a:r>
              <a:rPr lang="en-US" sz="2400" dirty="0" smtClean="0">
                <a:latin typeface="Arial" panose="020B0604020202020204" pitchFamily="34" charset="0"/>
                <a:cs typeface="Arial" panose="020B0604020202020204" pitchFamily="34" charset="0"/>
              </a:rPr>
              <a:t>checklist.</a:t>
            </a:r>
          </a:p>
          <a:p>
            <a:r>
              <a:rPr lang="en-US" sz="2400" dirty="0" smtClean="0">
                <a:latin typeface="Arial" panose="020B0604020202020204" pitchFamily="34" charset="0"/>
                <a:cs typeface="Arial" panose="020B0604020202020204" pitchFamily="34" charset="0"/>
              </a:rPr>
              <a:t>A copy of the </a:t>
            </a:r>
            <a:r>
              <a:rPr lang="en-US" sz="2400" dirty="0">
                <a:latin typeface="Arial" panose="020B0604020202020204" pitchFamily="34" charset="0"/>
                <a:cs typeface="Arial" panose="020B0604020202020204" pitchFamily="34" charset="0"/>
              </a:rPr>
              <a:t>decommissioning </a:t>
            </a:r>
            <a:r>
              <a:rPr lang="en-US" sz="2400" dirty="0" smtClean="0">
                <a:latin typeface="Arial" panose="020B0604020202020204" pitchFamily="34" charset="0"/>
                <a:cs typeface="Arial" panose="020B0604020202020204" pitchFamily="34" charset="0"/>
              </a:rPr>
              <a:t>tests notification form along with the Stage </a:t>
            </a:r>
            <a:r>
              <a:rPr lang="en-US" sz="2400" dirty="0">
                <a:latin typeface="Arial" panose="020B0604020202020204" pitchFamily="34" charset="0"/>
                <a:cs typeface="Arial" panose="020B0604020202020204" pitchFamily="34" charset="0"/>
              </a:rPr>
              <a:t>II </a:t>
            </a:r>
            <a:r>
              <a:rPr lang="en-US" sz="2400" dirty="0" smtClean="0">
                <a:latin typeface="Arial" panose="020B0604020202020204" pitchFamily="34" charset="0"/>
                <a:cs typeface="Arial" panose="020B0604020202020204" pitchFamily="34" charset="0"/>
              </a:rPr>
              <a:t>decommissioning checklist form must be submitted by the testing </a:t>
            </a:r>
            <a:r>
              <a:rPr lang="en-US" sz="2400" dirty="0">
                <a:latin typeface="Arial" panose="020B0604020202020204" pitchFamily="34" charset="0"/>
                <a:cs typeface="Arial" panose="020B0604020202020204" pitchFamily="34" charset="0"/>
              </a:rPr>
              <a:t>contractor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EPD  </a:t>
            </a:r>
            <a:r>
              <a:rPr lang="en-US" sz="2400" dirty="0" smtClean="0">
                <a:latin typeface="Arial" panose="020B0604020202020204" pitchFamily="34" charset="0"/>
                <a:cs typeface="Arial" panose="020B0604020202020204" pitchFamily="34" charset="0"/>
              </a:rPr>
              <a:t>at </a:t>
            </a:r>
            <a:r>
              <a:rPr lang="en-US" sz="2400" dirty="0">
                <a:latin typeface="Arial" panose="020B0604020202020204" pitchFamily="34" charset="0"/>
                <a:cs typeface="Arial" panose="020B0604020202020204" pitchFamily="34" charset="0"/>
              </a:rPr>
              <a:t>the same </a:t>
            </a:r>
            <a:r>
              <a:rPr lang="en-US" sz="2400" dirty="0" smtClean="0">
                <a:latin typeface="Arial" panose="020B0604020202020204" pitchFamily="34" charset="0"/>
                <a:cs typeface="Arial" panose="020B0604020202020204" pitchFamily="34" charset="0"/>
              </a:rPr>
              <a:t>time.</a:t>
            </a:r>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6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28600"/>
            <a:ext cx="8229600" cy="1143000"/>
          </a:xfrm>
        </p:spPr>
        <p:txBody>
          <a:bodyPr>
            <a:normAutofit/>
          </a:bodyPr>
          <a:lstStyle/>
          <a:p>
            <a:pPr algn="ctr"/>
            <a:r>
              <a:rPr lang="en-US" sz="3200" dirty="0" smtClean="0">
                <a:latin typeface="Arial" panose="020B0604020202020204" pitchFamily="34" charset="0"/>
                <a:cs typeface="Arial" panose="020B0604020202020204" pitchFamily="34" charset="0"/>
              </a:rPr>
              <a:t>Stage II Decommissioning checklist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81200"/>
            <a:ext cx="8077200" cy="43434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8153400" cy="439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222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3200" dirty="0">
                <a:latin typeface="Arial" panose="020B0604020202020204" pitchFamily="34" charset="0"/>
                <a:cs typeface="Arial" panose="020B0604020202020204" pitchFamily="34" charset="0"/>
              </a:rPr>
              <a:t>Stage II </a:t>
            </a:r>
            <a:r>
              <a:rPr lang="en-US" sz="3200" dirty="0" smtClean="0">
                <a:latin typeface="Arial" panose="020B0604020202020204" pitchFamily="34" charset="0"/>
                <a:cs typeface="Arial" panose="020B0604020202020204" pitchFamily="34" charset="0"/>
              </a:rPr>
              <a:t>Decommissioning checklist(cont</a:t>
            </a:r>
            <a:r>
              <a:rPr lang="en-US" sz="3200"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25534"/>
            <a:ext cx="8153399" cy="4299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179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3200" dirty="0">
                <a:latin typeface="Arial" panose="020B0604020202020204" pitchFamily="34" charset="0"/>
                <a:cs typeface="Arial" panose="020B0604020202020204" pitchFamily="34" charset="0"/>
              </a:rPr>
              <a:t>Stage II </a:t>
            </a:r>
            <a:r>
              <a:rPr lang="en-US" sz="3200" dirty="0" smtClean="0">
                <a:latin typeface="Arial" panose="020B0604020202020204" pitchFamily="34" charset="0"/>
                <a:cs typeface="Arial" panose="020B0604020202020204" pitchFamily="34" charset="0"/>
              </a:rPr>
              <a:t>Decommissioning checklist(cont</a:t>
            </a:r>
            <a:r>
              <a:rPr lang="en-US" sz="3200"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24050"/>
            <a:ext cx="8001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787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82" y="914400"/>
            <a:ext cx="8305800" cy="2590800"/>
          </a:xfrm>
        </p:spPr>
        <p:txBody>
          <a:bodyPr>
            <a:normAutofit fontScale="90000"/>
          </a:bodyPr>
          <a:lstStyle/>
          <a:p>
            <a:pPr algn="ctr"/>
            <a:r>
              <a:rPr lang="en-US" sz="3600" dirty="0" smtClean="0"/>
              <a:t>Next series </a:t>
            </a:r>
            <a:r>
              <a:rPr lang="en-US" sz="3600" dirty="0"/>
              <a:t>of </a:t>
            </a:r>
            <a:r>
              <a:rPr lang="en-US" sz="3600" dirty="0" smtClean="0"/>
              <a:t>slides </a:t>
            </a:r>
            <a:r>
              <a:rPr lang="en-US" sz="3600" dirty="0"/>
              <a:t>will </a:t>
            </a:r>
            <a:r>
              <a:rPr lang="en-US" sz="3600" dirty="0" smtClean="0"/>
              <a:t>demonstrate all locations that need to be plugged or capped to decommission the Stage </a:t>
            </a:r>
            <a:r>
              <a:rPr lang="en-US" sz="3600" dirty="0"/>
              <a:t>II Vapor Recovery System</a:t>
            </a:r>
            <a:r>
              <a:rPr lang="en-US" sz="4000" dirty="0"/>
              <a:t/>
            </a:r>
            <a:br>
              <a:rPr lang="en-US" sz="4000" dirty="0"/>
            </a:br>
            <a:endParaRPr lang="en-US" sz="4000" dirty="0"/>
          </a:p>
        </p:txBody>
      </p:sp>
      <p:pic>
        <p:nvPicPr>
          <p:cNvPr id="3" name="Picture 1029"/>
          <p:cNvPicPr>
            <a:picLocks noChangeAspect="1" noChangeArrowheads="1"/>
          </p:cNvPicPr>
          <p:nvPr/>
        </p:nvPicPr>
        <p:blipFill>
          <a:blip r:embed="rId2" cstate="print">
            <a:extLst>
              <a:ext uri="{28A0092B-C50C-407E-A947-70E740481C1C}">
                <a14:useLocalDpi xmlns:a14="http://schemas.microsoft.com/office/drawing/2010/main" val="0"/>
              </a:ext>
            </a:extLst>
          </a:blip>
          <a:srcRect l="5357" t="31035" r="5357" b="4057"/>
          <a:stretch>
            <a:fillRect/>
          </a:stretch>
        </p:blipFill>
        <p:spPr bwMode="auto">
          <a:xfrm>
            <a:off x="2438400" y="3733800"/>
            <a:ext cx="4120964" cy="248061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pic>
    </p:spTree>
    <p:extLst>
      <p:ext uri="{BB962C8B-B14F-4D97-AF65-F5344CB8AC3E}">
        <p14:creationId xmlns:p14="http://schemas.microsoft.com/office/powerpoint/2010/main" val="3271910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3200" dirty="0" smtClean="0">
                <a:latin typeface="Arial" panose="020B0604020202020204" pitchFamily="34" charset="0"/>
                <a:cs typeface="Arial" panose="020B0604020202020204" pitchFamily="34" charset="0"/>
              </a:rPr>
              <a:t>Liquid collection points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Verify </a:t>
            </a:r>
            <a:r>
              <a:rPr lang="en-US" sz="2400" dirty="0" smtClean="0">
                <a:latin typeface="Arial" panose="020B0604020202020204" pitchFamily="34" charset="0"/>
                <a:cs typeface="Arial" panose="020B0604020202020204" pitchFamily="34" charset="0"/>
              </a:rPr>
              <a:t>if </a:t>
            </a:r>
            <a:r>
              <a:rPr lang="en-US" sz="2400" dirty="0" smtClean="0">
                <a:latin typeface="Arial" panose="020B0604020202020204" pitchFamily="34" charset="0"/>
                <a:cs typeface="Arial" panose="020B0604020202020204" pitchFamily="34" charset="0"/>
              </a:rPr>
              <a:t>Liquid </a:t>
            </a:r>
            <a:r>
              <a:rPr lang="en-US" sz="2400" dirty="0">
                <a:latin typeface="Arial" panose="020B0604020202020204" pitchFamily="34" charset="0"/>
                <a:cs typeface="Arial" panose="020B0604020202020204" pitchFamily="34" charset="0"/>
              </a:rPr>
              <a:t>Collection Points or </a:t>
            </a:r>
            <a:r>
              <a:rPr lang="en-US" sz="2400" dirty="0" smtClean="0">
                <a:latin typeface="Arial" panose="020B0604020202020204" pitchFamily="34" charset="0"/>
                <a:cs typeface="Arial" panose="020B0604020202020204" pitchFamily="34" charset="0"/>
              </a:rPr>
              <a:t>condensate traps </a:t>
            </a:r>
            <a:r>
              <a:rPr lang="en-US" sz="2400" dirty="0" smtClean="0">
                <a:latin typeface="Arial" panose="020B0604020202020204" pitchFamily="34" charset="0"/>
                <a:cs typeface="Arial" panose="020B0604020202020204" pitchFamily="34" charset="0"/>
              </a:rPr>
              <a:t>were </a:t>
            </a:r>
            <a:r>
              <a:rPr lang="en-US" sz="2400" dirty="0" smtClean="0">
                <a:latin typeface="Arial" panose="020B0604020202020204" pitchFamily="34" charset="0"/>
                <a:cs typeface="Arial" panose="020B0604020202020204" pitchFamily="34" charset="0"/>
              </a:rPr>
              <a:t>installed at your site during the installation of the Stage II VRS. If you do have a liquid collection point, confirm the following:</a:t>
            </a:r>
          </a:p>
          <a:p>
            <a:pPr lvl="1"/>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liquid collection point/trap has been emptied from any </a:t>
            </a:r>
            <a:r>
              <a:rPr lang="en-US" sz="2200" dirty="0" smtClean="0">
                <a:latin typeface="Arial" panose="020B0604020202020204" pitchFamily="34" charset="0"/>
                <a:cs typeface="Arial" panose="020B0604020202020204" pitchFamily="34" charset="0"/>
              </a:rPr>
              <a:t>fluid.</a:t>
            </a:r>
            <a:endParaRPr lang="en-US" sz="2200"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The copper tube ends at the STP and at the collection unit have been </a:t>
            </a:r>
            <a:r>
              <a:rPr lang="en-US" sz="2200" dirty="0" smtClean="0">
                <a:latin typeface="Arial" panose="020B0604020202020204" pitchFamily="34" charset="0"/>
                <a:cs typeface="Arial" panose="020B0604020202020204" pitchFamily="34" charset="0"/>
              </a:rPr>
              <a:t>disconnected and capped by flare fitting. </a:t>
            </a:r>
            <a:endParaRPr lang="en-US" sz="2200"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A plug in the submersible pump to seal the vacuum port has been installed and the cap on the liquid collection sump has been replaced.</a:t>
            </a: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4251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1147</TotalTime>
  <Words>1564</Words>
  <Application>Microsoft Office PowerPoint</Application>
  <PresentationFormat>On-screen Show (4:3)</PresentationFormat>
  <Paragraphs>128</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Georgia Procedures for Decommissioning Stage II Vapor Recovery Systems at Gasoline Dispensing  Facilities </vt:lpstr>
      <vt:lpstr>Purpose</vt:lpstr>
      <vt:lpstr>Applicability </vt:lpstr>
      <vt:lpstr>Stage II Decommissioning Checklist</vt:lpstr>
      <vt:lpstr>Stage II Decommissioning checklist</vt:lpstr>
      <vt:lpstr>Stage II Decommissioning checklist(cont.)</vt:lpstr>
      <vt:lpstr>Stage II Decommissioning checklist(cont.)</vt:lpstr>
      <vt:lpstr>Next series of slides will demonstrate all locations that need to be plugged or capped to decommission the Stage II Vapor Recovery System </vt:lpstr>
      <vt:lpstr>Liquid collection points</vt:lpstr>
      <vt:lpstr>Liquid collection points(cont.)</vt:lpstr>
      <vt:lpstr> Disconnecting Vapor Pumps or Processing Units </vt:lpstr>
      <vt:lpstr>Disconnecting Vapor Pumps or Processing Units (cont.)</vt:lpstr>
      <vt:lpstr>Disconnecting Vapor Pumps or Processing Units (cont.)</vt:lpstr>
      <vt:lpstr>9000-01 MINI-JET INSTALLATION WITH RED JACKET PUMP</vt:lpstr>
      <vt:lpstr>9000-02 MINI-JET INSTALLATION WITH RED JACKET PUMP</vt:lpstr>
      <vt:lpstr>9000-01 MINI-JET INSTALLATION WITH FE PETRO PUMP</vt:lpstr>
      <vt:lpstr>Installation of theVP-500 vane pump</vt:lpstr>
      <vt:lpstr>Disconnecting Vapor Pumps or Processing Units (cont.)</vt:lpstr>
      <vt:lpstr>All electrical components of the Stage II VRS</vt:lpstr>
      <vt:lpstr>   All other electrical components of the Stage II VRS</vt:lpstr>
      <vt:lpstr>All other electrical components of the Stage II VRS</vt:lpstr>
      <vt:lpstr>           Stage II VR Balance System                  Decommissioning</vt:lpstr>
      <vt:lpstr> Reprograming of Dispenser Electronics</vt:lpstr>
      <vt:lpstr> Sealing off below grade vapor piping</vt:lpstr>
      <vt:lpstr>Sealing off below grade vapor piping</vt:lpstr>
      <vt:lpstr>Sealing off Vapor Piping at the Tank</vt:lpstr>
      <vt:lpstr> Sealing off dispenser vapor piping</vt:lpstr>
      <vt:lpstr>  Stage II Hanging Hardware</vt:lpstr>
      <vt:lpstr>Non-Stage II Hanging Hardware and Adapter</vt:lpstr>
      <vt:lpstr>  Installation of Pressure/Vacuum Vent Valve</vt:lpstr>
      <vt:lpstr>Removal of Stage II Instructions</vt:lpstr>
      <vt:lpstr>Performing and testing results </vt:lpstr>
      <vt:lpstr>Troubleshooting</vt:lpstr>
      <vt:lpstr>             Unplugged  Vapor Piping</vt:lpstr>
      <vt:lpstr>VP 500 Healy Vapor Pump Not Removed and Vapor Return Piping Not Properly Sealed</vt:lpstr>
      <vt:lpstr> Site Not Fully Decommissioned</vt:lpstr>
      <vt:lpstr>  Conclusion</vt:lpstr>
      <vt:lpstr>Questions </vt:lpstr>
    </vt:vector>
  </TitlesOfParts>
  <Company>Georgia Department of 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Procedures for Decommissioning Stage II Vapor Recovery Systems at Gasoline Dispensing  Facilities</dc:title>
  <dc:creator>Adowar, Yasra</dc:creator>
  <cp:lastModifiedBy>William Cook</cp:lastModifiedBy>
  <cp:revision>95</cp:revision>
  <cp:lastPrinted>2014-06-11T04:43:08Z</cp:lastPrinted>
  <dcterms:created xsi:type="dcterms:W3CDTF">2014-05-21T10:35:52Z</dcterms:created>
  <dcterms:modified xsi:type="dcterms:W3CDTF">2014-06-11T11:57:34Z</dcterms:modified>
</cp:coreProperties>
</file>