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59" r:id="rId6"/>
    <p:sldId id="257" r:id="rId7"/>
    <p:sldId id="260" r:id="rId8"/>
    <p:sldId id="261" r:id="rId9"/>
    <p:sldId id="262" r:id="rId10"/>
    <p:sldId id="263" r:id="rId11"/>
    <p:sldId id="264" r:id="rId12"/>
    <p:sldId id="265" r:id="rId13"/>
    <p:sldId id="266"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F1B727-8209-35C0-5E61-4F696ED92ECB}" name="Gijon-felix, Ruben" initials="RG" userId="S::ruben.gijon-felix@dnr.ga.gov::04039993-0ad3-49fe-a276-784366728b40" providerId="AD"/>
  <p188:author id="{8C88FC7D-6D98-8173-24CD-E09BECAD7A90}" name="Maiki, Ama" initials="AM" userId="S::Ama.Maiki@dnr.ga.gov::96714ed0-0312-4cee-8cf0-7ca968e29bfc" providerId="AD"/>
  <p188:author id="{577507A6-B228-8D56-5718-9F99666A9956}" name="Hamilton, Jameson" initials="JH" userId="S::jameson.hamilton@dnr.ga.gov::3687d6e0-4871-47b0-911e-42aba81f9a8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8E4E8"/>
    <a:srgbClr val="FAE04B"/>
    <a:srgbClr val="B1C594"/>
    <a:srgbClr val="5BAFD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A82BC7-EF8D-4462-815F-8023843BC6B6}" v="2" dt="2025-04-28T21:58:12.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50" autoAdjust="0"/>
    <p:restoredTop sz="86330" autoAdjust="0"/>
  </p:normalViewPr>
  <p:slideViewPr>
    <p:cSldViewPr>
      <p:cViewPr varScale="1">
        <p:scale>
          <a:sx n="71" d="100"/>
          <a:sy n="71" d="100"/>
        </p:scale>
        <p:origin x="1930" y="53"/>
      </p:cViewPr>
      <p:guideLst>
        <p:guide orient="horz" pos="4319"/>
        <p:guide pos="5759"/>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6CA102-B82B-469A-B829-F09F047B21AB}" type="datetimeFigureOut">
              <a:rPr lang="en-US" smtClean="0"/>
              <a:t>6/26/2025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2639-966A-46B9-90CE-7B5103E7E23D}" type="slidenum">
              <a:rPr lang="en-US" smtClean="0"/>
              <a:t>‹#›</a:t>
            </a:fld>
            <a:endParaRPr lang="en-US"/>
          </a:p>
        </p:txBody>
      </p:sp>
    </p:spTree>
    <p:extLst>
      <p:ext uri="{BB962C8B-B14F-4D97-AF65-F5344CB8AC3E}">
        <p14:creationId xmlns:p14="http://schemas.microsoft.com/office/powerpoint/2010/main" val="1180307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All. My name is, an Environmental Engineer of the Emissions and Control Strategies Unit, and I would like to welcome you to the 2024 State DERA Application Walkthrough. This should be relatively quick. I will be taking questions at the end of the presentation, so feel free to wait until then or post your questions in the chat. I want the process to be as fair and equitable as possible, so I will be positing the questions and answers in this session on the EPD website for all to view.</a:t>
            </a:r>
          </a:p>
        </p:txBody>
      </p:sp>
      <p:sp>
        <p:nvSpPr>
          <p:cNvPr id="4" name="Slide Number Placeholder 3"/>
          <p:cNvSpPr>
            <a:spLocks noGrp="1"/>
          </p:cNvSpPr>
          <p:nvPr>
            <p:ph type="sldNum" sz="quarter" idx="5"/>
          </p:nvPr>
        </p:nvSpPr>
        <p:spPr/>
        <p:txBody>
          <a:bodyPr/>
          <a:lstStyle/>
          <a:p>
            <a:fld id="{5EE22639-966A-46B9-90CE-7B5103E7E23D}" type="slidenum">
              <a:rPr lang="en-US" smtClean="0"/>
              <a:t>1</a:t>
            </a:fld>
            <a:endParaRPr lang="en-US"/>
          </a:p>
        </p:txBody>
      </p:sp>
    </p:spTree>
    <p:extLst>
      <p:ext uri="{BB962C8B-B14F-4D97-AF65-F5344CB8AC3E}">
        <p14:creationId xmlns:p14="http://schemas.microsoft.com/office/powerpoint/2010/main" val="171302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unprotect the sheet you are working on to ensure that you can fill in the spots that require typing in information. Type in all your school and Authorized </a:t>
            </a:r>
            <a:r>
              <a:rPr lang="en-US"/>
              <a:t>Official information. </a:t>
            </a:r>
            <a:endParaRPr lang="en-US" dirty="0"/>
          </a:p>
        </p:txBody>
      </p:sp>
      <p:sp>
        <p:nvSpPr>
          <p:cNvPr id="4" name="Slide Number Placeholder 3"/>
          <p:cNvSpPr>
            <a:spLocks noGrp="1"/>
          </p:cNvSpPr>
          <p:nvPr>
            <p:ph type="sldNum" sz="quarter" idx="5"/>
          </p:nvPr>
        </p:nvSpPr>
        <p:spPr/>
        <p:txBody>
          <a:bodyPr/>
          <a:lstStyle/>
          <a:p>
            <a:fld id="{5EE22639-966A-46B9-90CE-7B5103E7E23D}" type="slidenum">
              <a:rPr lang="en-US" smtClean="0"/>
              <a:t>5</a:t>
            </a:fld>
            <a:endParaRPr lang="en-US"/>
          </a:p>
        </p:txBody>
      </p:sp>
    </p:spTree>
    <p:extLst>
      <p:ext uri="{BB962C8B-B14F-4D97-AF65-F5344CB8AC3E}">
        <p14:creationId xmlns:p14="http://schemas.microsoft.com/office/powerpoint/2010/main" val="586928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also update the QA list with questions discussed today. This presentation will be sent out to the email list along with an updated Q&amp;A and application form. Please direct any questions to my email at tamara.hayes@dnr.ga.gov.</a:t>
            </a:r>
          </a:p>
        </p:txBody>
      </p:sp>
      <p:sp>
        <p:nvSpPr>
          <p:cNvPr id="4" name="Slide Number Placeholder 3"/>
          <p:cNvSpPr>
            <a:spLocks noGrp="1"/>
          </p:cNvSpPr>
          <p:nvPr>
            <p:ph type="sldNum" sz="quarter" idx="5"/>
          </p:nvPr>
        </p:nvSpPr>
        <p:spPr/>
        <p:txBody>
          <a:bodyPr/>
          <a:lstStyle/>
          <a:p>
            <a:fld id="{5EE22639-966A-46B9-90CE-7B5103E7E23D}" type="slidenum">
              <a:rPr lang="en-US" smtClean="0"/>
              <a:t>12</a:t>
            </a:fld>
            <a:endParaRPr lang="en-US"/>
          </a:p>
        </p:txBody>
      </p:sp>
    </p:spTree>
    <p:extLst>
      <p:ext uri="{BB962C8B-B14F-4D97-AF65-F5344CB8AC3E}">
        <p14:creationId xmlns:p14="http://schemas.microsoft.com/office/powerpoint/2010/main" val="2017212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7" name="Picture 26" descr="water3.jpg"/>
          <p:cNvPicPr>
            <a:picLocks noChangeAspect="1"/>
          </p:cNvPicPr>
          <p:nvPr userDrawn="1"/>
        </p:nvPicPr>
        <p:blipFill rotWithShape="1">
          <a:blip r:embed="rId2">
            <a:extLst>
              <a:ext uri="{28A0092B-C50C-407E-A947-70E740481C1C}">
                <a14:useLocalDpi xmlns:a14="http://schemas.microsoft.com/office/drawing/2010/main" val="0"/>
              </a:ext>
            </a:extLst>
          </a:blip>
          <a:srcRect l="1111" t="26169" r="833" b="19715"/>
          <a:stretch/>
        </p:blipFill>
        <p:spPr>
          <a:xfrm flipH="1">
            <a:off x="76200" y="76200"/>
            <a:ext cx="8991600" cy="1828800"/>
          </a:xfrm>
          <a:prstGeom prst="rect">
            <a:avLst/>
          </a:prstGeom>
        </p:spPr>
      </p:pic>
      <p:pic>
        <p:nvPicPr>
          <p:cNvPr id="15" name="Picture 14" descr="823285-gray-wallpaper.jpg"/>
          <p:cNvPicPr>
            <a:picLocks noChangeAspect="1"/>
          </p:cNvPicPr>
          <p:nvPr userDrawn="1"/>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t="30179" r="19491" b="28868"/>
          <a:stretch/>
        </p:blipFill>
        <p:spPr>
          <a:xfrm>
            <a:off x="76200" y="1981200"/>
            <a:ext cx="7086600" cy="25908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29200" y="152400"/>
            <a:ext cx="3886198" cy="1371600"/>
          </a:xfrm>
          <a:prstGeom prst="rect">
            <a:avLst/>
          </a:prstGeom>
        </p:spPr>
      </p:pic>
      <p:pic>
        <p:nvPicPr>
          <p:cNvPr id="30" name="Picture 29" descr="sun2.jpg"/>
          <p:cNvPicPr>
            <a:picLocks noChangeAspect="1"/>
          </p:cNvPicPr>
          <p:nvPr userDrawn="1"/>
        </p:nvPicPr>
        <p:blipFill rotWithShape="1">
          <a:blip r:embed="rId5" cstate="print">
            <a:extLst>
              <a:ext uri="{28A0092B-C50C-407E-A947-70E740481C1C}">
                <a14:useLocalDpi xmlns:a14="http://schemas.microsoft.com/office/drawing/2010/main" val="0"/>
              </a:ext>
            </a:extLst>
          </a:blip>
          <a:srcRect t="6166" b="24651"/>
          <a:stretch/>
        </p:blipFill>
        <p:spPr>
          <a:xfrm>
            <a:off x="7239000" y="1981200"/>
            <a:ext cx="1828800" cy="2590800"/>
          </a:xfrm>
          <a:prstGeom prst="rect">
            <a:avLst/>
          </a:prstGeom>
        </p:spPr>
      </p:pic>
      <p:pic>
        <p:nvPicPr>
          <p:cNvPr id="2" name="Picture 1" descr="grass3.jpg"/>
          <p:cNvPicPr>
            <a:picLocks noChangeAspect="1"/>
          </p:cNvPicPr>
          <p:nvPr userDrawn="1"/>
        </p:nvPicPr>
        <p:blipFill rotWithShape="1">
          <a:blip r:embed="rId6">
            <a:extLst>
              <a:ext uri="{28A0092B-C50C-407E-A947-70E740481C1C}">
                <a14:useLocalDpi xmlns:a14="http://schemas.microsoft.com/office/drawing/2010/main" val="0"/>
              </a:ext>
            </a:extLst>
          </a:blip>
          <a:srcRect l="869" t="27984" r="914"/>
          <a:stretch/>
        </p:blipFill>
        <p:spPr>
          <a:xfrm>
            <a:off x="79377" y="4656524"/>
            <a:ext cx="8980994" cy="212527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3F590-BFE6-423D-867F-875EDAFBE28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1B3F590-BFE6-423D-867F-875EDAFBE285}"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1B3F590-BFE6-423D-867F-875EDAFBE28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1B3F590-BFE6-423D-867F-875EDAFBE28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3F590-BFE6-423D-867F-875EDAFBE28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76201" y="5867401"/>
            <a:ext cx="762000" cy="90483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2045494"/>
              <a:gd name="connsiteY0" fmla="*/ 1807368 h 1807368"/>
              <a:gd name="connsiteX1" fmla="*/ 0 w 2045494"/>
              <a:gd name="connsiteY1" fmla="*/ 0 h 1807368"/>
              <a:gd name="connsiteX2" fmla="*/ 2045494 w 2045494"/>
              <a:gd name="connsiteY2" fmla="*/ 1 h 1807368"/>
              <a:gd name="connsiteX3" fmla="*/ 1761621 w 2045494"/>
              <a:gd name="connsiteY3" fmla="*/ 1784278 h 1807368"/>
              <a:gd name="connsiteX4" fmla="*/ 2382 w 2045494"/>
              <a:gd name="connsiteY4" fmla="*/ 1807368 h 1807368"/>
              <a:gd name="connsiteX0" fmla="*/ 2382 w 1779949"/>
              <a:gd name="connsiteY0" fmla="*/ 1807368 h 1807368"/>
              <a:gd name="connsiteX1" fmla="*/ 0 w 1779949"/>
              <a:gd name="connsiteY1" fmla="*/ 0 h 1807368"/>
              <a:gd name="connsiteX2" fmla="*/ 1779949 w 1779949"/>
              <a:gd name="connsiteY2" fmla="*/ 0 h 1807368"/>
              <a:gd name="connsiteX3" fmla="*/ 1761621 w 1779949"/>
              <a:gd name="connsiteY3" fmla="*/ 1784278 h 1807368"/>
              <a:gd name="connsiteX4" fmla="*/ 2382 w 1779949"/>
              <a:gd name="connsiteY4" fmla="*/ 1807368 h 1807368"/>
              <a:gd name="connsiteX0" fmla="*/ 2382 w 1807803"/>
              <a:gd name="connsiteY0" fmla="*/ 1807368 h 1807368"/>
              <a:gd name="connsiteX1" fmla="*/ 0 w 1807803"/>
              <a:gd name="connsiteY1" fmla="*/ 0 h 1807368"/>
              <a:gd name="connsiteX2" fmla="*/ 1779949 w 1807803"/>
              <a:gd name="connsiteY2" fmla="*/ 0 h 1807368"/>
              <a:gd name="connsiteX3" fmla="*/ 1807803 w 1807803"/>
              <a:gd name="connsiteY3" fmla="*/ 1784278 h 1807368"/>
              <a:gd name="connsiteX4" fmla="*/ 2382 w 1807803"/>
              <a:gd name="connsiteY4" fmla="*/ 1807368 h 1807368"/>
              <a:gd name="connsiteX0" fmla="*/ 2382 w 1807803"/>
              <a:gd name="connsiteY0" fmla="*/ 1807368 h 1807368"/>
              <a:gd name="connsiteX1" fmla="*/ 0 w 1807803"/>
              <a:gd name="connsiteY1" fmla="*/ 0 h 1807368"/>
              <a:gd name="connsiteX2" fmla="*/ 1805349 w 1807803"/>
              <a:gd name="connsiteY2" fmla="*/ 0 h 1807368"/>
              <a:gd name="connsiteX3" fmla="*/ 1807803 w 1807803"/>
              <a:gd name="connsiteY3" fmla="*/ 1784278 h 1807368"/>
              <a:gd name="connsiteX4" fmla="*/ 2382 w 1807803"/>
              <a:gd name="connsiteY4" fmla="*/ 1807368 h 1807368"/>
              <a:gd name="connsiteX0" fmla="*/ 2382 w 1805349"/>
              <a:gd name="connsiteY0" fmla="*/ 1807368 h 1809678"/>
              <a:gd name="connsiteX1" fmla="*/ 0 w 1805349"/>
              <a:gd name="connsiteY1" fmla="*/ 0 h 1809678"/>
              <a:gd name="connsiteX2" fmla="*/ 1805349 w 1805349"/>
              <a:gd name="connsiteY2" fmla="*/ 0 h 1809678"/>
              <a:gd name="connsiteX3" fmla="*/ 1797759 w 1805349"/>
              <a:gd name="connsiteY3" fmla="*/ 1809678 h 1809678"/>
              <a:gd name="connsiteX4" fmla="*/ 2382 w 1805349"/>
              <a:gd name="connsiteY4" fmla="*/ 1807368 h 180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349" h="1809678">
                <a:moveTo>
                  <a:pt x="2382" y="1807368"/>
                </a:moveTo>
                <a:lnTo>
                  <a:pt x="0" y="0"/>
                </a:lnTo>
                <a:lnTo>
                  <a:pt x="1805349" y="0"/>
                </a:lnTo>
                <a:lnTo>
                  <a:pt x="1797759" y="1809678"/>
                </a:lnTo>
                <a:lnTo>
                  <a:pt x="2382" y="1807368"/>
                </a:lnTo>
                <a:close/>
              </a:path>
            </a:pathLst>
          </a:custGeom>
          <a:solidFill>
            <a:srgbClr val="FAE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914400" y="5867400"/>
            <a:ext cx="815340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5110 w 2604573"/>
              <a:gd name="connsiteY0" fmla="*/ 534324 h 534324"/>
              <a:gd name="connsiteX1" fmla="*/ 0 w 2604573"/>
              <a:gd name="connsiteY1" fmla="*/ 0 h 534324"/>
              <a:gd name="connsiteX2" fmla="*/ 2604573 w 2604573"/>
              <a:gd name="connsiteY2" fmla="*/ 271 h 534324"/>
              <a:gd name="connsiteX3" fmla="*/ 2604573 w 2604573"/>
              <a:gd name="connsiteY3" fmla="*/ 527584 h 534324"/>
              <a:gd name="connsiteX4" fmla="*/ 5110 w 2604573"/>
              <a:gd name="connsiteY4" fmla="*/ 534324 h 534324"/>
              <a:gd name="connsiteX0" fmla="*/ 5110 w 2604573"/>
              <a:gd name="connsiteY0" fmla="*/ 527583 h 527584"/>
              <a:gd name="connsiteX1" fmla="*/ 0 w 2604573"/>
              <a:gd name="connsiteY1" fmla="*/ 0 h 527584"/>
              <a:gd name="connsiteX2" fmla="*/ 2604573 w 2604573"/>
              <a:gd name="connsiteY2" fmla="*/ 271 h 527584"/>
              <a:gd name="connsiteX3" fmla="*/ 2604573 w 2604573"/>
              <a:gd name="connsiteY3" fmla="*/ 527584 h 527584"/>
              <a:gd name="connsiteX4" fmla="*/ 5110 w 2604573"/>
              <a:gd name="connsiteY4" fmla="*/ 527583 h 527584"/>
              <a:gd name="connsiteX0" fmla="*/ 3558 w 2604573"/>
              <a:gd name="connsiteY0" fmla="*/ 525111 h 527584"/>
              <a:gd name="connsiteX1" fmla="*/ 0 w 2604573"/>
              <a:gd name="connsiteY1" fmla="*/ 0 h 527584"/>
              <a:gd name="connsiteX2" fmla="*/ 2604573 w 2604573"/>
              <a:gd name="connsiteY2" fmla="*/ 271 h 527584"/>
              <a:gd name="connsiteX3" fmla="*/ 2604573 w 2604573"/>
              <a:gd name="connsiteY3" fmla="*/ 527584 h 527584"/>
              <a:gd name="connsiteX4" fmla="*/ 3558 w 2604573"/>
              <a:gd name="connsiteY4" fmla="*/ 525111 h 527584"/>
              <a:gd name="connsiteX0" fmla="*/ 2066 w 2604573"/>
              <a:gd name="connsiteY0" fmla="*/ 441081 h 527584"/>
              <a:gd name="connsiteX1" fmla="*/ 0 w 2604573"/>
              <a:gd name="connsiteY1" fmla="*/ 0 h 527584"/>
              <a:gd name="connsiteX2" fmla="*/ 2604573 w 2604573"/>
              <a:gd name="connsiteY2" fmla="*/ 271 h 527584"/>
              <a:gd name="connsiteX3" fmla="*/ 2604573 w 2604573"/>
              <a:gd name="connsiteY3" fmla="*/ 527584 h 527584"/>
              <a:gd name="connsiteX4" fmla="*/ 2066 w 2604573"/>
              <a:gd name="connsiteY4" fmla="*/ 441081 h 527584"/>
              <a:gd name="connsiteX0" fmla="*/ 2066 w 2604573"/>
              <a:gd name="connsiteY0" fmla="*/ 527583 h 527584"/>
              <a:gd name="connsiteX1" fmla="*/ 0 w 2604573"/>
              <a:gd name="connsiteY1" fmla="*/ 0 h 527584"/>
              <a:gd name="connsiteX2" fmla="*/ 2604573 w 2604573"/>
              <a:gd name="connsiteY2" fmla="*/ 271 h 527584"/>
              <a:gd name="connsiteX3" fmla="*/ 2604573 w 2604573"/>
              <a:gd name="connsiteY3" fmla="*/ 527584 h 527584"/>
              <a:gd name="connsiteX4" fmla="*/ 2066 w 2604573"/>
              <a:gd name="connsiteY4" fmla="*/ 527583 h 527584"/>
              <a:gd name="connsiteX0" fmla="*/ 405 w 2605895"/>
              <a:gd name="connsiteY0" fmla="*/ 527583 h 527584"/>
              <a:gd name="connsiteX1" fmla="*/ 1322 w 2605895"/>
              <a:gd name="connsiteY1" fmla="*/ 0 h 527584"/>
              <a:gd name="connsiteX2" fmla="*/ 2605895 w 2605895"/>
              <a:gd name="connsiteY2" fmla="*/ 271 h 527584"/>
              <a:gd name="connsiteX3" fmla="*/ 2605895 w 2605895"/>
              <a:gd name="connsiteY3" fmla="*/ 527584 h 527584"/>
              <a:gd name="connsiteX4" fmla="*/ 405 w 2605895"/>
              <a:gd name="connsiteY4" fmla="*/ 527583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895" h="527584">
                <a:moveTo>
                  <a:pt x="405" y="527583"/>
                </a:moveTo>
                <a:cubicBezTo>
                  <a:pt x="-1298" y="349475"/>
                  <a:pt x="3025" y="178108"/>
                  <a:pt x="1322" y="0"/>
                </a:cubicBezTo>
                <a:lnTo>
                  <a:pt x="2605895" y="271"/>
                </a:lnTo>
                <a:lnTo>
                  <a:pt x="2605895" y="527584"/>
                </a:lnTo>
                <a:lnTo>
                  <a:pt x="405" y="527583"/>
                </a:lnTo>
                <a:close/>
              </a:path>
            </a:pathLst>
          </a:custGeom>
          <a:solidFill>
            <a:srgbClr val="C8E4E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2000" y="6050280"/>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5BAFD1"/>
                </a:solidFill>
              </a:defRPr>
            </a:lvl1pPr>
          </a:lstStyle>
          <a:p>
            <a:fld id="{91B3F590-BFE6-423D-867F-875EDAFBE285}" type="slidenum">
              <a:rPr lang="en-US" smtClean="0"/>
              <a:pPr/>
              <a:t>‹#›</a:t>
            </a:fld>
            <a:endParaRPr lang="en-US" dirty="0"/>
          </a:p>
        </p:txBody>
      </p:sp>
      <p:pic>
        <p:nvPicPr>
          <p:cNvPr id="4" name="Picture 3" descr="EPD Logo_FINAL_cs4_map.jpg"/>
          <p:cNvPicPr>
            <a:picLocks noChangeAspect="1"/>
          </p:cNvPicPr>
          <p:nvPr/>
        </p:nvPicPr>
        <p:blipFill rotWithShape="1">
          <a:blip r:embed="rId8" cstate="print">
            <a:extLst>
              <a:ext uri="{28A0092B-C50C-407E-A947-70E740481C1C}">
                <a14:useLocalDpi xmlns:a14="http://schemas.microsoft.com/office/drawing/2010/main" val="0"/>
              </a:ext>
            </a:extLst>
          </a:blip>
          <a:srcRect l="32407"/>
          <a:stretch/>
        </p:blipFill>
        <p:spPr>
          <a:xfrm>
            <a:off x="143932" y="304800"/>
            <a:ext cx="618067" cy="61741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pd.georgia.gov/2024-dera-state-grant" TargetMode="External"/><Relationship Id="rId2" Type="http://schemas.openxmlformats.org/officeDocument/2006/relationships/hyperlink" Target="mailto:Ama.Maiki@dnr.g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5474" y="4705684"/>
            <a:ext cx="184666" cy="369332"/>
          </a:xfrm>
          <a:prstGeom prst="rect">
            <a:avLst/>
          </a:prstGeom>
          <a:noFill/>
        </p:spPr>
        <p:txBody>
          <a:bodyPr wrap="none" rtlCol="0">
            <a:spAutoFit/>
          </a:bodyPr>
          <a:lstStyle/>
          <a:p>
            <a:endParaRPr lang="en-US" dirty="0"/>
          </a:p>
        </p:txBody>
      </p:sp>
      <p:sp>
        <p:nvSpPr>
          <p:cNvPr id="4" name="TextBox 3"/>
          <p:cNvSpPr txBox="1"/>
          <p:nvPr/>
        </p:nvSpPr>
        <p:spPr>
          <a:xfrm>
            <a:off x="304800" y="2286000"/>
            <a:ext cx="6858000" cy="1446550"/>
          </a:xfrm>
          <a:prstGeom prst="rect">
            <a:avLst/>
          </a:prstGeom>
          <a:noFill/>
        </p:spPr>
        <p:txBody>
          <a:bodyPr wrap="square" rtlCol="0">
            <a:spAutoFit/>
          </a:bodyPr>
          <a:lstStyle/>
          <a:p>
            <a:r>
              <a:rPr lang="en-US" sz="4400" b="1" dirty="0">
                <a:solidFill>
                  <a:schemeClr val="bg1"/>
                </a:solidFill>
              </a:rPr>
              <a:t>2024 DERA Application Walkthrough</a:t>
            </a:r>
          </a:p>
        </p:txBody>
      </p:sp>
      <p:sp>
        <p:nvSpPr>
          <p:cNvPr id="6" name="TextBox 5"/>
          <p:cNvSpPr txBox="1"/>
          <p:nvPr/>
        </p:nvSpPr>
        <p:spPr>
          <a:xfrm>
            <a:off x="115904" y="5675228"/>
            <a:ext cx="4572000" cy="923330"/>
          </a:xfrm>
          <a:prstGeom prst="rect">
            <a:avLst/>
          </a:prstGeom>
          <a:noFill/>
        </p:spPr>
        <p:txBody>
          <a:bodyPr wrap="square" rtlCol="0">
            <a:spAutoFit/>
          </a:bodyPr>
          <a:lstStyle/>
          <a:p>
            <a:pPr algn="l"/>
            <a:r>
              <a:rPr lang="en-US" b="1" dirty="0">
                <a:solidFill>
                  <a:schemeClr val="tx1"/>
                </a:solidFill>
                <a:latin typeface="+mj-lt"/>
              </a:rPr>
              <a:t>Ruben Gijon-Felix</a:t>
            </a:r>
            <a:endParaRPr lang="en-US" b="1" baseline="0" dirty="0">
              <a:solidFill>
                <a:schemeClr val="tx1"/>
              </a:solidFill>
              <a:latin typeface="+mj-lt"/>
            </a:endParaRPr>
          </a:p>
          <a:p>
            <a:pPr algn="l"/>
            <a:r>
              <a:rPr lang="en-US" dirty="0">
                <a:latin typeface="+mj-lt"/>
              </a:rPr>
              <a:t>Unit Manager, Emissions and Control Strategies</a:t>
            </a:r>
            <a:endParaRPr lang="en-US" dirty="0">
              <a:solidFill>
                <a:schemeClr val="tx1"/>
              </a:solidFill>
              <a:latin typeface="+mj-lt"/>
            </a:endParaRPr>
          </a:p>
        </p:txBody>
      </p:sp>
      <p:sp>
        <p:nvSpPr>
          <p:cNvPr id="7" name="TextBox 6"/>
          <p:cNvSpPr txBox="1"/>
          <p:nvPr/>
        </p:nvSpPr>
        <p:spPr>
          <a:xfrm>
            <a:off x="6742097" y="4751898"/>
            <a:ext cx="2209800" cy="923330"/>
          </a:xfrm>
          <a:prstGeom prst="rect">
            <a:avLst/>
          </a:prstGeom>
          <a:noFill/>
        </p:spPr>
        <p:txBody>
          <a:bodyPr wrap="square" rtlCol="0">
            <a:spAutoFit/>
          </a:bodyPr>
          <a:lstStyle/>
          <a:p>
            <a:pPr algn="r"/>
            <a:r>
              <a:rPr lang="en-US" b="1" dirty="0">
                <a:latin typeface="+mj-lt"/>
              </a:rPr>
              <a:t>State 2024 DERA Application</a:t>
            </a:r>
          </a:p>
          <a:p>
            <a:pPr marL="0" marR="0" indent="0" algn="r" defTabSz="914400" rtl="0" eaLnBrk="1" fontAlgn="auto" latinLnBrk="0" hangingPunct="1">
              <a:lnSpc>
                <a:spcPct val="100000"/>
              </a:lnSpc>
              <a:spcBef>
                <a:spcPts val="0"/>
              </a:spcBef>
              <a:spcAft>
                <a:spcPts val="0"/>
              </a:spcAft>
              <a:buClrTx/>
              <a:buSzTx/>
              <a:buFontTx/>
              <a:buNone/>
              <a:tabLst/>
              <a:defRPr/>
            </a:pPr>
            <a:r>
              <a:rPr lang="en-US" dirty="0">
                <a:latin typeface="+mj-lt"/>
              </a:rPr>
              <a:t>06/27/2025</a:t>
            </a:r>
            <a:endParaRPr lang="en-US" sz="1800" b="0" kern="1200" dirty="0">
              <a:solidFill>
                <a:schemeClr val="tx1"/>
              </a:solidFill>
              <a:latin typeface="+mj-lt"/>
              <a:ea typeface="+mn-ea"/>
              <a:cs typeface="+mn-cs"/>
            </a:endParaRPr>
          </a:p>
        </p:txBody>
      </p:sp>
      <p:sp>
        <p:nvSpPr>
          <p:cNvPr id="2" name="TextBox 1">
            <a:extLst>
              <a:ext uri="{FF2B5EF4-FFF2-40B4-BE49-F238E27FC236}">
                <a16:creationId xmlns:a16="http://schemas.microsoft.com/office/drawing/2014/main" id="{02B65F93-EB64-4D91-16DE-50684B173A49}"/>
              </a:ext>
            </a:extLst>
          </p:cNvPr>
          <p:cNvSpPr txBox="1"/>
          <p:nvPr/>
        </p:nvSpPr>
        <p:spPr>
          <a:xfrm>
            <a:off x="125952" y="4751898"/>
            <a:ext cx="4111083" cy="646331"/>
          </a:xfrm>
          <a:prstGeom prst="rect">
            <a:avLst/>
          </a:prstGeom>
          <a:noFill/>
        </p:spPr>
        <p:txBody>
          <a:bodyPr wrap="square" rtlCol="0">
            <a:spAutoFit/>
          </a:bodyPr>
          <a:lstStyle/>
          <a:p>
            <a:r>
              <a:rPr lang="en-US" b="1" dirty="0"/>
              <a:t>Ama Maiki, DERA Contact</a:t>
            </a:r>
          </a:p>
          <a:p>
            <a:r>
              <a:rPr lang="en-US" dirty="0"/>
              <a:t>Environmental Engineer </a:t>
            </a:r>
          </a:p>
        </p:txBody>
      </p:sp>
    </p:spTree>
    <p:extLst>
      <p:ext uri="{BB962C8B-B14F-4D97-AF65-F5344CB8AC3E}">
        <p14:creationId xmlns:p14="http://schemas.microsoft.com/office/powerpoint/2010/main" val="297448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6524C-4398-423F-8502-88EF8A82B5A4}"/>
              </a:ext>
            </a:extLst>
          </p:cNvPr>
          <p:cNvSpPr>
            <a:spLocks noGrp="1"/>
          </p:cNvSpPr>
          <p:nvPr>
            <p:ph type="title"/>
          </p:nvPr>
        </p:nvSpPr>
        <p:spPr/>
        <p:txBody>
          <a:bodyPr/>
          <a:lstStyle/>
          <a:p>
            <a:r>
              <a:rPr lang="en-US" dirty="0"/>
              <a:t>Sign the document</a:t>
            </a:r>
          </a:p>
        </p:txBody>
      </p:sp>
      <p:pic>
        <p:nvPicPr>
          <p:cNvPr id="5" name="Content Placeholder 4">
            <a:extLst>
              <a:ext uri="{FF2B5EF4-FFF2-40B4-BE49-F238E27FC236}">
                <a16:creationId xmlns:a16="http://schemas.microsoft.com/office/drawing/2014/main" id="{83403832-2BEF-4EB6-8EAD-7D0756FADDFE}"/>
              </a:ext>
            </a:extLst>
          </p:cNvPr>
          <p:cNvPicPr>
            <a:picLocks noGrp="1" noChangeAspect="1"/>
          </p:cNvPicPr>
          <p:nvPr>
            <p:ph idx="1"/>
          </p:nvPr>
        </p:nvPicPr>
        <p:blipFill rotWithShape="1">
          <a:blip r:embed="rId2"/>
          <a:srcRect l="6813" r="9009" b="2778"/>
          <a:stretch/>
        </p:blipFill>
        <p:spPr>
          <a:xfrm>
            <a:off x="2017510" y="1143000"/>
            <a:ext cx="5131839" cy="4572000"/>
          </a:xfrm>
          <a:ln w="28575">
            <a:solidFill>
              <a:schemeClr val="tx1"/>
            </a:solidFill>
          </a:ln>
        </p:spPr>
      </p:pic>
      <p:sp>
        <p:nvSpPr>
          <p:cNvPr id="6" name="TextBox 5">
            <a:extLst>
              <a:ext uri="{FF2B5EF4-FFF2-40B4-BE49-F238E27FC236}">
                <a16:creationId xmlns:a16="http://schemas.microsoft.com/office/drawing/2014/main" id="{5DF72D58-383E-4A1A-9F11-734626A85F17}"/>
              </a:ext>
            </a:extLst>
          </p:cNvPr>
          <p:cNvSpPr txBox="1"/>
          <p:nvPr/>
        </p:nvSpPr>
        <p:spPr>
          <a:xfrm>
            <a:off x="1257299" y="5971239"/>
            <a:ext cx="6629400" cy="523220"/>
          </a:xfrm>
          <a:prstGeom prst="rect">
            <a:avLst/>
          </a:prstGeom>
          <a:noFill/>
        </p:spPr>
        <p:txBody>
          <a:bodyPr wrap="square" rtlCol="0">
            <a:spAutoFit/>
          </a:bodyPr>
          <a:lstStyle/>
          <a:p>
            <a:r>
              <a:rPr lang="en-US" sz="1400" b="1" dirty="0"/>
              <a:t>*Note: The Director or Authorized Official must sign the application for it to be considered a valid submittal.*</a:t>
            </a:r>
          </a:p>
        </p:txBody>
      </p:sp>
    </p:spTree>
    <p:extLst>
      <p:ext uri="{BB962C8B-B14F-4D97-AF65-F5344CB8AC3E}">
        <p14:creationId xmlns:p14="http://schemas.microsoft.com/office/powerpoint/2010/main" val="1844465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502E-EDED-4408-83E1-B6E7F03A3B29}"/>
              </a:ext>
            </a:extLst>
          </p:cNvPr>
          <p:cNvSpPr>
            <a:spLocks noGrp="1"/>
          </p:cNvSpPr>
          <p:nvPr>
            <p:ph type="title"/>
          </p:nvPr>
        </p:nvSpPr>
        <p:spPr/>
        <p:txBody>
          <a:bodyPr/>
          <a:lstStyle/>
          <a:p>
            <a:r>
              <a:rPr lang="en-US" dirty="0"/>
              <a:t>Complete application</a:t>
            </a:r>
          </a:p>
        </p:txBody>
      </p:sp>
      <p:sp>
        <p:nvSpPr>
          <p:cNvPr id="7" name="TextBox 6">
            <a:extLst>
              <a:ext uri="{FF2B5EF4-FFF2-40B4-BE49-F238E27FC236}">
                <a16:creationId xmlns:a16="http://schemas.microsoft.com/office/drawing/2014/main" id="{9134CB6E-2DE2-40B5-8B86-37CA1D83F05C}"/>
              </a:ext>
            </a:extLst>
          </p:cNvPr>
          <p:cNvSpPr txBox="1"/>
          <p:nvPr/>
        </p:nvSpPr>
        <p:spPr>
          <a:xfrm>
            <a:off x="1257298" y="5971239"/>
            <a:ext cx="7318707" cy="523220"/>
          </a:xfrm>
          <a:prstGeom prst="rect">
            <a:avLst/>
          </a:prstGeom>
          <a:noFill/>
        </p:spPr>
        <p:txBody>
          <a:bodyPr wrap="square" rtlCol="0">
            <a:spAutoFit/>
          </a:bodyPr>
          <a:lstStyle/>
          <a:p>
            <a:r>
              <a:rPr lang="en-US" sz="1400" b="1" dirty="0"/>
              <a:t>*Note: Send the completed application (email-preferred) to Ama Maiki at Ama.Maiki@dnr.ga.gov*</a:t>
            </a:r>
          </a:p>
        </p:txBody>
      </p:sp>
      <p:sp>
        <p:nvSpPr>
          <p:cNvPr id="8" name="TextBox 7">
            <a:extLst>
              <a:ext uri="{FF2B5EF4-FFF2-40B4-BE49-F238E27FC236}">
                <a16:creationId xmlns:a16="http://schemas.microsoft.com/office/drawing/2014/main" id="{B1394D56-C595-4BAD-B5A5-DBF6B799061B}"/>
              </a:ext>
            </a:extLst>
          </p:cNvPr>
          <p:cNvSpPr txBox="1"/>
          <p:nvPr/>
        </p:nvSpPr>
        <p:spPr>
          <a:xfrm>
            <a:off x="912646" y="5352909"/>
            <a:ext cx="6629400" cy="523220"/>
          </a:xfrm>
          <a:prstGeom prst="rect">
            <a:avLst/>
          </a:prstGeom>
          <a:noFill/>
        </p:spPr>
        <p:txBody>
          <a:bodyPr wrap="square" rtlCol="0">
            <a:spAutoFit/>
          </a:bodyPr>
          <a:lstStyle/>
          <a:p>
            <a:r>
              <a:rPr lang="en-US" sz="1400" b="1" dirty="0">
                <a:solidFill>
                  <a:srgbClr val="FF0000"/>
                </a:solidFill>
              </a:rPr>
              <a:t>Note: Applications are due June 1</a:t>
            </a:r>
            <a:r>
              <a:rPr lang="en-US" sz="1400" b="1" baseline="30000" dirty="0">
                <a:solidFill>
                  <a:srgbClr val="FF0000"/>
                </a:solidFill>
              </a:rPr>
              <a:t>st</a:t>
            </a:r>
            <a:r>
              <a:rPr lang="en-US" sz="1400" b="1" dirty="0">
                <a:solidFill>
                  <a:srgbClr val="FF0000"/>
                </a:solidFill>
              </a:rPr>
              <a:t>, 2025 at COB 4:30 PM EST. We will not review applications submitted past the deadline.</a:t>
            </a:r>
          </a:p>
        </p:txBody>
      </p:sp>
      <p:pic>
        <p:nvPicPr>
          <p:cNvPr id="5" name="Picture 4" descr="A screenshot of a document&#10;&#10;Description automatically generated">
            <a:extLst>
              <a:ext uri="{FF2B5EF4-FFF2-40B4-BE49-F238E27FC236}">
                <a16:creationId xmlns:a16="http://schemas.microsoft.com/office/drawing/2014/main" id="{4EEFD42B-5385-7558-4313-521263790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367" y="1190555"/>
            <a:ext cx="7031266" cy="3886199"/>
          </a:xfrm>
          <a:prstGeom prst="rect">
            <a:avLst/>
          </a:prstGeom>
          <a:ln w="28575"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1915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3B61-0CCF-4F54-AF71-222DFF736DA1}"/>
              </a:ext>
            </a:extLst>
          </p:cNvPr>
          <p:cNvSpPr>
            <a:spLocks noGrp="1"/>
          </p:cNvSpPr>
          <p:nvPr>
            <p:ph type="title"/>
          </p:nvPr>
        </p:nvSpPr>
        <p:spPr/>
        <p:txBody>
          <a:bodyPr/>
          <a:lstStyle/>
          <a:p>
            <a:r>
              <a:rPr lang="en-US" dirty="0"/>
              <a:t>Questions?</a:t>
            </a:r>
          </a:p>
        </p:txBody>
      </p:sp>
      <p:pic>
        <p:nvPicPr>
          <p:cNvPr id="1026" name="Picture 2" descr="250+ Not-Boring Questions To Connect And Get To Know Someone">
            <a:extLst>
              <a:ext uri="{FF2B5EF4-FFF2-40B4-BE49-F238E27FC236}">
                <a16:creationId xmlns:a16="http://schemas.microsoft.com/office/drawing/2014/main" id="{3B01B8D9-A23F-4897-8C69-45000E6DCEAA}"/>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39453" y="1143000"/>
            <a:ext cx="6465093" cy="431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5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98C1-920C-43FF-8875-291741816C41}"/>
              </a:ext>
            </a:extLst>
          </p:cNvPr>
          <p:cNvSpPr>
            <a:spLocks noGrp="1"/>
          </p:cNvSpPr>
          <p:nvPr>
            <p:ph type="title"/>
          </p:nvPr>
        </p:nvSpPr>
        <p:spPr/>
        <p:txBody>
          <a:bodyPr/>
          <a:lstStyle/>
          <a:p>
            <a:r>
              <a:rPr lang="en-US" dirty="0"/>
              <a:t>2024 DERA Application is open!</a:t>
            </a:r>
          </a:p>
        </p:txBody>
      </p:sp>
      <p:sp>
        <p:nvSpPr>
          <p:cNvPr id="3" name="Content Placeholder 2">
            <a:extLst>
              <a:ext uri="{FF2B5EF4-FFF2-40B4-BE49-F238E27FC236}">
                <a16:creationId xmlns:a16="http://schemas.microsoft.com/office/drawing/2014/main" id="{18708AD2-C7F3-4D58-8A59-302ED802D461}"/>
              </a:ext>
            </a:extLst>
          </p:cNvPr>
          <p:cNvSpPr>
            <a:spLocks noGrp="1"/>
          </p:cNvSpPr>
          <p:nvPr>
            <p:ph idx="1"/>
          </p:nvPr>
        </p:nvSpPr>
        <p:spPr>
          <a:xfrm>
            <a:off x="822960" y="1100628"/>
            <a:ext cx="7940040" cy="4538172"/>
          </a:xfrm>
        </p:spPr>
        <p:txBody>
          <a:bodyPr>
            <a:noAutofit/>
          </a:bodyPr>
          <a:lstStyle/>
          <a:p>
            <a:pPr marL="285750" indent="-285750">
              <a:buFont typeface="Arial" panose="020B0604020202020204" pitchFamily="34" charset="0"/>
              <a:buChar char="•"/>
            </a:pPr>
            <a:r>
              <a:rPr lang="en-US" sz="2200" dirty="0"/>
              <a:t>The Diesel Emissions Reduction Act (DERA) funding is part of the National Clean Diesel Campaign. The state offers grant funding to school systems to install emissions control devices or replace buses early.</a:t>
            </a:r>
          </a:p>
          <a:p>
            <a:pPr marL="285750" indent="-285750">
              <a:buFont typeface="Arial" panose="020B0604020202020204" pitchFamily="34" charset="0"/>
              <a:buChar char="•"/>
            </a:pPr>
            <a:r>
              <a:rPr lang="en-US" sz="2200" dirty="0"/>
              <a:t>Georgia’s Request for Applications (RFA) opened on </a:t>
            </a:r>
            <a:r>
              <a:rPr lang="en-US" sz="2200" dirty="0">
                <a:solidFill>
                  <a:srgbClr val="FF0000"/>
                </a:solidFill>
              </a:rPr>
              <a:t>June</a:t>
            </a:r>
            <a:r>
              <a:rPr lang="en-US" sz="2200" dirty="0"/>
              <a:t> </a:t>
            </a:r>
            <a:r>
              <a:rPr lang="en-US" sz="2200" dirty="0">
                <a:solidFill>
                  <a:srgbClr val="FF0000"/>
                </a:solidFill>
              </a:rPr>
              <a:t>27, 2025</a:t>
            </a:r>
          </a:p>
          <a:p>
            <a:pPr marL="285750" indent="-285750">
              <a:buFont typeface="Arial" panose="020B0604020202020204" pitchFamily="34" charset="0"/>
              <a:buChar char="•"/>
            </a:pPr>
            <a:r>
              <a:rPr lang="en-US" sz="2200" dirty="0"/>
              <a:t>This year’s funding amount is $636,968.</a:t>
            </a:r>
          </a:p>
          <a:p>
            <a:pPr marL="285750" indent="-285750">
              <a:buFont typeface="Arial" panose="020B0604020202020204" pitchFamily="34" charset="0"/>
              <a:buChar char="•"/>
            </a:pPr>
            <a:r>
              <a:rPr lang="en-US" sz="2200" dirty="0"/>
              <a:t>2024 DERA Application are Due: </a:t>
            </a:r>
            <a:r>
              <a:rPr lang="en-US" sz="2200" dirty="0">
                <a:solidFill>
                  <a:srgbClr val="FF0000"/>
                </a:solidFill>
              </a:rPr>
              <a:t>July 28, 2025</a:t>
            </a:r>
            <a:endParaRPr lang="en-US" sz="2200" dirty="0"/>
          </a:p>
          <a:p>
            <a:pPr marL="285750" indent="-285750">
              <a:buFont typeface="Arial" panose="020B0604020202020204" pitchFamily="34" charset="0"/>
              <a:buChar char="•"/>
            </a:pPr>
            <a:r>
              <a:rPr lang="en-US" sz="2200" dirty="0"/>
              <a:t>Since 2008, Georgia EPD estimates that 46 tons of NOx, 11 tons of PM, 38 tons of VOCs, and 154 tons of CO were eliminated or prevented by replacing or retrofitting Georgia school buses using DERA State Grants.  </a:t>
            </a:r>
          </a:p>
        </p:txBody>
      </p:sp>
    </p:spTree>
    <p:extLst>
      <p:ext uri="{BB962C8B-B14F-4D97-AF65-F5344CB8AC3E}">
        <p14:creationId xmlns:p14="http://schemas.microsoft.com/office/powerpoint/2010/main" val="1666955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DERA Application FORM</a:t>
            </a:r>
          </a:p>
        </p:txBody>
      </p:sp>
      <p:sp>
        <p:nvSpPr>
          <p:cNvPr id="3" name="Content Placeholder 2"/>
          <p:cNvSpPr>
            <a:spLocks noGrp="1"/>
          </p:cNvSpPr>
          <p:nvPr>
            <p:ph idx="1"/>
          </p:nvPr>
        </p:nvSpPr>
        <p:spPr>
          <a:xfrm>
            <a:off x="822960" y="1100628"/>
            <a:ext cx="7520940" cy="5223972"/>
          </a:xfrm>
        </p:spPr>
        <p:txBody>
          <a:bodyPr>
            <a:normAutofit/>
          </a:bodyPr>
          <a:lstStyle/>
          <a:p>
            <a:pPr>
              <a:buFont typeface="Arial" panose="020B0604020202020204" pitchFamily="34" charset="0"/>
              <a:buChar char="•"/>
            </a:pPr>
            <a:r>
              <a:rPr lang="en-US" sz="2400" dirty="0"/>
              <a:t>In 2020, GA EPD developed an electronic application for a quick and easy application experience</a:t>
            </a:r>
          </a:p>
          <a:p>
            <a:pPr>
              <a:buFont typeface="Arial" panose="020B0604020202020204" pitchFamily="34" charset="0"/>
              <a:buChar char="•"/>
            </a:pPr>
            <a:r>
              <a:rPr lang="en-US" sz="2400" dirty="0"/>
              <a:t>Please email application and supplemental materials to Ama Maiki at:</a:t>
            </a:r>
          </a:p>
          <a:p>
            <a:pPr lvl="3">
              <a:buFont typeface="Arial" panose="020B0604020202020204" pitchFamily="34" charset="0"/>
              <a:buChar char="•"/>
            </a:pPr>
            <a:r>
              <a:rPr lang="en-US" sz="2400" dirty="0"/>
              <a:t> </a:t>
            </a:r>
            <a:r>
              <a:rPr lang="en-US" sz="2400" dirty="0">
                <a:hlinkClick r:id="rId2"/>
              </a:rPr>
              <a:t>Ama.Maiki@dnr.ga.gov</a:t>
            </a:r>
            <a:r>
              <a:rPr lang="en-US" sz="2400" dirty="0"/>
              <a:t> </a:t>
            </a:r>
          </a:p>
          <a:p>
            <a:pPr>
              <a:buFont typeface="Arial" panose="020B0604020202020204" pitchFamily="34" charset="0"/>
              <a:buChar char="•"/>
            </a:pPr>
            <a:r>
              <a:rPr lang="en-US" sz="2400" dirty="0"/>
              <a:t>Any questions asked will be answered and made available to the public via the EPD website. Please visit:</a:t>
            </a:r>
          </a:p>
          <a:p>
            <a:pPr lvl="3">
              <a:buFont typeface="Arial" panose="020B0604020202020204" pitchFamily="34" charset="0"/>
              <a:buChar char="•"/>
            </a:pPr>
            <a:r>
              <a:rPr lang="en-US" sz="2400" dirty="0"/>
              <a:t> </a:t>
            </a:r>
            <a:r>
              <a:rPr lang="en-US" sz="2400" dirty="0">
                <a:hlinkClick r:id="rId3"/>
              </a:rPr>
              <a:t>https://epd.georgia.gov/2024-dera-state-grant</a:t>
            </a:r>
            <a:endParaRPr lang="en-US" sz="2400"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871163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2ED8E-86C6-4C70-B992-68D2B978B6AB}"/>
              </a:ext>
            </a:extLst>
          </p:cNvPr>
          <p:cNvSpPr>
            <a:spLocks noGrp="1"/>
          </p:cNvSpPr>
          <p:nvPr>
            <p:ph type="title"/>
          </p:nvPr>
        </p:nvSpPr>
        <p:spPr>
          <a:xfrm>
            <a:off x="822960" y="365760"/>
            <a:ext cx="7520940" cy="5044440"/>
          </a:xfrm>
        </p:spPr>
        <p:txBody>
          <a:bodyPr/>
          <a:lstStyle/>
          <a:p>
            <a:pPr algn="ctr"/>
            <a:r>
              <a:rPr lang="en-US" sz="5500" dirty="0"/>
              <a:t>Let’s do a Quick walkthrough!</a:t>
            </a:r>
          </a:p>
        </p:txBody>
      </p:sp>
    </p:spTree>
    <p:extLst>
      <p:ext uri="{BB962C8B-B14F-4D97-AF65-F5344CB8AC3E}">
        <p14:creationId xmlns:p14="http://schemas.microsoft.com/office/powerpoint/2010/main" val="145969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DA6C3-4A6C-4560-89A2-478C1A2D991B}"/>
              </a:ext>
            </a:extLst>
          </p:cNvPr>
          <p:cNvSpPr>
            <a:spLocks noGrp="1"/>
          </p:cNvSpPr>
          <p:nvPr>
            <p:ph type="title"/>
          </p:nvPr>
        </p:nvSpPr>
        <p:spPr/>
        <p:txBody>
          <a:bodyPr/>
          <a:lstStyle/>
          <a:p>
            <a:r>
              <a:rPr lang="en-US" dirty="0"/>
              <a:t>Enter contact and facility info</a:t>
            </a:r>
          </a:p>
        </p:txBody>
      </p:sp>
      <p:sp>
        <p:nvSpPr>
          <p:cNvPr id="6" name="TextBox 5">
            <a:extLst>
              <a:ext uri="{FF2B5EF4-FFF2-40B4-BE49-F238E27FC236}">
                <a16:creationId xmlns:a16="http://schemas.microsoft.com/office/drawing/2014/main" id="{30ADD935-380E-4B75-A152-25A2073BFC68}"/>
              </a:ext>
            </a:extLst>
          </p:cNvPr>
          <p:cNvSpPr txBox="1"/>
          <p:nvPr/>
        </p:nvSpPr>
        <p:spPr>
          <a:xfrm>
            <a:off x="1066800" y="5943600"/>
            <a:ext cx="6629400" cy="307777"/>
          </a:xfrm>
          <a:prstGeom prst="rect">
            <a:avLst/>
          </a:prstGeom>
          <a:noFill/>
        </p:spPr>
        <p:txBody>
          <a:bodyPr wrap="square" rtlCol="0">
            <a:spAutoFit/>
          </a:bodyPr>
          <a:lstStyle/>
          <a:p>
            <a:r>
              <a:rPr lang="en-US" sz="1400" b="1" dirty="0"/>
              <a:t>*Note: Cells highlighted in yellow will be filled out automatically.*</a:t>
            </a:r>
          </a:p>
        </p:txBody>
      </p:sp>
      <p:pic>
        <p:nvPicPr>
          <p:cNvPr id="4" name="Picture 3" descr="Table&#10;&#10;AI-generated content may be incorrect.">
            <a:extLst>
              <a:ext uri="{FF2B5EF4-FFF2-40B4-BE49-F238E27FC236}">
                <a16:creationId xmlns:a16="http://schemas.microsoft.com/office/drawing/2014/main" id="{6EA60690-336E-64D3-685F-CEAE63A94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150" y="1008242"/>
            <a:ext cx="5219700" cy="4782348"/>
          </a:xfrm>
          <a:prstGeom prst="rect">
            <a:avLst/>
          </a:prstGeom>
        </p:spPr>
      </p:pic>
    </p:spTree>
    <p:extLst>
      <p:ext uri="{BB962C8B-B14F-4D97-AF65-F5344CB8AC3E}">
        <p14:creationId xmlns:p14="http://schemas.microsoft.com/office/powerpoint/2010/main" val="418474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93D1-0FB8-4A41-BD73-04EFED59A1B8}"/>
              </a:ext>
            </a:extLst>
          </p:cNvPr>
          <p:cNvSpPr>
            <a:spLocks noGrp="1"/>
          </p:cNvSpPr>
          <p:nvPr>
            <p:ph type="title"/>
          </p:nvPr>
        </p:nvSpPr>
        <p:spPr/>
        <p:txBody>
          <a:bodyPr/>
          <a:lstStyle/>
          <a:p>
            <a:r>
              <a:rPr lang="en-US" dirty="0"/>
              <a:t>Enter fuel type and cost of new bus</a:t>
            </a:r>
          </a:p>
        </p:txBody>
      </p:sp>
      <p:sp>
        <p:nvSpPr>
          <p:cNvPr id="10" name="TextBox 9">
            <a:extLst>
              <a:ext uri="{FF2B5EF4-FFF2-40B4-BE49-F238E27FC236}">
                <a16:creationId xmlns:a16="http://schemas.microsoft.com/office/drawing/2014/main" id="{D60B7A79-6B7D-4E2B-AE34-0CEB84407BF7}"/>
              </a:ext>
            </a:extLst>
          </p:cNvPr>
          <p:cNvSpPr txBox="1"/>
          <p:nvPr/>
        </p:nvSpPr>
        <p:spPr>
          <a:xfrm>
            <a:off x="1257299" y="5971239"/>
            <a:ext cx="6629400" cy="523220"/>
          </a:xfrm>
          <a:prstGeom prst="rect">
            <a:avLst/>
          </a:prstGeom>
          <a:noFill/>
        </p:spPr>
        <p:txBody>
          <a:bodyPr wrap="square" rtlCol="0">
            <a:spAutoFit/>
          </a:bodyPr>
          <a:lstStyle/>
          <a:p>
            <a:r>
              <a:rPr lang="en-US" sz="1400" b="1" dirty="0"/>
              <a:t>*Note: The new bus must be the same type of bus as the old bus being replaced (e.g., Type C must replace a Type C).*</a:t>
            </a:r>
          </a:p>
        </p:txBody>
      </p:sp>
      <p:pic>
        <p:nvPicPr>
          <p:cNvPr id="7" name="Content Placeholder 6" descr="A screenshot of a computer screen&#10;&#10;Description automatically generated">
            <a:extLst>
              <a:ext uri="{FF2B5EF4-FFF2-40B4-BE49-F238E27FC236}">
                <a16:creationId xmlns:a16="http://schemas.microsoft.com/office/drawing/2014/main" id="{8ACE5659-9088-BA22-2D5E-3D7699A831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5193" y="1362253"/>
            <a:ext cx="7524644" cy="4133493"/>
          </a:xfrm>
          <a:prstGeom prst="rect">
            <a:avLst/>
          </a:prstGeom>
          <a:ln w="28575"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4134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41061-E81A-4E94-AD4E-6CD69CEBCBDC}"/>
              </a:ext>
            </a:extLst>
          </p:cNvPr>
          <p:cNvSpPr>
            <a:spLocks noGrp="1"/>
          </p:cNvSpPr>
          <p:nvPr>
            <p:ph type="title"/>
          </p:nvPr>
        </p:nvSpPr>
        <p:spPr/>
        <p:txBody>
          <a:bodyPr/>
          <a:lstStyle/>
          <a:p>
            <a:r>
              <a:rPr lang="en-US" dirty="0"/>
              <a:t>Fill out old bus information</a:t>
            </a:r>
          </a:p>
        </p:txBody>
      </p:sp>
      <p:pic>
        <p:nvPicPr>
          <p:cNvPr id="5" name="Content Placeholder 4">
            <a:extLst>
              <a:ext uri="{FF2B5EF4-FFF2-40B4-BE49-F238E27FC236}">
                <a16:creationId xmlns:a16="http://schemas.microsoft.com/office/drawing/2014/main" id="{E31D9D2A-656B-4765-8489-5BA8593F74E2}"/>
              </a:ext>
            </a:extLst>
          </p:cNvPr>
          <p:cNvPicPr>
            <a:picLocks noGrp="1" noChangeAspect="1"/>
          </p:cNvPicPr>
          <p:nvPr>
            <p:ph idx="1"/>
          </p:nvPr>
        </p:nvPicPr>
        <p:blipFill>
          <a:blip r:embed="rId2"/>
          <a:stretch>
            <a:fillRect/>
          </a:stretch>
        </p:blipFill>
        <p:spPr>
          <a:xfrm>
            <a:off x="457200" y="2066113"/>
            <a:ext cx="8321040" cy="2048687"/>
          </a:xfrm>
          <a:ln w="28575">
            <a:solidFill>
              <a:schemeClr val="tx1"/>
            </a:solidFill>
          </a:ln>
        </p:spPr>
      </p:pic>
    </p:spTree>
    <p:extLst>
      <p:ext uri="{BB962C8B-B14F-4D97-AF65-F5344CB8AC3E}">
        <p14:creationId xmlns:p14="http://schemas.microsoft.com/office/powerpoint/2010/main" val="256552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C508-1FCD-4799-803F-3C2BD79D4078}"/>
              </a:ext>
            </a:extLst>
          </p:cNvPr>
          <p:cNvSpPr>
            <a:spLocks noGrp="1"/>
          </p:cNvSpPr>
          <p:nvPr>
            <p:ph type="title"/>
          </p:nvPr>
        </p:nvSpPr>
        <p:spPr/>
        <p:txBody>
          <a:bodyPr/>
          <a:lstStyle/>
          <a:p>
            <a:r>
              <a:rPr lang="en-US" dirty="0"/>
              <a:t>Fill out new bus information</a:t>
            </a:r>
          </a:p>
        </p:txBody>
      </p:sp>
      <p:pic>
        <p:nvPicPr>
          <p:cNvPr id="5" name="Picture 4">
            <a:extLst>
              <a:ext uri="{FF2B5EF4-FFF2-40B4-BE49-F238E27FC236}">
                <a16:creationId xmlns:a16="http://schemas.microsoft.com/office/drawing/2014/main" id="{E650822C-A222-4A71-A07F-B5CAC665781D}"/>
              </a:ext>
            </a:extLst>
          </p:cNvPr>
          <p:cNvPicPr>
            <a:picLocks noChangeAspect="1"/>
          </p:cNvPicPr>
          <p:nvPr/>
        </p:nvPicPr>
        <p:blipFill rotWithShape="1">
          <a:blip r:embed="rId2"/>
          <a:srcRect l="1731" t="1" r="1731" b="3144"/>
          <a:stretch/>
        </p:blipFill>
        <p:spPr>
          <a:xfrm>
            <a:off x="822960" y="1828800"/>
            <a:ext cx="7498080" cy="2583230"/>
          </a:xfrm>
          <a:prstGeom prst="rect">
            <a:avLst/>
          </a:prstGeom>
          <a:ln w="28575">
            <a:solidFill>
              <a:schemeClr val="tx1"/>
            </a:solidFill>
          </a:ln>
        </p:spPr>
      </p:pic>
    </p:spTree>
    <p:extLst>
      <p:ext uri="{BB962C8B-B14F-4D97-AF65-F5344CB8AC3E}">
        <p14:creationId xmlns:p14="http://schemas.microsoft.com/office/powerpoint/2010/main" val="277351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D371E-108E-4CAD-865A-257989CC7D6D}"/>
              </a:ext>
            </a:extLst>
          </p:cNvPr>
          <p:cNvSpPr>
            <a:spLocks noGrp="1"/>
          </p:cNvSpPr>
          <p:nvPr>
            <p:ph type="title"/>
          </p:nvPr>
        </p:nvSpPr>
        <p:spPr/>
        <p:txBody>
          <a:bodyPr/>
          <a:lstStyle/>
          <a:p>
            <a:r>
              <a:rPr lang="en-US" dirty="0"/>
              <a:t>verify that the information filled out is correct</a:t>
            </a:r>
          </a:p>
        </p:txBody>
      </p:sp>
      <p:sp>
        <p:nvSpPr>
          <p:cNvPr id="6" name="TextBox 5">
            <a:extLst>
              <a:ext uri="{FF2B5EF4-FFF2-40B4-BE49-F238E27FC236}">
                <a16:creationId xmlns:a16="http://schemas.microsoft.com/office/drawing/2014/main" id="{D7F4C9AF-C4D2-4E0F-9ACC-375E4320EED1}"/>
              </a:ext>
            </a:extLst>
          </p:cNvPr>
          <p:cNvSpPr txBox="1"/>
          <p:nvPr/>
        </p:nvSpPr>
        <p:spPr>
          <a:xfrm>
            <a:off x="1257299" y="5971239"/>
            <a:ext cx="6629400" cy="523220"/>
          </a:xfrm>
          <a:prstGeom prst="rect">
            <a:avLst/>
          </a:prstGeom>
          <a:noFill/>
        </p:spPr>
        <p:txBody>
          <a:bodyPr wrap="square" rtlCol="0">
            <a:spAutoFit/>
          </a:bodyPr>
          <a:lstStyle/>
          <a:p>
            <a:r>
              <a:rPr lang="en-US" sz="1400" b="1" dirty="0"/>
              <a:t>*Note: The cost-effectiveness of the project is automatically calculated and based on U.S. EPA’s Diesel Emissions Quantifier (DEQ).*</a:t>
            </a:r>
          </a:p>
        </p:txBody>
      </p:sp>
      <p:pic>
        <p:nvPicPr>
          <p:cNvPr id="4" name="Picture 3" descr="A screenshot of a document&#10;&#10;Description automatically generated">
            <a:extLst>
              <a:ext uri="{FF2B5EF4-FFF2-40B4-BE49-F238E27FC236}">
                <a16:creationId xmlns:a16="http://schemas.microsoft.com/office/drawing/2014/main" id="{5C134A46-59E0-021A-656D-DBA80BDE3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661" y="1295400"/>
            <a:ext cx="6784632" cy="4419599"/>
          </a:xfrm>
          <a:prstGeom prst="rect">
            <a:avLst/>
          </a:prstGeom>
          <a:ln w="28575"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148269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PD_Powerpoint_Template_Standard">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1D28A95CC5044190A63A5FD8A10182" ma:contentTypeVersion="15" ma:contentTypeDescription="Create a new document." ma:contentTypeScope="" ma:versionID="2cb64d61c54c3693cd4c5181e5cb6e26">
  <xsd:schema xmlns:xsd="http://www.w3.org/2001/XMLSchema" xmlns:xs="http://www.w3.org/2001/XMLSchema" xmlns:p="http://schemas.microsoft.com/office/2006/metadata/properties" xmlns:ns3="f6d87146-bf36-499d-878e-7a509b66727f" xmlns:ns4="f2a3b340-003b-4fee-9c12-2d8bccb7c72c" targetNamespace="http://schemas.microsoft.com/office/2006/metadata/properties" ma:root="true" ma:fieldsID="a6734c79c346c07fd6c613864f29b769" ns3:_="" ns4:_="">
    <xsd:import namespace="f6d87146-bf36-499d-878e-7a509b66727f"/>
    <xsd:import namespace="f2a3b340-003b-4fee-9c12-2d8bccb7c72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d87146-bf36-499d-878e-7a509b6672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a3b340-003b-4fee-9c12-2d8bccb7c72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6d87146-bf36-499d-878e-7a509b66727f" xsi:nil="true"/>
  </documentManagement>
</p:properties>
</file>

<file path=customXml/itemProps1.xml><?xml version="1.0" encoding="utf-8"?>
<ds:datastoreItem xmlns:ds="http://schemas.openxmlformats.org/officeDocument/2006/customXml" ds:itemID="{45693B1B-A0A2-4364-B88F-9FB78288BF04}">
  <ds:schemaRefs>
    <ds:schemaRef ds:uri="http://schemas.microsoft.com/sharepoint/v3/contenttype/forms"/>
  </ds:schemaRefs>
</ds:datastoreItem>
</file>

<file path=customXml/itemProps2.xml><?xml version="1.0" encoding="utf-8"?>
<ds:datastoreItem xmlns:ds="http://schemas.openxmlformats.org/officeDocument/2006/customXml" ds:itemID="{6CCB945D-4FA5-4F3F-B2C4-1D8CED07BE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d87146-bf36-499d-878e-7a509b66727f"/>
    <ds:schemaRef ds:uri="f2a3b340-003b-4fee-9c12-2d8bccb7c7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27B14C-4609-4EB4-9C60-6B83F3B3E0FC}">
  <ds:schemaRefs>
    <ds:schemaRef ds:uri="http://purl.org/dc/elements/1.1/"/>
    <ds:schemaRef ds:uri="http://purl.org/dc/dcmitype/"/>
    <ds:schemaRef ds:uri="f2a3b340-003b-4fee-9c12-2d8bccb7c72c"/>
    <ds:schemaRef ds:uri="f6d87146-bf36-499d-878e-7a509b66727f"/>
    <ds:schemaRef ds:uri="http://www.w3.org/XML/1998/namespace"/>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512da10d-071b-4b94-8abc-9ec4044d1516}" enabled="0" method="" siteId="{512da10d-071b-4b94-8abc-9ec4044d1516}" removed="1"/>
</clbl:labelList>
</file>

<file path=docProps/app.xml><?xml version="1.0" encoding="utf-8"?>
<Properties xmlns="http://schemas.openxmlformats.org/officeDocument/2006/extended-properties" xmlns:vt="http://schemas.openxmlformats.org/officeDocument/2006/docPropsVTypes">
  <Template>EPD_Powerpoint_Template_Standard</Template>
  <TotalTime>2031</TotalTime>
  <Words>587</Words>
  <Application>Microsoft Office PowerPoint</Application>
  <PresentationFormat>On-screen Show (4:3)</PresentationFormat>
  <Paragraphs>40</Paragraphs>
  <Slides>12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Franklin Gothic Book</vt:lpstr>
      <vt:lpstr>Franklin Gothic Medium</vt:lpstr>
      <vt:lpstr>Wingdings</vt:lpstr>
      <vt:lpstr>EPD_Powerpoint_Template_Standard</vt:lpstr>
      <vt:lpstr>PowerPoint Presentation</vt:lpstr>
      <vt:lpstr>2024 DERA Application is open!</vt:lpstr>
      <vt:lpstr>State DERA Application FORM</vt:lpstr>
      <vt:lpstr>Let’s do a Quick walkthrough!</vt:lpstr>
      <vt:lpstr>Enter contact and facility info</vt:lpstr>
      <vt:lpstr>Enter fuel type and cost of new bus</vt:lpstr>
      <vt:lpstr>Fill out old bus information</vt:lpstr>
      <vt:lpstr>Fill out new bus information</vt:lpstr>
      <vt:lpstr>verify that the information filled out is correct</vt:lpstr>
      <vt:lpstr>Sign the document</vt:lpstr>
      <vt:lpstr>Complete application</vt:lpstr>
      <vt:lpstr>Questions?</vt:lpstr>
    </vt:vector>
  </TitlesOfParts>
  <Company>Georgia Department of Natural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Smith-Hayes, Tamara</dc:creator>
  <cp:lastModifiedBy>Wang, Jing</cp:lastModifiedBy>
  <cp:revision>20</cp:revision>
  <dcterms:created xsi:type="dcterms:W3CDTF">2021-11-09T20:03:59Z</dcterms:created>
  <dcterms:modified xsi:type="dcterms:W3CDTF">2025-06-26T21:07:20Z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0x010100C31D28A95CC5044190A63A5FD8A10182</vt:lpwstr>
  </property>
</Properties>
</file>