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77"/>
  </p:notesMasterIdLst>
  <p:sldIdLst>
    <p:sldId id="262" r:id="rId6"/>
    <p:sldId id="372" r:id="rId7"/>
    <p:sldId id="295" r:id="rId8"/>
    <p:sldId id="323" r:id="rId9"/>
    <p:sldId id="341" r:id="rId10"/>
    <p:sldId id="375" r:id="rId11"/>
    <p:sldId id="376" r:id="rId12"/>
    <p:sldId id="377" r:id="rId13"/>
    <p:sldId id="285" r:id="rId14"/>
    <p:sldId id="292" r:id="rId15"/>
    <p:sldId id="309" r:id="rId16"/>
    <p:sldId id="291" r:id="rId17"/>
    <p:sldId id="267" r:id="rId18"/>
    <p:sldId id="311" r:id="rId19"/>
    <p:sldId id="313" r:id="rId20"/>
    <p:sldId id="316" r:id="rId21"/>
    <p:sldId id="314" r:id="rId22"/>
    <p:sldId id="312" r:id="rId23"/>
    <p:sldId id="315" r:id="rId24"/>
    <p:sldId id="317" r:id="rId25"/>
    <p:sldId id="293" r:id="rId26"/>
    <p:sldId id="342" r:id="rId27"/>
    <p:sldId id="294" r:id="rId28"/>
    <p:sldId id="284" r:id="rId29"/>
    <p:sldId id="258" r:id="rId30"/>
    <p:sldId id="296" r:id="rId31"/>
    <p:sldId id="276" r:id="rId32"/>
    <p:sldId id="368" r:id="rId33"/>
    <p:sldId id="349" r:id="rId34"/>
    <p:sldId id="350" r:id="rId35"/>
    <p:sldId id="351" r:id="rId36"/>
    <p:sldId id="352" r:id="rId37"/>
    <p:sldId id="353" r:id="rId38"/>
    <p:sldId id="354" r:id="rId39"/>
    <p:sldId id="355" r:id="rId40"/>
    <p:sldId id="346" r:id="rId41"/>
    <p:sldId id="337" r:id="rId42"/>
    <p:sldId id="338" r:id="rId43"/>
    <p:sldId id="339" r:id="rId44"/>
    <p:sldId id="340" r:id="rId45"/>
    <p:sldId id="345" r:id="rId46"/>
    <p:sldId id="356" r:id="rId47"/>
    <p:sldId id="369" r:id="rId48"/>
    <p:sldId id="358" r:id="rId49"/>
    <p:sldId id="362" r:id="rId50"/>
    <p:sldId id="360" r:id="rId51"/>
    <p:sldId id="361" r:id="rId52"/>
    <p:sldId id="365" r:id="rId53"/>
    <p:sldId id="364" r:id="rId54"/>
    <p:sldId id="367" r:id="rId55"/>
    <p:sldId id="366" r:id="rId56"/>
    <p:sldId id="379" r:id="rId57"/>
    <p:sldId id="305" r:id="rId58"/>
    <p:sldId id="380" r:id="rId59"/>
    <p:sldId id="370" r:id="rId60"/>
    <p:sldId id="278" r:id="rId61"/>
    <p:sldId id="297" r:id="rId62"/>
    <p:sldId id="277" r:id="rId63"/>
    <p:sldId id="259" r:id="rId64"/>
    <p:sldId id="299" r:id="rId65"/>
    <p:sldId id="279" r:id="rId66"/>
    <p:sldId id="347" r:id="rId67"/>
    <p:sldId id="288" r:id="rId68"/>
    <p:sldId id="286" r:id="rId69"/>
    <p:sldId id="287" r:id="rId70"/>
    <p:sldId id="273" r:id="rId71"/>
    <p:sldId id="322" r:id="rId72"/>
    <p:sldId id="374" r:id="rId73"/>
    <p:sldId id="450" r:id="rId74"/>
    <p:sldId id="381" r:id="rId75"/>
    <p:sldId id="37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01270-F8FA-44CF-9EE5-D284F0A725B0}"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B9733-6503-4F69-82BA-21DBFCB14306}" type="slidenum">
              <a:rPr lang="en-US" smtClean="0"/>
              <a:t>‹#›</a:t>
            </a:fld>
            <a:endParaRPr lang="en-US"/>
          </a:p>
        </p:txBody>
      </p:sp>
    </p:spTree>
    <p:extLst>
      <p:ext uri="{BB962C8B-B14F-4D97-AF65-F5344CB8AC3E}">
        <p14:creationId xmlns:p14="http://schemas.microsoft.com/office/powerpoint/2010/main" val="411921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newly created path from the list of paths.  Add Control Path assignment and pollutants</a:t>
            </a:r>
          </a:p>
        </p:txBody>
      </p:sp>
      <p:sp>
        <p:nvSpPr>
          <p:cNvPr id="4" name="Slide Number Placeholder 3"/>
          <p:cNvSpPr>
            <a:spLocks noGrp="1"/>
          </p:cNvSpPr>
          <p:nvPr>
            <p:ph type="sldNum" sz="quarter" idx="5"/>
          </p:nvPr>
        </p:nvSpPr>
        <p:spPr/>
        <p:txBody>
          <a:bodyPr/>
          <a:lstStyle/>
          <a:p>
            <a:fld id="{B43B9733-6503-4F69-82BA-21DBFCB14306}" type="slidenum">
              <a:rPr lang="en-US" smtClean="0"/>
              <a:t>34</a:t>
            </a:fld>
            <a:endParaRPr lang="en-US"/>
          </a:p>
        </p:txBody>
      </p:sp>
    </p:spTree>
    <p:extLst>
      <p:ext uri="{BB962C8B-B14F-4D97-AF65-F5344CB8AC3E}">
        <p14:creationId xmlns:p14="http://schemas.microsoft.com/office/powerpoint/2010/main" val="130426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sequence number and the percentage of the pollutant stream coming from the process.</a:t>
            </a:r>
          </a:p>
        </p:txBody>
      </p:sp>
      <p:sp>
        <p:nvSpPr>
          <p:cNvPr id="4" name="Slide Number Placeholder 3"/>
          <p:cNvSpPr>
            <a:spLocks noGrp="1"/>
          </p:cNvSpPr>
          <p:nvPr>
            <p:ph type="sldNum" sz="quarter" idx="5"/>
          </p:nvPr>
        </p:nvSpPr>
        <p:spPr/>
        <p:txBody>
          <a:bodyPr/>
          <a:lstStyle/>
          <a:p>
            <a:fld id="{B43B9733-6503-4F69-82BA-21DBFCB14306}" type="slidenum">
              <a:rPr lang="en-US" smtClean="0"/>
              <a:t>35</a:t>
            </a:fld>
            <a:endParaRPr lang="en-US"/>
          </a:p>
        </p:txBody>
      </p:sp>
    </p:spTree>
    <p:extLst>
      <p:ext uri="{BB962C8B-B14F-4D97-AF65-F5344CB8AC3E}">
        <p14:creationId xmlns:p14="http://schemas.microsoft.com/office/powerpoint/2010/main" val="326851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path pollutant information (pollutant and percent pollutant control reduction efficiency).  Now your path information is complete.</a:t>
            </a:r>
          </a:p>
        </p:txBody>
      </p:sp>
      <p:sp>
        <p:nvSpPr>
          <p:cNvPr id="4" name="Slide Number Placeholder 3"/>
          <p:cNvSpPr>
            <a:spLocks noGrp="1"/>
          </p:cNvSpPr>
          <p:nvPr>
            <p:ph type="sldNum" sz="quarter" idx="5"/>
          </p:nvPr>
        </p:nvSpPr>
        <p:spPr/>
        <p:txBody>
          <a:bodyPr/>
          <a:lstStyle/>
          <a:p>
            <a:fld id="{B43B9733-6503-4F69-82BA-21DBFCB14306}" type="slidenum">
              <a:rPr lang="en-US" smtClean="0"/>
              <a:t>36</a:t>
            </a:fld>
            <a:endParaRPr lang="en-US"/>
          </a:p>
        </p:txBody>
      </p:sp>
    </p:spTree>
    <p:extLst>
      <p:ext uri="{BB962C8B-B14F-4D97-AF65-F5344CB8AC3E}">
        <p14:creationId xmlns:p14="http://schemas.microsoft.com/office/powerpoint/2010/main" val="372266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need to tell the system which release points these emissions go to.  Go to the process page by clicking on the unit and process you are looking for from the left hand side menu.  Once in the page for that process, add a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37</a:t>
            </a:fld>
            <a:endParaRPr lang="en-US"/>
          </a:p>
        </p:txBody>
      </p:sp>
    </p:spTree>
    <p:extLst>
      <p:ext uri="{BB962C8B-B14F-4D97-AF65-F5344CB8AC3E}">
        <p14:creationId xmlns:p14="http://schemas.microsoft.com/office/powerpoint/2010/main" val="347038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release point apportionment.  Or if a release point already exists there that you want to associate with the pollutant just click on it to edit it.</a:t>
            </a:r>
          </a:p>
        </p:txBody>
      </p:sp>
      <p:sp>
        <p:nvSpPr>
          <p:cNvPr id="4" name="Slide Number Placeholder 3"/>
          <p:cNvSpPr>
            <a:spLocks noGrp="1"/>
          </p:cNvSpPr>
          <p:nvPr>
            <p:ph type="sldNum" sz="quarter" idx="5"/>
          </p:nvPr>
        </p:nvSpPr>
        <p:spPr/>
        <p:txBody>
          <a:bodyPr/>
          <a:lstStyle/>
          <a:p>
            <a:fld id="{B43B9733-6503-4F69-82BA-21DBFCB14306}" type="slidenum">
              <a:rPr lang="en-US" smtClean="0"/>
              <a:t>38</a:t>
            </a:fld>
            <a:endParaRPr lang="en-US"/>
          </a:p>
        </p:txBody>
      </p:sp>
    </p:spTree>
    <p:extLst>
      <p:ext uri="{BB962C8B-B14F-4D97-AF65-F5344CB8AC3E}">
        <p14:creationId xmlns:p14="http://schemas.microsoft.com/office/powerpoint/2010/main" val="117426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device capture isn’t 100% then you have fugitives and you would enter those as well.  </a:t>
            </a:r>
          </a:p>
        </p:txBody>
      </p:sp>
      <p:sp>
        <p:nvSpPr>
          <p:cNvPr id="4" name="Slide Number Placeholder 3"/>
          <p:cNvSpPr>
            <a:spLocks noGrp="1"/>
          </p:cNvSpPr>
          <p:nvPr>
            <p:ph type="sldNum" sz="quarter" idx="5"/>
          </p:nvPr>
        </p:nvSpPr>
        <p:spPr/>
        <p:txBody>
          <a:bodyPr/>
          <a:lstStyle/>
          <a:p>
            <a:fld id="{B43B9733-6503-4F69-82BA-21DBFCB14306}" type="slidenum">
              <a:rPr lang="en-US" smtClean="0"/>
              <a:t>39</a:t>
            </a:fld>
            <a:endParaRPr lang="en-US"/>
          </a:p>
        </p:txBody>
      </p:sp>
    </p:spTree>
    <p:extLst>
      <p:ext uri="{BB962C8B-B14F-4D97-AF65-F5344CB8AC3E}">
        <p14:creationId xmlns:p14="http://schemas.microsoft.com/office/powerpoint/2010/main" val="159219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release point apportionment of emissions from that process to its release point(s) should add up to 100% (i.e. all emissions from the process have to go somewhere). </a:t>
            </a:r>
          </a:p>
        </p:txBody>
      </p:sp>
      <p:sp>
        <p:nvSpPr>
          <p:cNvPr id="4" name="Slide Number Placeholder 3"/>
          <p:cNvSpPr>
            <a:spLocks noGrp="1"/>
          </p:cNvSpPr>
          <p:nvPr>
            <p:ph type="sldNum" sz="quarter" idx="5"/>
          </p:nvPr>
        </p:nvSpPr>
        <p:spPr/>
        <p:txBody>
          <a:bodyPr/>
          <a:lstStyle/>
          <a:p>
            <a:fld id="{B43B9733-6503-4F69-82BA-21DBFCB14306}" type="slidenum">
              <a:rPr lang="en-US" smtClean="0"/>
              <a:t>40</a:t>
            </a:fld>
            <a:endParaRPr lang="en-US"/>
          </a:p>
        </p:txBody>
      </p:sp>
    </p:spTree>
    <p:extLst>
      <p:ext uri="{BB962C8B-B14F-4D97-AF65-F5344CB8AC3E}">
        <p14:creationId xmlns:p14="http://schemas.microsoft.com/office/powerpoint/2010/main" val="275838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“plus control efficiency” emission factor is available for the control, you can select it.</a:t>
            </a:r>
          </a:p>
        </p:txBody>
      </p:sp>
      <p:sp>
        <p:nvSpPr>
          <p:cNvPr id="4" name="Slide Number Placeholder 3"/>
          <p:cNvSpPr>
            <a:spLocks noGrp="1"/>
          </p:cNvSpPr>
          <p:nvPr>
            <p:ph type="sldNum" sz="quarter" idx="5"/>
          </p:nvPr>
        </p:nvSpPr>
        <p:spPr/>
        <p:txBody>
          <a:bodyPr/>
          <a:lstStyle/>
          <a:p>
            <a:fld id="{B43B9733-6503-4F69-82BA-21DBFCB14306}" type="slidenum">
              <a:rPr lang="en-US" smtClean="0"/>
              <a:t>41</a:t>
            </a:fld>
            <a:endParaRPr lang="en-US"/>
          </a:p>
        </p:txBody>
      </p:sp>
    </p:spTree>
    <p:extLst>
      <p:ext uri="{BB962C8B-B14F-4D97-AF65-F5344CB8AC3E}">
        <p14:creationId xmlns:p14="http://schemas.microsoft.com/office/powerpoint/2010/main" val="327729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Conversely you can select a “pre-control” emission factor and include an overall control %.  If you chose that overall control % then your emissions will be calculated using that %.</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42</a:t>
            </a:fld>
            <a:endParaRPr lang="en-US"/>
          </a:p>
        </p:txBody>
      </p:sp>
    </p:spTree>
    <p:extLst>
      <p:ext uri="{BB962C8B-B14F-4D97-AF65-F5344CB8AC3E}">
        <p14:creationId xmlns:p14="http://schemas.microsoft.com/office/powerpoint/2010/main" val="372415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Devices tab.  Data to enter includes the control description, percent control effectiveness, operating status and operating status year, and the control measure.  Other data include control start, end date, and modification date if it has been modified.</a:t>
            </a:r>
          </a:p>
        </p:txBody>
      </p:sp>
      <p:sp>
        <p:nvSpPr>
          <p:cNvPr id="4" name="Slide Number Placeholder 3"/>
          <p:cNvSpPr>
            <a:spLocks noGrp="1"/>
          </p:cNvSpPr>
          <p:nvPr>
            <p:ph type="sldNum" sz="quarter" idx="5"/>
          </p:nvPr>
        </p:nvSpPr>
        <p:spPr/>
        <p:txBody>
          <a:bodyPr/>
          <a:lstStyle/>
          <a:p>
            <a:fld id="{B43B9733-6503-4F69-82BA-21DBFCB14306}" type="slidenum">
              <a:rPr lang="en-US" smtClean="0"/>
              <a:t>44</a:t>
            </a:fld>
            <a:endParaRPr lang="en-US"/>
          </a:p>
        </p:txBody>
      </p:sp>
    </p:spTree>
    <p:extLst>
      <p:ext uri="{BB962C8B-B14F-4D97-AF65-F5344CB8AC3E}">
        <p14:creationId xmlns:p14="http://schemas.microsoft.com/office/powerpoint/2010/main" val="29596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a:t>
            </a:fld>
            <a:endParaRPr lang="en-US"/>
          </a:p>
        </p:txBody>
      </p:sp>
    </p:spTree>
    <p:extLst>
      <p:ext uri="{BB962C8B-B14F-4D97-AF65-F5344CB8AC3E}">
        <p14:creationId xmlns:p14="http://schemas.microsoft.com/office/powerpoint/2010/main" val="6871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Paths tab enter the Path ID, description and percent control effectiveness.  The effectiveness is the same as for the control device when there is only one control.  </a:t>
            </a:r>
          </a:p>
        </p:txBody>
      </p:sp>
      <p:sp>
        <p:nvSpPr>
          <p:cNvPr id="4" name="Slide Number Placeholder 3"/>
          <p:cNvSpPr>
            <a:spLocks noGrp="1"/>
          </p:cNvSpPr>
          <p:nvPr>
            <p:ph type="sldNum" sz="quarter" idx="5"/>
          </p:nvPr>
        </p:nvSpPr>
        <p:spPr/>
        <p:txBody>
          <a:bodyPr/>
          <a:lstStyle/>
          <a:p>
            <a:fld id="{B43B9733-6503-4F69-82BA-21DBFCB14306}" type="slidenum">
              <a:rPr lang="en-US" smtClean="0"/>
              <a:t>45</a:t>
            </a:fld>
            <a:endParaRPr lang="en-US"/>
          </a:p>
        </p:txBody>
      </p:sp>
    </p:spTree>
    <p:extLst>
      <p:ext uri="{BB962C8B-B14F-4D97-AF65-F5344CB8AC3E}">
        <p14:creationId xmlns:p14="http://schemas.microsoft.com/office/powerpoint/2010/main" val="223858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Assignments tab enter Path and the control it contains.  A main path can contain a child path.  However, you do not need to enter both the control and the child path that contains it in a parent path or main path, you only need to enter the child path if that is the case.  In the case of one control you only enter the control into the main path.</a:t>
            </a:r>
          </a:p>
        </p:txBody>
      </p:sp>
      <p:sp>
        <p:nvSpPr>
          <p:cNvPr id="4" name="Slide Number Placeholder 3"/>
          <p:cNvSpPr>
            <a:spLocks noGrp="1"/>
          </p:cNvSpPr>
          <p:nvPr>
            <p:ph type="sldNum" sz="quarter" idx="5"/>
          </p:nvPr>
        </p:nvSpPr>
        <p:spPr/>
        <p:txBody>
          <a:bodyPr/>
          <a:lstStyle/>
          <a:p>
            <a:fld id="{B43B9733-6503-4F69-82BA-21DBFCB14306}" type="slidenum">
              <a:rPr lang="en-US" smtClean="0"/>
              <a:t>46</a:t>
            </a:fld>
            <a:endParaRPr lang="en-US"/>
          </a:p>
        </p:txBody>
      </p:sp>
    </p:spTree>
    <p:extLst>
      <p:ext uri="{BB962C8B-B14F-4D97-AF65-F5344CB8AC3E}">
        <p14:creationId xmlns:p14="http://schemas.microsoft.com/office/powerpoint/2010/main" val="15358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Device Pollutant Tab enter the control ID and the pollutant and percent reduction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47</a:t>
            </a:fld>
            <a:endParaRPr lang="en-US"/>
          </a:p>
        </p:txBody>
      </p:sp>
    </p:spTree>
    <p:extLst>
      <p:ext uri="{BB962C8B-B14F-4D97-AF65-F5344CB8AC3E}">
        <p14:creationId xmlns:p14="http://schemas.microsoft.com/office/powerpoint/2010/main" val="192522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your control device controls more than one pollutant, you should enter all of those pollutants here.  In this case we show as an example, Toluene, which is a hazardous air pollutant.  </a:t>
            </a:r>
          </a:p>
        </p:txBody>
      </p:sp>
      <p:sp>
        <p:nvSpPr>
          <p:cNvPr id="4" name="Slide Number Placeholder 3"/>
          <p:cNvSpPr>
            <a:spLocks noGrp="1"/>
          </p:cNvSpPr>
          <p:nvPr>
            <p:ph type="sldNum" sz="quarter" idx="5"/>
          </p:nvPr>
        </p:nvSpPr>
        <p:spPr/>
        <p:txBody>
          <a:bodyPr/>
          <a:lstStyle/>
          <a:p>
            <a:fld id="{B43B9733-6503-4F69-82BA-21DBFCB14306}" type="slidenum">
              <a:rPr lang="en-US" smtClean="0"/>
              <a:t>48</a:t>
            </a:fld>
            <a:endParaRPr lang="en-US"/>
          </a:p>
        </p:txBody>
      </p:sp>
    </p:spTree>
    <p:extLst>
      <p:ext uri="{BB962C8B-B14F-4D97-AF65-F5344CB8AC3E}">
        <p14:creationId xmlns:p14="http://schemas.microsoft.com/office/powerpoint/2010/main" val="315503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apportionment tab, enter data for the release point such as the type, description and the apportionment from its path.  In this example, Path A captures 85% of emissions and those are routed to Stack 1.  15% of emissions aren’t captured so they are apportioned to a fugitive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49</a:t>
            </a:fld>
            <a:endParaRPr lang="en-US"/>
          </a:p>
        </p:txBody>
      </p:sp>
    </p:spTree>
    <p:extLst>
      <p:ext uri="{BB962C8B-B14F-4D97-AF65-F5344CB8AC3E}">
        <p14:creationId xmlns:p14="http://schemas.microsoft.com/office/powerpoint/2010/main" val="31082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the same pollutants listed in the control, are listed in the process associated with it in the Emissions tab.</a:t>
            </a:r>
          </a:p>
        </p:txBody>
      </p:sp>
      <p:sp>
        <p:nvSpPr>
          <p:cNvPr id="4" name="Slide Number Placeholder 3"/>
          <p:cNvSpPr>
            <a:spLocks noGrp="1"/>
          </p:cNvSpPr>
          <p:nvPr>
            <p:ph type="sldNum" sz="quarter" idx="5"/>
          </p:nvPr>
        </p:nvSpPr>
        <p:spPr/>
        <p:txBody>
          <a:bodyPr/>
          <a:lstStyle/>
          <a:p>
            <a:fld id="{B43B9733-6503-4F69-82BA-21DBFCB14306}" type="slidenum">
              <a:rPr lang="en-US" smtClean="0"/>
              <a:t>50</a:t>
            </a:fld>
            <a:endParaRPr lang="en-US"/>
          </a:p>
        </p:txBody>
      </p:sp>
    </p:spTree>
    <p:extLst>
      <p:ext uri="{BB962C8B-B14F-4D97-AF65-F5344CB8AC3E}">
        <p14:creationId xmlns:p14="http://schemas.microsoft.com/office/powerpoint/2010/main" val="403885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Emissions tab you can enter a pre-control emission factor and include the overall percentage control.  When you upload the workbook CAERS will give you a QA check to recalculate your emissions.</a:t>
            </a:r>
          </a:p>
        </p:txBody>
      </p:sp>
      <p:sp>
        <p:nvSpPr>
          <p:cNvPr id="4" name="Slide Number Placeholder 3"/>
          <p:cNvSpPr>
            <a:spLocks noGrp="1"/>
          </p:cNvSpPr>
          <p:nvPr>
            <p:ph type="sldNum" sz="quarter" idx="5"/>
          </p:nvPr>
        </p:nvSpPr>
        <p:spPr/>
        <p:txBody>
          <a:bodyPr/>
          <a:lstStyle/>
          <a:p>
            <a:fld id="{B43B9733-6503-4F69-82BA-21DBFCB14306}" type="slidenum">
              <a:rPr lang="en-US" smtClean="0"/>
              <a:t>51</a:t>
            </a:fld>
            <a:endParaRPr lang="en-US"/>
          </a:p>
        </p:txBody>
      </p:sp>
    </p:spTree>
    <p:extLst>
      <p:ext uri="{BB962C8B-B14F-4D97-AF65-F5344CB8AC3E}">
        <p14:creationId xmlns:p14="http://schemas.microsoft.com/office/powerpoint/2010/main" val="133271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Controls 1, 2, 3, and 4 are set up in sequence.  Boiler and Process 2 send emissions to control 1.  Boiler and process 1 send emissions to control 2.  Path 1 is the main path between Boiler and Process 1 to Stack 1.  Path 2 is the main path between boiler and process 2 and stack 1.</a:t>
            </a:r>
          </a:p>
        </p:txBody>
      </p:sp>
      <p:sp>
        <p:nvSpPr>
          <p:cNvPr id="4" name="Slide Number Placeholder 3"/>
          <p:cNvSpPr>
            <a:spLocks noGrp="1"/>
          </p:cNvSpPr>
          <p:nvPr>
            <p:ph type="sldNum" sz="quarter" idx="5"/>
          </p:nvPr>
        </p:nvSpPr>
        <p:spPr/>
        <p:txBody>
          <a:bodyPr/>
          <a:lstStyle/>
          <a:p>
            <a:fld id="{B43B9733-6503-4F69-82BA-21DBFCB14306}" type="slidenum">
              <a:rPr lang="en-US" smtClean="0"/>
              <a:t>56</a:t>
            </a:fld>
            <a:endParaRPr lang="en-US"/>
          </a:p>
        </p:txBody>
      </p:sp>
    </p:spTree>
    <p:extLst>
      <p:ext uri="{BB962C8B-B14F-4D97-AF65-F5344CB8AC3E}">
        <p14:creationId xmlns:p14="http://schemas.microsoft.com/office/powerpoint/2010/main" val="1819220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listed all pollutants but not the specific controls or their sequence.  Also, the approach wasn’t “reusable” and had to be re-entered for each unit/process.</a:t>
            </a:r>
          </a:p>
        </p:txBody>
      </p:sp>
      <p:sp>
        <p:nvSpPr>
          <p:cNvPr id="4" name="Slide Number Placeholder 3"/>
          <p:cNvSpPr>
            <a:spLocks noGrp="1"/>
          </p:cNvSpPr>
          <p:nvPr>
            <p:ph type="sldNum" sz="quarter" idx="5"/>
          </p:nvPr>
        </p:nvSpPr>
        <p:spPr/>
        <p:txBody>
          <a:bodyPr/>
          <a:lstStyle/>
          <a:p>
            <a:fld id="{B43B9733-6503-4F69-82BA-21DBFCB14306}" type="slidenum">
              <a:rPr lang="en-US" smtClean="0"/>
              <a:t>57</a:t>
            </a:fld>
            <a:endParaRPr lang="en-US"/>
          </a:p>
        </p:txBody>
      </p:sp>
    </p:spTree>
    <p:extLst>
      <p:ext uri="{BB962C8B-B14F-4D97-AF65-F5344CB8AC3E}">
        <p14:creationId xmlns:p14="http://schemas.microsoft.com/office/powerpoint/2010/main" val="677169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path method provides more detailed data.  The table shows how the different data elements would be entered in CAERS for this example.  The numbers are fictious and are for illustration purposes only.</a:t>
            </a:r>
          </a:p>
        </p:txBody>
      </p:sp>
      <p:sp>
        <p:nvSpPr>
          <p:cNvPr id="4" name="Slide Number Placeholder 3"/>
          <p:cNvSpPr>
            <a:spLocks noGrp="1"/>
          </p:cNvSpPr>
          <p:nvPr>
            <p:ph type="sldNum" sz="quarter" idx="5"/>
          </p:nvPr>
        </p:nvSpPr>
        <p:spPr/>
        <p:txBody>
          <a:bodyPr/>
          <a:lstStyle/>
          <a:p>
            <a:fld id="{B43B9733-6503-4F69-82BA-21DBFCB14306}" type="slidenum">
              <a:rPr lang="en-US" smtClean="0"/>
              <a:t>58</a:t>
            </a:fld>
            <a:endParaRPr lang="en-US"/>
          </a:p>
        </p:txBody>
      </p:sp>
    </p:spTree>
    <p:extLst>
      <p:ext uri="{BB962C8B-B14F-4D97-AF65-F5344CB8AC3E}">
        <p14:creationId xmlns:p14="http://schemas.microsoft.com/office/powerpoint/2010/main" val="112448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single control one path is needed.  The control is placed in that path.  That path will be the main path and it will relate the process to the release point.  Because there’s only one control, path assignment is just equal to 1.</a:t>
            </a:r>
          </a:p>
        </p:txBody>
      </p:sp>
      <p:sp>
        <p:nvSpPr>
          <p:cNvPr id="4" name="Slide Number Placeholder 3"/>
          <p:cNvSpPr>
            <a:spLocks noGrp="1"/>
          </p:cNvSpPr>
          <p:nvPr>
            <p:ph type="sldNum" sz="quarter" idx="5"/>
          </p:nvPr>
        </p:nvSpPr>
        <p:spPr/>
        <p:txBody>
          <a:bodyPr/>
          <a:lstStyle/>
          <a:p>
            <a:fld id="{B43B9733-6503-4F69-82BA-21DBFCB14306}" type="slidenum">
              <a:rPr lang="en-US" smtClean="0"/>
              <a:t>14</a:t>
            </a:fld>
            <a:endParaRPr lang="en-US"/>
          </a:p>
        </p:txBody>
      </p:sp>
    </p:spTree>
    <p:extLst>
      <p:ext uri="{BB962C8B-B14F-4D97-AF65-F5344CB8AC3E}">
        <p14:creationId xmlns:p14="http://schemas.microsoft.com/office/powerpoint/2010/main" val="2840677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again would have listed the pollutants but no details on the controls or their configuration.</a:t>
            </a:r>
          </a:p>
        </p:txBody>
      </p:sp>
      <p:sp>
        <p:nvSpPr>
          <p:cNvPr id="4" name="Slide Number Placeholder 3"/>
          <p:cNvSpPr>
            <a:spLocks noGrp="1"/>
          </p:cNvSpPr>
          <p:nvPr>
            <p:ph type="sldNum" sz="quarter" idx="5"/>
          </p:nvPr>
        </p:nvSpPr>
        <p:spPr/>
        <p:txBody>
          <a:bodyPr/>
          <a:lstStyle/>
          <a:p>
            <a:fld id="{B43B9733-6503-4F69-82BA-21DBFCB14306}" type="slidenum">
              <a:rPr lang="en-US" smtClean="0"/>
              <a:t>60</a:t>
            </a:fld>
            <a:endParaRPr lang="en-US"/>
          </a:p>
        </p:txBody>
      </p:sp>
    </p:spTree>
    <p:extLst>
      <p:ext uri="{BB962C8B-B14F-4D97-AF65-F5344CB8AC3E}">
        <p14:creationId xmlns:p14="http://schemas.microsoft.com/office/powerpoint/2010/main" val="4037433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path method provides more detailed data.  The table shows how the different data elements would be entered in CAERS for this example with a combination of controls in parallel.  The numbers are fictious and are for illustration purposes only.</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61</a:t>
            </a:fld>
            <a:endParaRPr lang="en-US"/>
          </a:p>
        </p:txBody>
      </p:sp>
    </p:spTree>
    <p:extLst>
      <p:ext uri="{BB962C8B-B14F-4D97-AF65-F5344CB8AC3E}">
        <p14:creationId xmlns:p14="http://schemas.microsoft.com/office/powerpoint/2010/main" val="292603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15</a:t>
            </a:fld>
            <a:endParaRPr lang="en-US"/>
          </a:p>
        </p:txBody>
      </p:sp>
    </p:spTree>
    <p:extLst>
      <p:ext uri="{BB962C8B-B14F-4D97-AF65-F5344CB8AC3E}">
        <p14:creationId xmlns:p14="http://schemas.microsoft.com/office/powerpoint/2010/main" val="111124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data about new control device </a:t>
            </a:r>
            <a:r>
              <a:rPr lang="en-US" dirty="0" err="1"/>
              <a:t>suc</a:t>
            </a:r>
            <a:r>
              <a:rPr lang="en-US" dirty="0"/>
              <a:t> has control ID, control measure, operating status and status year, operating months, and percent control effectiveness.</a:t>
            </a:r>
          </a:p>
        </p:txBody>
      </p:sp>
      <p:sp>
        <p:nvSpPr>
          <p:cNvPr id="4" name="Slide Number Placeholder 3"/>
          <p:cNvSpPr>
            <a:spLocks noGrp="1"/>
          </p:cNvSpPr>
          <p:nvPr>
            <p:ph type="sldNum" sz="quarter" idx="5"/>
          </p:nvPr>
        </p:nvSpPr>
        <p:spPr/>
        <p:txBody>
          <a:bodyPr/>
          <a:lstStyle/>
          <a:p>
            <a:fld id="{B43B9733-6503-4F69-82BA-21DBFCB14306}" type="slidenum">
              <a:rPr lang="en-US" smtClean="0"/>
              <a:t>29</a:t>
            </a:fld>
            <a:endParaRPr lang="en-US"/>
          </a:p>
        </p:txBody>
      </p:sp>
    </p:spTree>
    <p:extLst>
      <p:ext uri="{BB962C8B-B14F-4D97-AF65-F5344CB8AC3E}">
        <p14:creationId xmlns:p14="http://schemas.microsoft.com/office/powerpoint/2010/main" val="65092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adding the control it can be seen in the list of existing control devices for the facility.</a:t>
            </a:r>
          </a:p>
        </p:txBody>
      </p:sp>
      <p:sp>
        <p:nvSpPr>
          <p:cNvPr id="4" name="Slide Number Placeholder 3"/>
          <p:cNvSpPr>
            <a:spLocks noGrp="1"/>
          </p:cNvSpPr>
          <p:nvPr>
            <p:ph type="sldNum" sz="quarter" idx="5"/>
          </p:nvPr>
        </p:nvSpPr>
        <p:spPr/>
        <p:txBody>
          <a:bodyPr/>
          <a:lstStyle/>
          <a:p>
            <a:fld id="{B43B9733-6503-4F69-82BA-21DBFCB14306}" type="slidenum">
              <a:rPr lang="en-US" smtClean="0"/>
              <a:t>30</a:t>
            </a:fld>
            <a:endParaRPr lang="en-US"/>
          </a:p>
        </p:txBody>
      </p:sp>
    </p:spTree>
    <p:extLst>
      <p:ext uri="{BB962C8B-B14F-4D97-AF65-F5344CB8AC3E}">
        <p14:creationId xmlns:p14="http://schemas.microsoft.com/office/powerpoint/2010/main" val="428948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 from the list, and it will open it again, now allowing you to add more data.  Add pollutant and pollutant control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31</a:t>
            </a:fld>
            <a:endParaRPr lang="en-US"/>
          </a:p>
        </p:txBody>
      </p:sp>
    </p:spTree>
    <p:extLst>
      <p:ext uri="{BB962C8B-B14F-4D97-AF65-F5344CB8AC3E}">
        <p14:creationId xmlns:p14="http://schemas.microsoft.com/office/powerpoint/2010/main" val="194699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“Control Paths” on the left hand side menu and this will take you to a list of existing paths.  Click on the plus sign to add path data.  Add path data.  Control device effectiveness is the same as that for the control device for the case of a single control.</a:t>
            </a:r>
          </a:p>
        </p:txBody>
      </p:sp>
      <p:sp>
        <p:nvSpPr>
          <p:cNvPr id="4" name="Slide Number Placeholder 3"/>
          <p:cNvSpPr>
            <a:spLocks noGrp="1"/>
          </p:cNvSpPr>
          <p:nvPr>
            <p:ph type="sldNum" sz="quarter" idx="5"/>
          </p:nvPr>
        </p:nvSpPr>
        <p:spPr/>
        <p:txBody>
          <a:bodyPr/>
          <a:lstStyle/>
          <a:p>
            <a:fld id="{B43B9733-6503-4F69-82BA-21DBFCB14306}" type="slidenum">
              <a:rPr lang="en-US" smtClean="0"/>
              <a:t>32</a:t>
            </a:fld>
            <a:endParaRPr lang="en-US"/>
          </a:p>
        </p:txBody>
      </p:sp>
    </p:spTree>
    <p:extLst>
      <p:ext uri="{BB962C8B-B14F-4D97-AF65-F5344CB8AC3E}">
        <p14:creationId xmlns:p14="http://schemas.microsoft.com/office/powerpoint/2010/main" val="281778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save and you’ll be able to see the path in the list of control paths.  </a:t>
            </a:r>
          </a:p>
        </p:txBody>
      </p:sp>
      <p:sp>
        <p:nvSpPr>
          <p:cNvPr id="4" name="Slide Number Placeholder 3"/>
          <p:cNvSpPr>
            <a:spLocks noGrp="1"/>
          </p:cNvSpPr>
          <p:nvPr>
            <p:ph type="sldNum" sz="quarter" idx="5"/>
          </p:nvPr>
        </p:nvSpPr>
        <p:spPr/>
        <p:txBody>
          <a:bodyPr/>
          <a:lstStyle/>
          <a:p>
            <a:fld id="{B43B9733-6503-4F69-82BA-21DBFCB14306}" type="slidenum">
              <a:rPr lang="en-US" smtClean="0"/>
              <a:t>33</a:t>
            </a:fld>
            <a:endParaRPr lang="en-US"/>
          </a:p>
        </p:txBody>
      </p:sp>
    </p:spTree>
    <p:extLst>
      <p:ext uri="{BB962C8B-B14F-4D97-AF65-F5344CB8AC3E}">
        <p14:creationId xmlns:p14="http://schemas.microsoft.com/office/powerpoint/2010/main" val="47230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1FBD-24C2-449F-8BBD-9A8A3FEF1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34E79-1F48-48D8-8272-118C8F7A2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925C35-DB8B-4A43-8EF7-B5D16E4EE671}"/>
              </a:ext>
            </a:extLst>
          </p:cNvPr>
          <p:cNvSpPr>
            <a:spLocks noGrp="1"/>
          </p:cNvSpPr>
          <p:nvPr>
            <p:ph type="dt" sz="half" idx="10"/>
          </p:nvPr>
        </p:nvSpPr>
        <p:spPr/>
        <p:txBody>
          <a:bodyPr/>
          <a:lstStyle/>
          <a:p>
            <a:fld id="{19649497-0A7E-443F-B9D3-D088EFF6CFF1}" type="datetime1">
              <a:rPr lang="en-US" smtClean="0"/>
              <a:t>4/15/2021</a:t>
            </a:fld>
            <a:endParaRPr lang="en-US"/>
          </a:p>
        </p:txBody>
      </p:sp>
      <p:sp>
        <p:nvSpPr>
          <p:cNvPr id="5" name="Footer Placeholder 4">
            <a:extLst>
              <a:ext uri="{FF2B5EF4-FFF2-40B4-BE49-F238E27FC236}">
                <a16:creationId xmlns:a16="http://schemas.microsoft.com/office/drawing/2014/main" id="{6F69CCF0-40C0-4BFC-9C70-E3EDE61B7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261A-6696-42E7-BC95-BC518331E849}"/>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0864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1638-F591-4546-B9C6-593DB3E2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9CE23-79C8-47D7-8DA8-4F5DBDDE9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E96E8-F5EC-41F1-9C08-D23DA473F75C}"/>
              </a:ext>
            </a:extLst>
          </p:cNvPr>
          <p:cNvSpPr>
            <a:spLocks noGrp="1"/>
          </p:cNvSpPr>
          <p:nvPr>
            <p:ph type="dt" sz="half" idx="10"/>
          </p:nvPr>
        </p:nvSpPr>
        <p:spPr/>
        <p:txBody>
          <a:bodyPr/>
          <a:lstStyle/>
          <a:p>
            <a:fld id="{A8E309A8-0AD1-4EE4-9DF3-70C6EBF0CE03}" type="datetime1">
              <a:rPr lang="en-US" smtClean="0"/>
              <a:t>4/15/2021</a:t>
            </a:fld>
            <a:endParaRPr lang="en-US"/>
          </a:p>
        </p:txBody>
      </p:sp>
      <p:sp>
        <p:nvSpPr>
          <p:cNvPr id="5" name="Footer Placeholder 4">
            <a:extLst>
              <a:ext uri="{FF2B5EF4-FFF2-40B4-BE49-F238E27FC236}">
                <a16:creationId xmlns:a16="http://schemas.microsoft.com/office/drawing/2014/main" id="{BCA0C498-C2D3-4D82-A194-473E67121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71827-D73F-487A-A0A6-844AA3ACACD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92341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3806D-2326-426B-96D0-F099CD42F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2B35A-F616-4749-AEA0-6F9B24AE7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40467-D30F-44CF-A1CF-8D1C111E5EE9}"/>
              </a:ext>
            </a:extLst>
          </p:cNvPr>
          <p:cNvSpPr>
            <a:spLocks noGrp="1"/>
          </p:cNvSpPr>
          <p:nvPr>
            <p:ph type="dt" sz="half" idx="10"/>
          </p:nvPr>
        </p:nvSpPr>
        <p:spPr/>
        <p:txBody>
          <a:bodyPr/>
          <a:lstStyle/>
          <a:p>
            <a:fld id="{6001B24B-7705-40C2-A7D6-546E9017226E}" type="datetime1">
              <a:rPr lang="en-US" smtClean="0"/>
              <a:t>4/15/2021</a:t>
            </a:fld>
            <a:endParaRPr lang="en-US"/>
          </a:p>
        </p:txBody>
      </p:sp>
      <p:sp>
        <p:nvSpPr>
          <p:cNvPr id="5" name="Footer Placeholder 4">
            <a:extLst>
              <a:ext uri="{FF2B5EF4-FFF2-40B4-BE49-F238E27FC236}">
                <a16:creationId xmlns:a16="http://schemas.microsoft.com/office/drawing/2014/main" id="{8111DB07-36CA-4D39-B8DF-8D9E7E57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29FD4-27FB-4144-9202-6E3111725D9B}"/>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66593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descr="water3.jpg"/>
          <p:cNvPicPr>
            <a:picLocks noChangeAspect="1"/>
          </p:cNvPicPr>
          <p:nvPr userDrawn="1"/>
        </p:nvPicPr>
        <p:blipFill rotWithShape="1">
          <a:blip r:embed="rId2">
            <a:extLst>
              <a:ext uri="{28A0092B-C50C-407E-A947-70E740481C1C}">
                <a14:useLocalDpi xmlns:a14="http://schemas.microsoft.com/office/drawing/2010/main" val="0"/>
              </a:ext>
            </a:extLst>
          </a:blip>
          <a:srcRect l="1111" t="26169" r="833" b="19715"/>
          <a:stretch/>
        </p:blipFill>
        <p:spPr>
          <a:xfrm flipH="1">
            <a:off x="101600" y="76200"/>
            <a:ext cx="11988800" cy="1828800"/>
          </a:xfrm>
          <a:prstGeom prst="rect">
            <a:avLst/>
          </a:prstGeom>
        </p:spPr>
      </p:pic>
      <p:pic>
        <p:nvPicPr>
          <p:cNvPr id="15" name="Picture 14" descr="823285-gray-wallpaper.jpg"/>
          <p:cNvPicPr>
            <a:picLocks noChangeAspect="1"/>
          </p:cNvPicPr>
          <p:nvPr userDrawn="1"/>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30179" r="19491" b="28868"/>
          <a:stretch/>
        </p:blipFill>
        <p:spPr>
          <a:xfrm>
            <a:off x="101600" y="1981200"/>
            <a:ext cx="9448800" cy="25908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5600" y="152400"/>
            <a:ext cx="5181597" cy="1371600"/>
          </a:xfrm>
          <a:prstGeom prst="rect">
            <a:avLst/>
          </a:prstGeom>
        </p:spPr>
      </p:pic>
      <p:pic>
        <p:nvPicPr>
          <p:cNvPr id="30" name="Picture 29" descr="sun2.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6166" b="24651"/>
          <a:stretch/>
        </p:blipFill>
        <p:spPr>
          <a:xfrm>
            <a:off x="9652000" y="1981200"/>
            <a:ext cx="2438400" cy="2590800"/>
          </a:xfrm>
          <a:prstGeom prst="rect">
            <a:avLst/>
          </a:prstGeom>
        </p:spPr>
      </p:pic>
      <p:pic>
        <p:nvPicPr>
          <p:cNvPr id="2" name="Picture 1" descr="grass3.jpg"/>
          <p:cNvPicPr>
            <a:picLocks noChangeAspect="1"/>
          </p:cNvPicPr>
          <p:nvPr userDrawn="1"/>
        </p:nvPicPr>
        <p:blipFill rotWithShape="1">
          <a:blip r:embed="rId6">
            <a:extLst>
              <a:ext uri="{28A0092B-C50C-407E-A947-70E740481C1C}">
                <a14:useLocalDpi xmlns:a14="http://schemas.microsoft.com/office/drawing/2010/main" val="0"/>
              </a:ext>
            </a:extLst>
          </a:blip>
          <a:srcRect l="869" t="27984" r="914"/>
          <a:stretch/>
        </p:blipFill>
        <p:spPr>
          <a:xfrm>
            <a:off x="105837" y="4656524"/>
            <a:ext cx="11974659" cy="2125276"/>
          </a:xfrm>
          <a:prstGeom prst="rect">
            <a:avLst/>
          </a:prstGeom>
        </p:spPr>
      </p:pic>
    </p:spTree>
    <p:extLst>
      <p:ext uri="{BB962C8B-B14F-4D97-AF65-F5344CB8AC3E}">
        <p14:creationId xmlns:p14="http://schemas.microsoft.com/office/powerpoint/2010/main" val="3219770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B3F590-BFE6-423D-867F-875EDAFBE285}" type="slidenum">
              <a:rPr lang="en-US" smtClean="0"/>
              <a:t>‹#›</a:t>
            </a:fld>
            <a:endParaRPr lang="en-US" dirty="0"/>
          </a:p>
        </p:txBody>
      </p:sp>
    </p:spTree>
    <p:extLst>
      <p:ext uri="{BB962C8B-B14F-4D97-AF65-F5344CB8AC3E}">
        <p14:creationId xmlns:p14="http://schemas.microsoft.com/office/powerpoint/2010/main" val="4091397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1B3F590-BFE6-423D-867F-875EDAFBE285}"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684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1B3F590-BFE6-423D-867F-875EDAFBE285}" type="slidenum">
              <a:rPr lang="en-US" smtClean="0"/>
              <a:t>‹#›</a:t>
            </a:fld>
            <a:endParaRPr lang="en-US" dirty="0"/>
          </a:p>
        </p:txBody>
      </p:sp>
    </p:spTree>
    <p:extLst>
      <p:ext uri="{BB962C8B-B14F-4D97-AF65-F5344CB8AC3E}">
        <p14:creationId xmlns:p14="http://schemas.microsoft.com/office/powerpoint/2010/main" val="576809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1B3F590-BFE6-423D-867F-875EDAFBE285}" type="slidenum">
              <a:rPr lang="en-US" smtClean="0"/>
              <a:t>‹#›</a:t>
            </a:fld>
            <a:endParaRPr lang="en-US" dirty="0"/>
          </a:p>
        </p:txBody>
      </p:sp>
    </p:spTree>
    <p:extLst>
      <p:ext uri="{BB962C8B-B14F-4D97-AF65-F5344CB8AC3E}">
        <p14:creationId xmlns:p14="http://schemas.microsoft.com/office/powerpoint/2010/main" val="491105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3F590-BFE6-423D-867F-875EDAFBE285}" type="slidenum">
              <a:rPr lang="en-US" smtClean="0"/>
              <a:t>‹#›</a:t>
            </a:fld>
            <a:endParaRPr lang="en-US" dirty="0"/>
          </a:p>
        </p:txBody>
      </p:sp>
    </p:spTree>
    <p:extLst>
      <p:ext uri="{BB962C8B-B14F-4D97-AF65-F5344CB8AC3E}">
        <p14:creationId xmlns:p14="http://schemas.microsoft.com/office/powerpoint/2010/main" val="371510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D3D0-F1FE-4A14-97F7-AF925B17A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9E6EB-1DE6-4FD5-872B-EB958EED8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8AD09-F908-48F7-97A1-4B5154C192F2}"/>
              </a:ext>
            </a:extLst>
          </p:cNvPr>
          <p:cNvSpPr>
            <a:spLocks noGrp="1"/>
          </p:cNvSpPr>
          <p:nvPr>
            <p:ph type="dt" sz="half" idx="10"/>
          </p:nvPr>
        </p:nvSpPr>
        <p:spPr/>
        <p:txBody>
          <a:bodyPr/>
          <a:lstStyle/>
          <a:p>
            <a:fld id="{01B40D6D-D619-46F1-B608-06DB58DFC2D9}" type="datetime1">
              <a:rPr lang="en-US" smtClean="0"/>
              <a:t>4/15/2021</a:t>
            </a:fld>
            <a:endParaRPr lang="en-US"/>
          </a:p>
        </p:txBody>
      </p:sp>
      <p:sp>
        <p:nvSpPr>
          <p:cNvPr id="5" name="Footer Placeholder 4">
            <a:extLst>
              <a:ext uri="{FF2B5EF4-FFF2-40B4-BE49-F238E27FC236}">
                <a16:creationId xmlns:a16="http://schemas.microsoft.com/office/drawing/2014/main" id="{36AA5603-8F5C-4AAD-912E-FD0BD469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0244-12DB-4399-96BC-1DCE40DB108F}"/>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397171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CA16-0E36-4006-8DF5-D1D4C59E9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747D1-36F3-487D-AD3E-463F475D9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ACDF9-B182-4050-9B48-403860C130EE}"/>
              </a:ext>
            </a:extLst>
          </p:cNvPr>
          <p:cNvSpPr>
            <a:spLocks noGrp="1"/>
          </p:cNvSpPr>
          <p:nvPr>
            <p:ph type="dt" sz="half" idx="10"/>
          </p:nvPr>
        </p:nvSpPr>
        <p:spPr/>
        <p:txBody>
          <a:bodyPr/>
          <a:lstStyle/>
          <a:p>
            <a:fld id="{7B27DD91-5BB7-4EAD-863E-F575CB2990D0}" type="datetime1">
              <a:rPr lang="en-US" smtClean="0"/>
              <a:t>4/15/2021</a:t>
            </a:fld>
            <a:endParaRPr lang="en-US"/>
          </a:p>
        </p:txBody>
      </p:sp>
      <p:sp>
        <p:nvSpPr>
          <p:cNvPr id="5" name="Footer Placeholder 4">
            <a:extLst>
              <a:ext uri="{FF2B5EF4-FFF2-40B4-BE49-F238E27FC236}">
                <a16:creationId xmlns:a16="http://schemas.microsoft.com/office/drawing/2014/main" id="{5476386A-0F61-498F-B104-F556E82E2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6D6C2-0DE9-4E33-A466-4D8AE480F644}"/>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9725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CCCB-8341-4D57-95CA-AA467EF22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CF512-77B3-4C84-887D-CE03276F6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CDEAC-3251-498F-97E4-DCA85D2F6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E121B-DD75-4CCB-81B9-1EF048EACF5C}"/>
              </a:ext>
            </a:extLst>
          </p:cNvPr>
          <p:cNvSpPr>
            <a:spLocks noGrp="1"/>
          </p:cNvSpPr>
          <p:nvPr>
            <p:ph type="dt" sz="half" idx="10"/>
          </p:nvPr>
        </p:nvSpPr>
        <p:spPr/>
        <p:txBody>
          <a:bodyPr/>
          <a:lstStyle/>
          <a:p>
            <a:fld id="{56C5C297-DF1F-427F-A3F8-5C10CF2001F3}" type="datetime1">
              <a:rPr lang="en-US" smtClean="0"/>
              <a:t>4/15/2021</a:t>
            </a:fld>
            <a:endParaRPr lang="en-US"/>
          </a:p>
        </p:txBody>
      </p:sp>
      <p:sp>
        <p:nvSpPr>
          <p:cNvPr id="6" name="Footer Placeholder 5">
            <a:extLst>
              <a:ext uri="{FF2B5EF4-FFF2-40B4-BE49-F238E27FC236}">
                <a16:creationId xmlns:a16="http://schemas.microsoft.com/office/drawing/2014/main" id="{A30E15E0-7C1A-4F15-A69F-8172486B5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62B30-1309-4C95-AB2A-287488EE033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770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EB6A-E3B0-4EB1-AC8E-F7D49E7B8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C5B32-C3B0-4C20-8A50-4BE0A31DC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F687E-12BE-4E40-8E8C-47BD6B74D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15E63-5BB3-4BC4-96BF-56576FE8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E9A8C-12E1-4363-BEF1-F0E5BAADC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CFD0F-28DC-4E81-B455-3969E8A8500A}"/>
              </a:ext>
            </a:extLst>
          </p:cNvPr>
          <p:cNvSpPr>
            <a:spLocks noGrp="1"/>
          </p:cNvSpPr>
          <p:nvPr>
            <p:ph type="dt" sz="half" idx="10"/>
          </p:nvPr>
        </p:nvSpPr>
        <p:spPr/>
        <p:txBody>
          <a:bodyPr/>
          <a:lstStyle/>
          <a:p>
            <a:fld id="{A608A820-61D6-44E3-A4EB-A5609D51E62A}" type="datetime1">
              <a:rPr lang="en-US" smtClean="0"/>
              <a:t>4/15/2021</a:t>
            </a:fld>
            <a:endParaRPr lang="en-US"/>
          </a:p>
        </p:txBody>
      </p:sp>
      <p:sp>
        <p:nvSpPr>
          <p:cNvPr id="8" name="Footer Placeholder 7">
            <a:extLst>
              <a:ext uri="{FF2B5EF4-FFF2-40B4-BE49-F238E27FC236}">
                <a16:creationId xmlns:a16="http://schemas.microsoft.com/office/drawing/2014/main" id="{125F2B06-CAFD-4958-A9B1-16719880D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B037D-967E-463D-A597-F0D2E94F1F2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195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CD17-442D-439B-9887-9947691B9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124AE-39DD-4460-A10F-CFC68D82E191}"/>
              </a:ext>
            </a:extLst>
          </p:cNvPr>
          <p:cNvSpPr>
            <a:spLocks noGrp="1"/>
          </p:cNvSpPr>
          <p:nvPr>
            <p:ph type="dt" sz="half" idx="10"/>
          </p:nvPr>
        </p:nvSpPr>
        <p:spPr/>
        <p:txBody>
          <a:bodyPr/>
          <a:lstStyle/>
          <a:p>
            <a:fld id="{0DE68525-59FF-4BCA-85AB-6439ADC40D8C}" type="datetime1">
              <a:rPr lang="en-US" smtClean="0"/>
              <a:t>4/15/2021</a:t>
            </a:fld>
            <a:endParaRPr lang="en-US"/>
          </a:p>
        </p:txBody>
      </p:sp>
      <p:sp>
        <p:nvSpPr>
          <p:cNvPr id="4" name="Footer Placeholder 3">
            <a:extLst>
              <a:ext uri="{FF2B5EF4-FFF2-40B4-BE49-F238E27FC236}">
                <a16:creationId xmlns:a16="http://schemas.microsoft.com/office/drawing/2014/main" id="{D077B924-099F-4E09-B475-AF1B3A54C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CD29-10FA-4BB7-B924-D08FAFB0D9B7}"/>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19898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0D5F8-0CBA-4832-B4A2-A510F5F6E4A3}"/>
              </a:ext>
            </a:extLst>
          </p:cNvPr>
          <p:cNvSpPr>
            <a:spLocks noGrp="1"/>
          </p:cNvSpPr>
          <p:nvPr>
            <p:ph type="dt" sz="half" idx="10"/>
          </p:nvPr>
        </p:nvSpPr>
        <p:spPr/>
        <p:txBody>
          <a:bodyPr/>
          <a:lstStyle/>
          <a:p>
            <a:fld id="{C1F340A6-1FF8-45E8-909D-2B016AA62F05}" type="datetime1">
              <a:rPr lang="en-US" smtClean="0"/>
              <a:t>4/15/2021</a:t>
            </a:fld>
            <a:endParaRPr lang="en-US"/>
          </a:p>
        </p:txBody>
      </p:sp>
      <p:sp>
        <p:nvSpPr>
          <p:cNvPr id="3" name="Footer Placeholder 2">
            <a:extLst>
              <a:ext uri="{FF2B5EF4-FFF2-40B4-BE49-F238E27FC236}">
                <a16:creationId xmlns:a16="http://schemas.microsoft.com/office/drawing/2014/main" id="{7BC6F0AB-6D63-47A9-BC6C-0091EE9C9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99740-74B2-4DD7-B8A0-73FC92F741D5}"/>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10809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A70-6FC9-4B44-A55C-957C8FFE2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652E8-F7C9-4149-B20D-402134947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B7E0B-19F0-42B8-82F3-F835CC343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2C278-A808-49A6-A73A-32A87D47F153}"/>
              </a:ext>
            </a:extLst>
          </p:cNvPr>
          <p:cNvSpPr>
            <a:spLocks noGrp="1"/>
          </p:cNvSpPr>
          <p:nvPr>
            <p:ph type="dt" sz="half" idx="10"/>
          </p:nvPr>
        </p:nvSpPr>
        <p:spPr/>
        <p:txBody>
          <a:bodyPr/>
          <a:lstStyle/>
          <a:p>
            <a:fld id="{62FF1432-00E7-4345-A672-6B7660FD197C}" type="datetime1">
              <a:rPr lang="en-US" smtClean="0"/>
              <a:t>4/15/2021</a:t>
            </a:fld>
            <a:endParaRPr lang="en-US"/>
          </a:p>
        </p:txBody>
      </p:sp>
      <p:sp>
        <p:nvSpPr>
          <p:cNvPr id="6" name="Footer Placeholder 5">
            <a:extLst>
              <a:ext uri="{FF2B5EF4-FFF2-40B4-BE49-F238E27FC236}">
                <a16:creationId xmlns:a16="http://schemas.microsoft.com/office/drawing/2014/main" id="{2B9FCD28-E833-49B1-B2D6-C96C5C64D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695A6-EF4F-4D11-9B8D-8F1E65913B92}"/>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9180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024-2982-4099-8E9C-65B96D1B3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C3CE5-F7D2-42F6-BFC5-FAA0CA4FD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123E5-280B-4516-9908-0064D63D0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E8914-5DA6-424E-A07D-69105F68E54D}"/>
              </a:ext>
            </a:extLst>
          </p:cNvPr>
          <p:cNvSpPr>
            <a:spLocks noGrp="1"/>
          </p:cNvSpPr>
          <p:nvPr>
            <p:ph type="dt" sz="half" idx="10"/>
          </p:nvPr>
        </p:nvSpPr>
        <p:spPr/>
        <p:txBody>
          <a:bodyPr/>
          <a:lstStyle/>
          <a:p>
            <a:fld id="{BB6E20D4-A64C-4AA3-8445-D70D67BF8229}" type="datetime1">
              <a:rPr lang="en-US" smtClean="0"/>
              <a:t>4/15/2021</a:t>
            </a:fld>
            <a:endParaRPr lang="en-US"/>
          </a:p>
        </p:txBody>
      </p:sp>
      <p:sp>
        <p:nvSpPr>
          <p:cNvPr id="6" name="Footer Placeholder 5">
            <a:extLst>
              <a:ext uri="{FF2B5EF4-FFF2-40B4-BE49-F238E27FC236}">
                <a16:creationId xmlns:a16="http://schemas.microsoft.com/office/drawing/2014/main" id="{43694517-AF78-413C-B4F8-561063A54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AFC87-6288-4ACA-8AC8-832F57CD8F5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0478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C582C-84C2-4448-9358-5488BC140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F8C63-92B4-42C5-BCC3-0E9D0E380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1C2C2-E82D-40F1-B305-122E9E0F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5FEC-02C8-40C4-AF52-31FBD7946B1F}" type="datetime1">
              <a:rPr lang="en-US" smtClean="0"/>
              <a:t>4/15/2021</a:t>
            </a:fld>
            <a:endParaRPr lang="en-US"/>
          </a:p>
        </p:txBody>
      </p:sp>
      <p:sp>
        <p:nvSpPr>
          <p:cNvPr id="5" name="Footer Placeholder 4">
            <a:extLst>
              <a:ext uri="{FF2B5EF4-FFF2-40B4-BE49-F238E27FC236}">
                <a16:creationId xmlns:a16="http://schemas.microsoft.com/office/drawing/2014/main" id="{1243D666-928B-4F71-BCA4-C3A1B8525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8DEE-B24E-4754-87CC-EDF055E6A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25854-A157-44F5-B597-7EECA3982BD8}" type="slidenum">
              <a:rPr lang="en-US" smtClean="0"/>
              <a:t>‹#›</a:t>
            </a:fld>
            <a:endParaRPr lang="en-US"/>
          </a:p>
        </p:txBody>
      </p:sp>
    </p:spTree>
    <p:extLst>
      <p:ext uri="{BB962C8B-B14F-4D97-AF65-F5344CB8AC3E}">
        <p14:creationId xmlns:p14="http://schemas.microsoft.com/office/powerpoint/2010/main" val="2511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101601" y="5867401"/>
            <a:ext cx="1016000" cy="90483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2045494"/>
              <a:gd name="connsiteY0" fmla="*/ 1807368 h 1807368"/>
              <a:gd name="connsiteX1" fmla="*/ 0 w 2045494"/>
              <a:gd name="connsiteY1" fmla="*/ 0 h 1807368"/>
              <a:gd name="connsiteX2" fmla="*/ 2045494 w 2045494"/>
              <a:gd name="connsiteY2" fmla="*/ 1 h 1807368"/>
              <a:gd name="connsiteX3" fmla="*/ 1761621 w 2045494"/>
              <a:gd name="connsiteY3" fmla="*/ 1784278 h 1807368"/>
              <a:gd name="connsiteX4" fmla="*/ 2382 w 2045494"/>
              <a:gd name="connsiteY4" fmla="*/ 1807368 h 1807368"/>
              <a:gd name="connsiteX0" fmla="*/ 2382 w 1779949"/>
              <a:gd name="connsiteY0" fmla="*/ 1807368 h 1807368"/>
              <a:gd name="connsiteX1" fmla="*/ 0 w 1779949"/>
              <a:gd name="connsiteY1" fmla="*/ 0 h 1807368"/>
              <a:gd name="connsiteX2" fmla="*/ 1779949 w 1779949"/>
              <a:gd name="connsiteY2" fmla="*/ 0 h 1807368"/>
              <a:gd name="connsiteX3" fmla="*/ 1761621 w 1779949"/>
              <a:gd name="connsiteY3" fmla="*/ 1784278 h 1807368"/>
              <a:gd name="connsiteX4" fmla="*/ 2382 w 1779949"/>
              <a:gd name="connsiteY4" fmla="*/ 1807368 h 1807368"/>
              <a:gd name="connsiteX0" fmla="*/ 2382 w 1807803"/>
              <a:gd name="connsiteY0" fmla="*/ 1807368 h 1807368"/>
              <a:gd name="connsiteX1" fmla="*/ 0 w 1807803"/>
              <a:gd name="connsiteY1" fmla="*/ 0 h 1807368"/>
              <a:gd name="connsiteX2" fmla="*/ 1779949 w 1807803"/>
              <a:gd name="connsiteY2" fmla="*/ 0 h 1807368"/>
              <a:gd name="connsiteX3" fmla="*/ 1807803 w 1807803"/>
              <a:gd name="connsiteY3" fmla="*/ 1784278 h 1807368"/>
              <a:gd name="connsiteX4" fmla="*/ 2382 w 1807803"/>
              <a:gd name="connsiteY4" fmla="*/ 1807368 h 1807368"/>
              <a:gd name="connsiteX0" fmla="*/ 2382 w 1807803"/>
              <a:gd name="connsiteY0" fmla="*/ 1807368 h 1807368"/>
              <a:gd name="connsiteX1" fmla="*/ 0 w 1807803"/>
              <a:gd name="connsiteY1" fmla="*/ 0 h 1807368"/>
              <a:gd name="connsiteX2" fmla="*/ 1805349 w 1807803"/>
              <a:gd name="connsiteY2" fmla="*/ 0 h 1807368"/>
              <a:gd name="connsiteX3" fmla="*/ 1807803 w 1807803"/>
              <a:gd name="connsiteY3" fmla="*/ 1784278 h 1807368"/>
              <a:gd name="connsiteX4" fmla="*/ 2382 w 1807803"/>
              <a:gd name="connsiteY4" fmla="*/ 1807368 h 1807368"/>
              <a:gd name="connsiteX0" fmla="*/ 2382 w 1805349"/>
              <a:gd name="connsiteY0" fmla="*/ 1807368 h 1809678"/>
              <a:gd name="connsiteX1" fmla="*/ 0 w 1805349"/>
              <a:gd name="connsiteY1" fmla="*/ 0 h 1809678"/>
              <a:gd name="connsiteX2" fmla="*/ 1805349 w 1805349"/>
              <a:gd name="connsiteY2" fmla="*/ 0 h 1809678"/>
              <a:gd name="connsiteX3" fmla="*/ 1797759 w 1805349"/>
              <a:gd name="connsiteY3" fmla="*/ 1809678 h 1809678"/>
              <a:gd name="connsiteX4" fmla="*/ 2382 w 1805349"/>
              <a:gd name="connsiteY4" fmla="*/ 1807368 h 180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49" h="1809678">
                <a:moveTo>
                  <a:pt x="2382" y="1807368"/>
                </a:moveTo>
                <a:lnTo>
                  <a:pt x="0" y="0"/>
                </a:lnTo>
                <a:lnTo>
                  <a:pt x="1805349" y="0"/>
                </a:lnTo>
                <a:lnTo>
                  <a:pt x="1797759" y="1809678"/>
                </a:lnTo>
                <a:lnTo>
                  <a:pt x="2382" y="1807368"/>
                </a:lnTo>
                <a:close/>
              </a:path>
            </a:pathLst>
          </a:custGeom>
          <a:solidFill>
            <a:srgbClr val="FAE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1219200" y="5867400"/>
            <a:ext cx="1087120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5110 w 2604573"/>
              <a:gd name="connsiteY0" fmla="*/ 534324 h 534324"/>
              <a:gd name="connsiteX1" fmla="*/ 0 w 2604573"/>
              <a:gd name="connsiteY1" fmla="*/ 0 h 534324"/>
              <a:gd name="connsiteX2" fmla="*/ 2604573 w 2604573"/>
              <a:gd name="connsiteY2" fmla="*/ 271 h 534324"/>
              <a:gd name="connsiteX3" fmla="*/ 2604573 w 2604573"/>
              <a:gd name="connsiteY3" fmla="*/ 527584 h 534324"/>
              <a:gd name="connsiteX4" fmla="*/ 5110 w 2604573"/>
              <a:gd name="connsiteY4" fmla="*/ 534324 h 534324"/>
              <a:gd name="connsiteX0" fmla="*/ 5110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5110 w 2604573"/>
              <a:gd name="connsiteY4" fmla="*/ 527583 h 527584"/>
              <a:gd name="connsiteX0" fmla="*/ 3558 w 2604573"/>
              <a:gd name="connsiteY0" fmla="*/ 525111 h 527584"/>
              <a:gd name="connsiteX1" fmla="*/ 0 w 2604573"/>
              <a:gd name="connsiteY1" fmla="*/ 0 h 527584"/>
              <a:gd name="connsiteX2" fmla="*/ 2604573 w 2604573"/>
              <a:gd name="connsiteY2" fmla="*/ 271 h 527584"/>
              <a:gd name="connsiteX3" fmla="*/ 2604573 w 2604573"/>
              <a:gd name="connsiteY3" fmla="*/ 527584 h 527584"/>
              <a:gd name="connsiteX4" fmla="*/ 3558 w 2604573"/>
              <a:gd name="connsiteY4" fmla="*/ 525111 h 527584"/>
              <a:gd name="connsiteX0" fmla="*/ 2066 w 2604573"/>
              <a:gd name="connsiteY0" fmla="*/ 441081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441081 h 527584"/>
              <a:gd name="connsiteX0" fmla="*/ 2066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527583 h 527584"/>
              <a:gd name="connsiteX0" fmla="*/ 405 w 2605895"/>
              <a:gd name="connsiteY0" fmla="*/ 527583 h 527584"/>
              <a:gd name="connsiteX1" fmla="*/ 1322 w 2605895"/>
              <a:gd name="connsiteY1" fmla="*/ 0 h 527584"/>
              <a:gd name="connsiteX2" fmla="*/ 2605895 w 2605895"/>
              <a:gd name="connsiteY2" fmla="*/ 271 h 527584"/>
              <a:gd name="connsiteX3" fmla="*/ 2605895 w 2605895"/>
              <a:gd name="connsiteY3" fmla="*/ 527584 h 527584"/>
              <a:gd name="connsiteX4" fmla="*/ 405 w 2605895"/>
              <a:gd name="connsiteY4" fmla="*/ 527583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95" h="527584">
                <a:moveTo>
                  <a:pt x="405" y="527583"/>
                </a:moveTo>
                <a:cubicBezTo>
                  <a:pt x="-1298" y="349475"/>
                  <a:pt x="3025" y="178108"/>
                  <a:pt x="1322" y="0"/>
                </a:cubicBezTo>
                <a:lnTo>
                  <a:pt x="2605895" y="271"/>
                </a:lnTo>
                <a:lnTo>
                  <a:pt x="2605895" y="527584"/>
                </a:lnTo>
                <a:lnTo>
                  <a:pt x="405" y="527583"/>
                </a:lnTo>
                <a:close/>
              </a:path>
            </a:pathLst>
          </a:custGeom>
          <a:solidFill>
            <a:srgbClr val="C8E4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97280" y="1100631"/>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76000" y="6050280"/>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5BAFD1"/>
                </a:solidFill>
              </a:defRPr>
            </a:lvl1pPr>
          </a:lstStyle>
          <a:p>
            <a:fld id="{91B3F590-BFE6-423D-867F-875EDAFBE285}" type="slidenum">
              <a:rPr lang="en-US" smtClean="0"/>
              <a:pPr/>
              <a:t>‹#›</a:t>
            </a:fld>
            <a:endParaRPr lang="en-US" dirty="0"/>
          </a:p>
        </p:txBody>
      </p:sp>
      <p:pic>
        <p:nvPicPr>
          <p:cNvPr id="4" name="Picture 3" descr="EPD Logo_FINAL_cs4_map.jpg"/>
          <p:cNvPicPr>
            <a:picLocks noChangeAspect="1"/>
          </p:cNvPicPr>
          <p:nvPr/>
        </p:nvPicPr>
        <p:blipFill rotWithShape="1">
          <a:blip r:embed="rId8" cstate="print">
            <a:extLst>
              <a:ext uri="{28A0092B-C50C-407E-A947-70E740481C1C}">
                <a14:useLocalDpi xmlns:a14="http://schemas.microsoft.com/office/drawing/2010/main" val="0"/>
              </a:ext>
            </a:extLst>
          </a:blip>
          <a:srcRect l="32407"/>
          <a:stretch/>
        </p:blipFill>
        <p:spPr>
          <a:xfrm>
            <a:off x="191912" y="304803"/>
            <a:ext cx="824089" cy="617415"/>
          </a:xfrm>
          <a:prstGeom prst="rect">
            <a:avLst/>
          </a:prstGeom>
        </p:spPr>
      </p:pic>
    </p:spTree>
    <p:extLst>
      <p:ext uri="{BB962C8B-B14F-4D97-AF65-F5344CB8AC3E}">
        <p14:creationId xmlns:p14="http://schemas.microsoft.com/office/powerpoint/2010/main" val="3101055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caer@epa.go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emissions.inventory@dnr.ga.gov" TargetMode="External"/><Relationship Id="rId2" Type="http://schemas.openxmlformats.org/officeDocument/2006/relationships/hyperlink" Target="https://geco.gaepd.org/EventRegistration/Default.aspx"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al of the U.S. Environmental Protection Agency">
            <a:extLst>
              <a:ext uri="{FF2B5EF4-FFF2-40B4-BE49-F238E27FC236}">
                <a16:creationId xmlns:a16="http://schemas.microsoft.com/office/drawing/2014/main" id="{8F53D04B-E807-40BD-B95C-F57E5FED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e seal of E-Enterprise for the environment.  Modernizing the business of environmental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679" y="0"/>
            <a:ext cx="4302321" cy="1592572"/>
          </a:xfrm>
          <a:prstGeom prst="rect">
            <a:avLst/>
          </a:prstGeom>
        </p:spPr>
      </p:pic>
      <p:sp>
        <p:nvSpPr>
          <p:cNvPr id="2" name="Title 1"/>
          <p:cNvSpPr>
            <a:spLocks noGrp="1"/>
          </p:cNvSpPr>
          <p:nvPr>
            <p:ph type="ctrTitle"/>
          </p:nvPr>
        </p:nvSpPr>
        <p:spPr>
          <a:xfrm>
            <a:off x="479425" y="1713187"/>
            <a:ext cx="11233150" cy="3493814"/>
          </a:xfrm>
        </p:spPr>
        <p:txBody>
          <a:bodyPr>
            <a:noAutofit/>
          </a:bodyPr>
          <a:lstStyle/>
          <a:p>
            <a:r>
              <a:rPr lang="en-US" sz="4800" b="1" dirty="0"/>
              <a:t>Combined Air Emissions Reporting System (CAERS)</a:t>
            </a:r>
            <a:br>
              <a:rPr lang="en-US" sz="4800" b="1" dirty="0"/>
            </a:br>
            <a:r>
              <a:rPr lang="en-US" sz="5400" b="1" dirty="0"/>
              <a:t>Reporting Control Devices in CAERS</a:t>
            </a:r>
            <a:br>
              <a:rPr lang="en-US" sz="4800" dirty="0"/>
            </a:br>
            <a:r>
              <a:rPr lang="en-US" sz="3200" dirty="0"/>
              <a:t>04/14/2021</a:t>
            </a:r>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86B5-8725-47E4-814F-C3606DDF5244}"/>
              </a:ext>
            </a:extLst>
          </p:cNvPr>
          <p:cNvSpPr>
            <a:spLocks noGrp="1"/>
          </p:cNvSpPr>
          <p:nvPr>
            <p:ph type="title"/>
          </p:nvPr>
        </p:nvSpPr>
        <p:spPr/>
        <p:txBody>
          <a:bodyPr/>
          <a:lstStyle/>
          <a:p>
            <a:r>
              <a:rPr lang="en-US" b="1" dirty="0"/>
              <a:t>Previously – “Approach Method”</a:t>
            </a:r>
          </a:p>
        </p:txBody>
      </p:sp>
      <p:sp>
        <p:nvSpPr>
          <p:cNvPr id="3" name="Content Placeholder 2">
            <a:extLst>
              <a:ext uri="{FF2B5EF4-FFF2-40B4-BE49-F238E27FC236}">
                <a16:creationId xmlns:a16="http://schemas.microsoft.com/office/drawing/2014/main" id="{16BE77C3-0A7E-4A24-8386-639A1530620B}"/>
              </a:ext>
            </a:extLst>
          </p:cNvPr>
          <p:cNvSpPr>
            <a:spLocks noGrp="1"/>
          </p:cNvSpPr>
          <p:nvPr>
            <p:ph idx="1"/>
          </p:nvPr>
        </p:nvSpPr>
        <p:spPr/>
        <p:txBody>
          <a:bodyPr/>
          <a:lstStyle/>
          <a:p>
            <a:pPr marL="0" indent="0">
              <a:buNone/>
            </a:pPr>
            <a:r>
              <a:rPr lang="en-US" dirty="0"/>
              <a:t>We </a:t>
            </a:r>
            <a:r>
              <a:rPr lang="en-US" i="1" dirty="0"/>
              <a:t>couldn’t</a:t>
            </a:r>
            <a:r>
              <a:rPr lang="en-US" dirty="0"/>
              <a:t>:</a:t>
            </a:r>
          </a:p>
          <a:p>
            <a:pPr lvl="1"/>
            <a:r>
              <a:rPr lang="en-US" dirty="0"/>
              <a:t>Describe controls configuration at a facility</a:t>
            </a:r>
          </a:p>
          <a:p>
            <a:pPr lvl="1"/>
            <a:r>
              <a:rPr lang="en-US" dirty="0"/>
              <a:t>Define the relationship between controls and units, process, and / or release points</a:t>
            </a:r>
          </a:p>
          <a:p>
            <a:pPr lvl="1"/>
            <a:r>
              <a:rPr lang="en-US" dirty="0"/>
              <a:t>“Reuse” controls that are shared with other components (units, processes, and release points) – i.e. had to enter an approach containing the relevant control for each unit/process/release point combination</a:t>
            </a:r>
          </a:p>
          <a:p>
            <a:pPr lvl="1"/>
            <a:r>
              <a:rPr lang="en-US" dirty="0"/>
              <a:t>Change the property values of the control information with ease</a:t>
            </a:r>
          </a:p>
          <a:p>
            <a:pPr marL="0" indent="0">
              <a:buNone/>
            </a:pPr>
            <a:endParaRPr lang="en-US" dirty="0"/>
          </a:p>
        </p:txBody>
      </p:sp>
      <p:sp>
        <p:nvSpPr>
          <p:cNvPr id="4" name="Slide Number Placeholder 3">
            <a:extLst>
              <a:ext uri="{FF2B5EF4-FFF2-40B4-BE49-F238E27FC236}">
                <a16:creationId xmlns:a16="http://schemas.microsoft.com/office/drawing/2014/main" id="{ACF28DD5-87DE-4ED8-8868-295D75FE6BD7}"/>
              </a:ext>
            </a:extLst>
          </p:cNvPr>
          <p:cNvSpPr>
            <a:spLocks noGrp="1"/>
          </p:cNvSpPr>
          <p:nvPr>
            <p:ph type="sldNum" sz="quarter" idx="12"/>
          </p:nvPr>
        </p:nvSpPr>
        <p:spPr/>
        <p:txBody>
          <a:bodyPr/>
          <a:lstStyle/>
          <a:p>
            <a:fld id="{C3625854-A157-44F5-B597-7EECA3982BD8}" type="slidenum">
              <a:rPr lang="en-US" smtClean="0"/>
              <a:t>10</a:t>
            </a:fld>
            <a:endParaRPr lang="en-US"/>
          </a:p>
        </p:txBody>
      </p:sp>
    </p:spTree>
    <p:extLst>
      <p:ext uri="{BB962C8B-B14F-4D97-AF65-F5344CB8AC3E}">
        <p14:creationId xmlns:p14="http://schemas.microsoft.com/office/powerpoint/2010/main" val="166488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86B5-8725-47E4-814F-C3606DDF5244}"/>
              </a:ext>
            </a:extLst>
          </p:cNvPr>
          <p:cNvSpPr>
            <a:spLocks noGrp="1"/>
          </p:cNvSpPr>
          <p:nvPr>
            <p:ph type="title"/>
          </p:nvPr>
        </p:nvSpPr>
        <p:spPr/>
        <p:txBody>
          <a:bodyPr/>
          <a:lstStyle/>
          <a:p>
            <a:r>
              <a:rPr lang="en-US" b="1" dirty="0"/>
              <a:t>Previously – “Approach Method”</a:t>
            </a:r>
          </a:p>
        </p:txBody>
      </p:sp>
      <p:sp>
        <p:nvSpPr>
          <p:cNvPr id="3" name="Content Placeholder 2">
            <a:extLst>
              <a:ext uri="{FF2B5EF4-FFF2-40B4-BE49-F238E27FC236}">
                <a16:creationId xmlns:a16="http://schemas.microsoft.com/office/drawing/2014/main" id="{16BE77C3-0A7E-4A24-8386-639A1530620B}"/>
              </a:ext>
            </a:extLst>
          </p:cNvPr>
          <p:cNvSpPr>
            <a:spLocks noGrp="1"/>
          </p:cNvSpPr>
          <p:nvPr>
            <p:ph idx="1"/>
          </p:nvPr>
        </p:nvSpPr>
        <p:spPr/>
        <p:txBody>
          <a:bodyPr/>
          <a:lstStyle/>
          <a:p>
            <a:pPr marL="0" indent="0">
              <a:buNone/>
            </a:pPr>
            <a:r>
              <a:rPr lang="en-US" dirty="0"/>
              <a:t>We </a:t>
            </a:r>
            <a:r>
              <a:rPr lang="en-US" i="1" dirty="0"/>
              <a:t>couldn’t</a:t>
            </a:r>
            <a:r>
              <a:rPr lang="en-US" dirty="0"/>
              <a:t>:</a:t>
            </a:r>
          </a:p>
          <a:p>
            <a:pPr lvl="1"/>
            <a:r>
              <a:rPr lang="en-US" dirty="0"/>
              <a:t>Describe controls configuration at a facility</a:t>
            </a:r>
          </a:p>
          <a:p>
            <a:pPr lvl="1"/>
            <a:r>
              <a:rPr lang="en-US" dirty="0"/>
              <a:t>Define the relationship between controls and units, process, and / or release points</a:t>
            </a:r>
          </a:p>
          <a:p>
            <a:pPr lvl="1"/>
            <a:r>
              <a:rPr lang="en-US" dirty="0"/>
              <a:t>In reporting data, “reuse” controls that are shared with other components (units, processes, and release points) – i.e. had to enter an approach containing the relevant control for each unit/process/release point combination</a:t>
            </a:r>
          </a:p>
          <a:p>
            <a:pPr lvl="1"/>
            <a:r>
              <a:rPr lang="en-US" dirty="0"/>
              <a:t>Change the property values of the control information with ease</a:t>
            </a:r>
          </a:p>
          <a:p>
            <a:pPr marL="0" indent="0">
              <a:buNone/>
            </a:pPr>
            <a:endParaRPr lang="en-US" dirty="0"/>
          </a:p>
        </p:txBody>
      </p:sp>
      <p:sp>
        <p:nvSpPr>
          <p:cNvPr id="4" name="Slide Number Placeholder 3">
            <a:extLst>
              <a:ext uri="{FF2B5EF4-FFF2-40B4-BE49-F238E27FC236}">
                <a16:creationId xmlns:a16="http://schemas.microsoft.com/office/drawing/2014/main" id="{ACF28DD5-87DE-4ED8-8868-295D75FE6BD7}"/>
              </a:ext>
            </a:extLst>
          </p:cNvPr>
          <p:cNvSpPr>
            <a:spLocks noGrp="1"/>
          </p:cNvSpPr>
          <p:nvPr>
            <p:ph type="sldNum" sz="quarter" idx="12"/>
          </p:nvPr>
        </p:nvSpPr>
        <p:spPr/>
        <p:txBody>
          <a:bodyPr/>
          <a:lstStyle/>
          <a:p>
            <a:fld id="{C3625854-A157-44F5-B597-7EECA3982BD8}" type="slidenum">
              <a:rPr lang="en-US" smtClean="0"/>
              <a:t>11</a:t>
            </a:fld>
            <a:endParaRPr lang="en-US"/>
          </a:p>
        </p:txBody>
      </p:sp>
    </p:spTree>
    <p:extLst>
      <p:ext uri="{BB962C8B-B14F-4D97-AF65-F5344CB8AC3E}">
        <p14:creationId xmlns:p14="http://schemas.microsoft.com/office/powerpoint/2010/main" val="401143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BB04-8FD3-4E20-944E-2AA737BB8305}"/>
              </a:ext>
            </a:extLst>
          </p:cNvPr>
          <p:cNvSpPr>
            <a:spLocks noGrp="1"/>
          </p:cNvSpPr>
          <p:nvPr>
            <p:ph type="title"/>
          </p:nvPr>
        </p:nvSpPr>
        <p:spPr/>
        <p:txBody>
          <a:bodyPr/>
          <a:lstStyle/>
          <a:p>
            <a:r>
              <a:rPr lang="en-US" b="1" dirty="0"/>
              <a:t>New – “Path Method”</a:t>
            </a:r>
          </a:p>
        </p:txBody>
      </p:sp>
      <p:sp>
        <p:nvSpPr>
          <p:cNvPr id="3" name="Content Placeholder 2">
            <a:extLst>
              <a:ext uri="{FF2B5EF4-FFF2-40B4-BE49-F238E27FC236}">
                <a16:creationId xmlns:a16="http://schemas.microsoft.com/office/drawing/2014/main" id="{3B596062-7CD8-4FD7-A2E0-45321D5AB316}"/>
              </a:ext>
            </a:extLst>
          </p:cNvPr>
          <p:cNvSpPr>
            <a:spLocks noGrp="1"/>
          </p:cNvSpPr>
          <p:nvPr>
            <p:ph idx="1"/>
          </p:nvPr>
        </p:nvSpPr>
        <p:spPr>
          <a:xfrm>
            <a:off x="838200" y="1825624"/>
            <a:ext cx="10515600" cy="4530725"/>
          </a:xfrm>
        </p:spPr>
        <p:txBody>
          <a:bodyPr>
            <a:normAutofit fontScale="92500" lnSpcReduction="10000"/>
          </a:bodyPr>
          <a:lstStyle/>
          <a:p>
            <a:r>
              <a:rPr lang="en-US" dirty="0"/>
              <a:t>A list of individual controls exist for the facility</a:t>
            </a:r>
          </a:p>
          <a:p>
            <a:r>
              <a:rPr lang="en-US" dirty="0"/>
              <a:t>Only the pollutants controlled by each individual piece of control equipment are listed with the control.  The % reduction for the pollutant is the amount reduced due to this one piece of equipment.</a:t>
            </a:r>
          </a:p>
          <a:p>
            <a:r>
              <a:rPr lang="en-US" dirty="0"/>
              <a:t>Control configuration is defined:</a:t>
            </a:r>
          </a:p>
          <a:p>
            <a:pPr lvl="1"/>
            <a:r>
              <a:rPr lang="en-US" dirty="0"/>
              <a:t>Single</a:t>
            </a:r>
          </a:p>
          <a:p>
            <a:pPr lvl="1"/>
            <a:r>
              <a:rPr lang="en-US" dirty="0"/>
              <a:t>In series</a:t>
            </a:r>
          </a:p>
          <a:p>
            <a:pPr lvl="1"/>
            <a:r>
              <a:rPr lang="en-US" dirty="0"/>
              <a:t>In parallel </a:t>
            </a:r>
          </a:p>
          <a:p>
            <a:pPr lvl="1"/>
            <a:r>
              <a:rPr lang="en-US" dirty="0"/>
              <a:t>Combinations</a:t>
            </a:r>
          </a:p>
          <a:p>
            <a:r>
              <a:rPr lang="en-US" dirty="0"/>
              <a:t>Controls are placed in paths and can be:</a:t>
            </a:r>
          </a:p>
          <a:p>
            <a:pPr lvl="1"/>
            <a:r>
              <a:rPr lang="en-US" dirty="0"/>
              <a:t>“Reused” in reporting</a:t>
            </a:r>
          </a:p>
          <a:p>
            <a:pPr lvl="1"/>
            <a:r>
              <a:rPr lang="en-US" dirty="0"/>
              <a:t>Associated and linked between a unit/process and a release point</a:t>
            </a:r>
          </a:p>
        </p:txBody>
      </p:sp>
      <p:sp>
        <p:nvSpPr>
          <p:cNvPr id="4" name="Slide Number Placeholder 3">
            <a:extLst>
              <a:ext uri="{FF2B5EF4-FFF2-40B4-BE49-F238E27FC236}">
                <a16:creationId xmlns:a16="http://schemas.microsoft.com/office/drawing/2014/main" id="{B3431EE5-0042-42E5-81AF-EB9272E8E52E}"/>
              </a:ext>
            </a:extLst>
          </p:cNvPr>
          <p:cNvSpPr>
            <a:spLocks noGrp="1"/>
          </p:cNvSpPr>
          <p:nvPr>
            <p:ph type="sldNum" sz="quarter" idx="12"/>
          </p:nvPr>
        </p:nvSpPr>
        <p:spPr/>
        <p:txBody>
          <a:bodyPr/>
          <a:lstStyle/>
          <a:p>
            <a:fld id="{C3625854-A157-44F5-B597-7EECA3982BD8}" type="slidenum">
              <a:rPr lang="en-US" smtClean="0"/>
              <a:t>12</a:t>
            </a:fld>
            <a:endParaRPr lang="en-US"/>
          </a:p>
        </p:txBody>
      </p:sp>
    </p:spTree>
    <p:extLst>
      <p:ext uri="{BB962C8B-B14F-4D97-AF65-F5344CB8AC3E}">
        <p14:creationId xmlns:p14="http://schemas.microsoft.com/office/powerpoint/2010/main" val="271913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1F78-98C1-40A9-B390-B86D165E1595}"/>
              </a:ext>
            </a:extLst>
          </p:cNvPr>
          <p:cNvSpPr>
            <a:spLocks noGrp="1"/>
          </p:cNvSpPr>
          <p:nvPr>
            <p:ph type="title"/>
          </p:nvPr>
        </p:nvSpPr>
        <p:spPr/>
        <p:txBody>
          <a:bodyPr/>
          <a:lstStyle/>
          <a:p>
            <a:r>
              <a:rPr lang="en-US" b="1" dirty="0"/>
              <a:t>New – “Path Method”</a:t>
            </a:r>
          </a:p>
        </p:txBody>
      </p:sp>
      <p:sp>
        <p:nvSpPr>
          <p:cNvPr id="3" name="Content Placeholder 2">
            <a:extLst>
              <a:ext uri="{FF2B5EF4-FFF2-40B4-BE49-F238E27FC236}">
                <a16:creationId xmlns:a16="http://schemas.microsoft.com/office/drawing/2014/main" id="{2C6293BF-E2BF-4397-95F6-FD3D5D0A37E2}"/>
              </a:ext>
            </a:extLst>
          </p:cNvPr>
          <p:cNvSpPr>
            <a:spLocks noGrp="1"/>
          </p:cNvSpPr>
          <p:nvPr>
            <p:ph idx="1"/>
          </p:nvPr>
        </p:nvSpPr>
        <p:spPr/>
        <p:txBody>
          <a:bodyPr>
            <a:normAutofit/>
          </a:bodyPr>
          <a:lstStyle/>
          <a:p>
            <a:r>
              <a:rPr lang="en-US" dirty="0"/>
              <a:t>A </a:t>
            </a:r>
            <a:r>
              <a:rPr lang="en-US" b="1" dirty="0"/>
              <a:t>Path </a:t>
            </a:r>
            <a:r>
              <a:rPr lang="en-US" dirty="0"/>
              <a:t>contains:</a:t>
            </a:r>
          </a:p>
          <a:p>
            <a:pPr lvl="1"/>
            <a:r>
              <a:rPr lang="en-US" dirty="0"/>
              <a:t> One or more controls that are connected</a:t>
            </a:r>
          </a:p>
          <a:p>
            <a:pPr lvl="1"/>
            <a:r>
              <a:rPr lang="en-US" dirty="0"/>
              <a:t>A </a:t>
            </a:r>
            <a:r>
              <a:rPr lang="en-US" i="1" dirty="0"/>
              <a:t>child</a:t>
            </a:r>
            <a:r>
              <a:rPr lang="en-US" dirty="0"/>
              <a:t> path contains: </a:t>
            </a:r>
          </a:p>
          <a:p>
            <a:pPr lvl="2"/>
            <a:r>
              <a:rPr lang="en-US" dirty="0"/>
              <a:t>one or more controls</a:t>
            </a:r>
          </a:p>
          <a:p>
            <a:pPr lvl="2"/>
            <a:r>
              <a:rPr lang="en-US" dirty="0"/>
              <a:t>a “smaller” child path containing one or more controls</a:t>
            </a:r>
          </a:p>
          <a:p>
            <a:r>
              <a:rPr lang="en-US" dirty="0"/>
              <a:t>A </a:t>
            </a:r>
            <a:r>
              <a:rPr lang="en-US" i="1" dirty="0"/>
              <a:t>Main</a:t>
            </a:r>
            <a:r>
              <a:rPr lang="en-US" dirty="0"/>
              <a:t> Path contains:</a:t>
            </a:r>
          </a:p>
          <a:p>
            <a:pPr lvl="1"/>
            <a:r>
              <a:rPr lang="en-US" dirty="0"/>
              <a:t>One or more controls or children paths</a:t>
            </a:r>
          </a:p>
          <a:p>
            <a:pPr lvl="1"/>
            <a:r>
              <a:rPr lang="en-US" dirty="0"/>
              <a:t>Associates the controls/paths it contains from a unit/process to a release point</a:t>
            </a:r>
          </a:p>
          <a:p>
            <a:pPr lvl="1"/>
            <a:endParaRPr lang="en-US" dirty="0"/>
          </a:p>
        </p:txBody>
      </p:sp>
      <p:sp>
        <p:nvSpPr>
          <p:cNvPr id="4" name="Slide Number Placeholder 3">
            <a:extLst>
              <a:ext uri="{FF2B5EF4-FFF2-40B4-BE49-F238E27FC236}">
                <a16:creationId xmlns:a16="http://schemas.microsoft.com/office/drawing/2014/main" id="{0839B21D-30C8-4DC0-9006-B10B37C22089}"/>
              </a:ext>
            </a:extLst>
          </p:cNvPr>
          <p:cNvSpPr>
            <a:spLocks noGrp="1"/>
          </p:cNvSpPr>
          <p:nvPr>
            <p:ph type="sldNum" sz="quarter" idx="12"/>
          </p:nvPr>
        </p:nvSpPr>
        <p:spPr/>
        <p:txBody>
          <a:bodyPr/>
          <a:lstStyle/>
          <a:p>
            <a:fld id="{C3625854-A157-44F5-B597-7EECA3982BD8}" type="slidenum">
              <a:rPr lang="en-US" smtClean="0"/>
              <a:t>13</a:t>
            </a:fld>
            <a:endParaRPr lang="en-US"/>
          </a:p>
        </p:txBody>
      </p:sp>
    </p:spTree>
    <p:extLst>
      <p:ext uri="{BB962C8B-B14F-4D97-AF65-F5344CB8AC3E}">
        <p14:creationId xmlns:p14="http://schemas.microsoft.com/office/powerpoint/2010/main" val="390954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a:t>
            </a:r>
          </a:p>
        </p:txBody>
      </p:sp>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14</a:t>
            </a:fld>
            <a:endParaRPr lang="en-US"/>
          </a:p>
        </p:txBody>
      </p:sp>
      <p:sp>
        <p:nvSpPr>
          <p:cNvPr id="13" name="TextBox 12">
            <a:extLst>
              <a:ext uri="{FF2B5EF4-FFF2-40B4-BE49-F238E27FC236}">
                <a16:creationId xmlns:a16="http://schemas.microsoft.com/office/drawing/2014/main" id="{1C8FD501-567E-4D95-B6CA-9311FCD71BE9}"/>
              </a:ext>
            </a:extLst>
          </p:cNvPr>
          <p:cNvSpPr txBox="1"/>
          <p:nvPr/>
        </p:nvSpPr>
        <p:spPr>
          <a:xfrm>
            <a:off x="5435162" y="3697365"/>
            <a:ext cx="1093076" cy="369332"/>
          </a:xfrm>
          <a:prstGeom prst="rect">
            <a:avLst/>
          </a:prstGeom>
          <a:noFill/>
          <a:ln>
            <a:solidFill>
              <a:schemeClr val="accent2"/>
            </a:solidFill>
          </a:ln>
        </p:spPr>
        <p:txBody>
          <a:bodyPr wrap="square" rtlCol="0">
            <a:spAutoFit/>
          </a:bodyPr>
          <a:lstStyle/>
          <a:p>
            <a:r>
              <a:rPr lang="en-US" dirty="0"/>
              <a:t>Control A</a:t>
            </a:r>
          </a:p>
        </p:txBody>
      </p:sp>
      <p:sp>
        <p:nvSpPr>
          <p:cNvPr id="14" name="Oval 13">
            <a:extLst>
              <a:ext uri="{FF2B5EF4-FFF2-40B4-BE49-F238E27FC236}">
                <a16:creationId xmlns:a16="http://schemas.microsoft.com/office/drawing/2014/main" id="{6B8B3667-3D09-428F-A54D-E0D2D2257330}"/>
              </a:ext>
            </a:extLst>
          </p:cNvPr>
          <p:cNvSpPr/>
          <p:nvPr/>
        </p:nvSpPr>
        <p:spPr>
          <a:xfrm>
            <a:off x="5140872" y="3548656"/>
            <a:ext cx="1681656" cy="6667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DB5F2B-0CC2-4FA0-BCFE-480AFED272EC}"/>
              </a:ext>
            </a:extLst>
          </p:cNvPr>
          <p:cNvSpPr txBox="1"/>
          <p:nvPr/>
        </p:nvSpPr>
        <p:spPr>
          <a:xfrm>
            <a:off x="5251230" y="3159749"/>
            <a:ext cx="1710560" cy="369332"/>
          </a:xfrm>
          <a:prstGeom prst="rect">
            <a:avLst/>
          </a:prstGeom>
          <a:noFill/>
        </p:spPr>
        <p:txBody>
          <a:bodyPr wrap="square" rtlCol="0">
            <a:spAutoFit/>
          </a:bodyPr>
          <a:lstStyle/>
          <a:p>
            <a:r>
              <a:rPr lang="en-US" dirty="0">
                <a:solidFill>
                  <a:schemeClr val="accent1">
                    <a:lumMod val="75000"/>
                  </a:schemeClr>
                </a:solidFill>
              </a:rPr>
              <a:t>Path A (Main)</a:t>
            </a:r>
          </a:p>
        </p:txBody>
      </p:sp>
      <p:sp>
        <p:nvSpPr>
          <p:cNvPr id="17" name="TextBox 16">
            <a:extLst>
              <a:ext uri="{FF2B5EF4-FFF2-40B4-BE49-F238E27FC236}">
                <a16:creationId xmlns:a16="http://schemas.microsoft.com/office/drawing/2014/main" id="{096958DC-3889-41A1-924D-E2D97FD5DE9D}"/>
              </a:ext>
            </a:extLst>
          </p:cNvPr>
          <p:cNvSpPr txBox="1"/>
          <p:nvPr/>
        </p:nvSpPr>
        <p:spPr>
          <a:xfrm>
            <a:off x="2245270" y="3715311"/>
            <a:ext cx="809297" cy="369332"/>
          </a:xfrm>
          <a:prstGeom prst="rect">
            <a:avLst/>
          </a:prstGeom>
          <a:noFill/>
        </p:spPr>
        <p:txBody>
          <a:bodyPr wrap="square" rtlCol="0">
            <a:spAutoFit/>
          </a:bodyPr>
          <a:lstStyle/>
          <a:p>
            <a:r>
              <a:rPr lang="en-US" dirty="0"/>
              <a:t>Unit 1</a:t>
            </a:r>
          </a:p>
        </p:txBody>
      </p:sp>
      <p:sp>
        <p:nvSpPr>
          <p:cNvPr id="18" name="TextBox 17">
            <a:extLst>
              <a:ext uri="{FF2B5EF4-FFF2-40B4-BE49-F238E27FC236}">
                <a16:creationId xmlns:a16="http://schemas.microsoft.com/office/drawing/2014/main" id="{E6A3758D-9187-4184-B893-CC4482D5622E}"/>
              </a:ext>
            </a:extLst>
          </p:cNvPr>
          <p:cNvSpPr txBox="1"/>
          <p:nvPr/>
        </p:nvSpPr>
        <p:spPr>
          <a:xfrm>
            <a:off x="3564320" y="3712734"/>
            <a:ext cx="1103585" cy="369332"/>
          </a:xfrm>
          <a:prstGeom prst="rect">
            <a:avLst/>
          </a:prstGeom>
          <a:noFill/>
        </p:spPr>
        <p:txBody>
          <a:bodyPr wrap="square" rtlCol="0">
            <a:spAutoFit/>
          </a:bodyPr>
          <a:lstStyle/>
          <a:p>
            <a:r>
              <a:rPr lang="en-US" dirty="0"/>
              <a:t>Process 1</a:t>
            </a:r>
          </a:p>
        </p:txBody>
      </p:sp>
      <p:sp>
        <p:nvSpPr>
          <p:cNvPr id="19" name="TextBox 18">
            <a:extLst>
              <a:ext uri="{FF2B5EF4-FFF2-40B4-BE49-F238E27FC236}">
                <a16:creationId xmlns:a16="http://schemas.microsoft.com/office/drawing/2014/main" id="{5A62EAD4-149B-4F6C-B703-8743B7F4CBC1}"/>
              </a:ext>
            </a:extLst>
          </p:cNvPr>
          <p:cNvSpPr txBox="1"/>
          <p:nvPr/>
        </p:nvSpPr>
        <p:spPr>
          <a:xfrm>
            <a:off x="8125810" y="3677790"/>
            <a:ext cx="2270235" cy="369332"/>
          </a:xfrm>
          <a:prstGeom prst="rect">
            <a:avLst/>
          </a:prstGeom>
          <a:noFill/>
        </p:spPr>
        <p:txBody>
          <a:bodyPr wrap="square" rtlCol="0">
            <a:spAutoFit/>
          </a:bodyPr>
          <a:lstStyle/>
          <a:p>
            <a:r>
              <a:rPr lang="en-US" dirty="0"/>
              <a:t>Release Point 1</a:t>
            </a:r>
          </a:p>
        </p:txBody>
      </p:sp>
      <p:cxnSp>
        <p:nvCxnSpPr>
          <p:cNvPr id="21" name="Straight Arrow Connector 20">
            <a:extLst>
              <a:ext uri="{FF2B5EF4-FFF2-40B4-BE49-F238E27FC236}">
                <a16:creationId xmlns:a16="http://schemas.microsoft.com/office/drawing/2014/main" id="{5635C760-A0B9-40EF-B892-82BD8641F481}"/>
              </a:ext>
            </a:extLst>
          </p:cNvPr>
          <p:cNvCxnSpPr>
            <a:stCxn id="17" idx="3"/>
            <a:endCxn id="18" idx="1"/>
          </p:cNvCxnSpPr>
          <p:nvPr/>
        </p:nvCxnSpPr>
        <p:spPr>
          <a:xfrm flipV="1">
            <a:off x="3054567" y="3897400"/>
            <a:ext cx="509753" cy="2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CEBADF-07CF-4AF0-9DCD-D1D197BD0A2A}"/>
              </a:ext>
            </a:extLst>
          </p:cNvPr>
          <p:cNvCxnSpPr>
            <a:cxnSpLocks/>
            <a:stCxn id="18" idx="3"/>
            <a:endCxn id="14" idx="2"/>
          </p:cNvCxnSpPr>
          <p:nvPr/>
        </p:nvCxnSpPr>
        <p:spPr>
          <a:xfrm flipV="1">
            <a:off x="4667905" y="3882032"/>
            <a:ext cx="472967" cy="15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C16F4EC-848C-4183-A849-FAEACFC4B31A}"/>
              </a:ext>
            </a:extLst>
          </p:cNvPr>
          <p:cNvCxnSpPr>
            <a:cxnSpLocks/>
            <a:stCxn id="14" idx="6"/>
            <a:endCxn id="19" idx="1"/>
          </p:cNvCxnSpPr>
          <p:nvPr/>
        </p:nvCxnSpPr>
        <p:spPr>
          <a:xfrm flipV="1">
            <a:off x="6822528" y="3862456"/>
            <a:ext cx="1303282" cy="19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9E246C9-53E4-43F4-89D6-736047259585}"/>
              </a:ext>
            </a:extLst>
          </p:cNvPr>
          <p:cNvSpPr txBox="1"/>
          <p:nvPr/>
        </p:nvSpPr>
        <p:spPr>
          <a:xfrm>
            <a:off x="927100" y="5538952"/>
            <a:ext cx="10033000" cy="646331"/>
          </a:xfrm>
          <a:prstGeom prst="rect">
            <a:avLst/>
          </a:prstGeom>
          <a:noFill/>
        </p:spPr>
        <p:txBody>
          <a:bodyPr wrap="square" rtlCol="0">
            <a:spAutoFit/>
          </a:bodyPr>
          <a:lstStyle/>
          <a:p>
            <a:r>
              <a:rPr lang="en-US" b="1" dirty="0"/>
              <a:t>Need: </a:t>
            </a:r>
            <a:r>
              <a:rPr lang="en-US" dirty="0"/>
              <a:t>pollutant reduction efficiency, effectiveness of control, release point apportionment, path assignment = 1, control apportionment = 100%.</a:t>
            </a:r>
          </a:p>
        </p:txBody>
      </p:sp>
      <p:sp>
        <p:nvSpPr>
          <p:cNvPr id="3" name="TextBox 2">
            <a:extLst>
              <a:ext uri="{FF2B5EF4-FFF2-40B4-BE49-F238E27FC236}">
                <a16:creationId xmlns:a16="http://schemas.microsoft.com/office/drawing/2014/main" id="{3B86937D-4FEE-46A1-AAB6-20692AFB9B1C}"/>
              </a:ext>
            </a:extLst>
          </p:cNvPr>
          <p:cNvSpPr txBox="1"/>
          <p:nvPr/>
        </p:nvSpPr>
        <p:spPr>
          <a:xfrm>
            <a:off x="927100" y="1690688"/>
            <a:ext cx="10248900" cy="923330"/>
          </a:xfrm>
          <a:prstGeom prst="rect">
            <a:avLst/>
          </a:prstGeom>
          <a:noFill/>
        </p:spPr>
        <p:txBody>
          <a:bodyPr wrap="square" rtlCol="0">
            <a:spAutoFit/>
          </a:bodyPr>
          <a:lstStyle/>
          <a:p>
            <a:r>
              <a:rPr lang="en-US" dirty="0"/>
              <a:t>For a single control one path is needed.  The control is placed in that path.  That path will be the main path and it will associate the process to the release point.  Because there’s only one control, path assignment is just equal to 1.</a:t>
            </a:r>
          </a:p>
        </p:txBody>
      </p:sp>
    </p:spTree>
    <p:extLst>
      <p:ext uri="{BB962C8B-B14F-4D97-AF65-F5344CB8AC3E}">
        <p14:creationId xmlns:p14="http://schemas.microsoft.com/office/powerpoint/2010/main" val="381582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on Multiple Units/Processes</a:t>
            </a:r>
          </a:p>
        </p:txBody>
      </p:sp>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15</a:t>
            </a:fld>
            <a:endParaRPr lang="en-US"/>
          </a:p>
        </p:txBody>
      </p:sp>
      <p:sp>
        <p:nvSpPr>
          <p:cNvPr id="13" name="TextBox 12">
            <a:extLst>
              <a:ext uri="{FF2B5EF4-FFF2-40B4-BE49-F238E27FC236}">
                <a16:creationId xmlns:a16="http://schemas.microsoft.com/office/drawing/2014/main" id="{1C8FD501-567E-4D95-B6CA-9311FCD71BE9}"/>
              </a:ext>
            </a:extLst>
          </p:cNvPr>
          <p:cNvSpPr txBox="1"/>
          <p:nvPr/>
        </p:nvSpPr>
        <p:spPr>
          <a:xfrm>
            <a:off x="5683469" y="3754914"/>
            <a:ext cx="1093076" cy="369332"/>
          </a:xfrm>
          <a:prstGeom prst="rect">
            <a:avLst/>
          </a:prstGeom>
          <a:noFill/>
          <a:ln>
            <a:solidFill>
              <a:schemeClr val="accent2"/>
            </a:solidFill>
          </a:ln>
        </p:spPr>
        <p:txBody>
          <a:bodyPr wrap="square" rtlCol="0">
            <a:spAutoFit/>
          </a:bodyPr>
          <a:lstStyle/>
          <a:p>
            <a:r>
              <a:rPr lang="en-US" dirty="0"/>
              <a:t>Control A</a:t>
            </a:r>
          </a:p>
        </p:txBody>
      </p:sp>
      <p:sp>
        <p:nvSpPr>
          <p:cNvPr id="14" name="Oval 13">
            <a:extLst>
              <a:ext uri="{FF2B5EF4-FFF2-40B4-BE49-F238E27FC236}">
                <a16:creationId xmlns:a16="http://schemas.microsoft.com/office/drawing/2014/main" id="{6B8B3667-3D09-428F-A54D-E0D2D2257330}"/>
              </a:ext>
            </a:extLst>
          </p:cNvPr>
          <p:cNvSpPr/>
          <p:nvPr/>
        </p:nvSpPr>
        <p:spPr>
          <a:xfrm>
            <a:off x="5389179" y="3606205"/>
            <a:ext cx="1681656" cy="6667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DB5F2B-0CC2-4FA0-BCFE-480AFED272EC}"/>
              </a:ext>
            </a:extLst>
          </p:cNvPr>
          <p:cNvSpPr txBox="1"/>
          <p:nvPr/>
        </p:nvSpPr>
        <p:spPr>
          <a:xfrm>
            <a:off x="5544207" y="3206066"/>
            <a:ext cx="1541079" cy="369332"/>
          </a:xfrm>
          <a:prstGeom prst="rect">
            <a:avLst/>
          </a:prstGeom>
          <a:noFill/>
        </p:spPr>
        <p:txBody>
          <a:bodyPr wrap="square" rtlCol="0">
            <a:spAutoFit/>
          </a:bodyPr>
          <a:lstStyle/>
          <a:p>
            <a:r>
              <a:rPr lang="en-US" dirty="0">
                <a:solidFill>
                  <a:schemeClr val="accent1">
                    <a:lumMod val="75000"/>
                  </a:schemeClr>
                </a:solidFill>
              </a:rPr>
              <a:t>Path A (Main)</a:t>
            </a:r>
          </a:p>
        </p:txBody>
      </p:sp>
      <p:sp>
        <p:nvSpPr>
          <p:cNvPr id="17" name="TextBox 16">
            <a:extLst>
              <a:ext uri="{FF2B5EF4-FFF2-40B4-BE49-F238E27FC236}">
                <a16:creationId xmlns:a16="http://schemas.microsoft.com/office/drawing/2014/main" id="{096958DC-3889-41A1-924D-E2D97FD5DE9D}"/>
              </a:ext>
            </a:extLst>
          </p:cNvPr>
          <p:cNvSpPr txBox="1"/>
          <p:nvPr/>
        </p:nvSpPr>
        <p:spPr>
          <a:xfrm>
            <a:off x="2107319" y="3684866"/>
            <a:ext cx="809297" cy="369332"/>
          </a:xfrm>
          <a:prstGeom prst="rect">
            <a:avLst/>
          </a:prstGeom>
          <a:noFill/>
        </p:spPr>
        <p:txBody>
          <a:bodyPr wrap="square" rtlCol="0">
            <a:spAutoFit/>
          </a:bodyPr>
          <a:lstStyle/>
          <a:p>
            <a:r>
              <a:rPr lang="en-US" dirty="0"/>
              <a:t>Unit 1</a:t>
            </a:r>
          </a:p>
        </p:txBody>
      </p:sp>
      <p:sp>
        <p:nvSpPr>
          <p:cNvPr id="18" name="TextBox 17">
            <a:extLst>
              <a:ext uri="{FF2B5EF4-FFF2-40B4-BE49-F238E27FC236}">
                <a16:creationId xmlns:a16="http://schemas.microsoft.com/office/drawing/2014/main" id="{E6A3758D-9187-4184-B893-CC4482D5622E}"/>
              </a:ext>
            </a:extLst>
          </p:cNvPr>
          <p:cNvSpPr txBox="1"/>
          <p:nvPr/>
        </p:nvSpPr>
        <p:spPr>
          <a:xfrm>
            <a:off x="3678620" y="3067575"/>
            <a:ext cx="1103585" cy="369332"/>
          </a:xfrm>
          <a:prstGeom prst="rect">
            <a:avLst/>
          </a:prstGeom>
          <a:noFill/>
        </p:spPr>
        <p:txBody>
          <a:bodyPr wrap="square" rtlCol="0">
            <a:spAutoFit/>
          </a:bodyPr>
          <a:lstStyle/>
          <a:p>
            <a:r>
              <a:rPr lang="en-US" dirty="0"/>
              <a:t>Process 1</a:t>
            </a:r>
          </a:p>
        </p:txBody>
      </p:sp>
      <p:sp>
        <p:nvSpPr>
          <p:cNvPr id="19" name="TextBox 18">
            <a:extLst>
              <a:ext uri="{FF2B5EF4-FFF2-40B4-BE49-F238E27FC236}">
                <a16:creationId xmlns:a16="http://schemas.microsoft.com/office/drawing/2014/main" id="{5A62EAD4-149B-4F6C-B703-8743B7F4CBC1}"/>
              </a:ext>
            </a:extLst>
          </p:cNvPr>
          <p:cNvSpPr txBox="1"/>
          <p:nvPr/>
        </p:nvSpPr>
        <p:spPr>
          <a:xfrm>
            <a:off x="8044359" y="3456915"/>
            <a:ext cx="2270235" cy="369332"/>
          </a:xfrm>
          <a:prstGeom prst="rect">
            <a:avLst/>
          </a:prstGeom>
          <a:noFill/>
        </p:spPr>
        <p:txBody>
          <a:bodyPr wrap="square" rtlCol="0">
            <a:spAutoFit/>
          </a:bodyPr>
          <a:lstStyle/>
          <a:p>
            <a:r>
              <a:rPr lang="en-US" dirty="0"/>
              <a:t>Release Point 1</a:t>
            </a:r>
          </a:p>
        </p:txBody>
      </p:sp>
      <p:cxnSp>
        <p:nvCxnSpPr>
          <p:cNvPr id="21" name="Straight Arrow Connector 20">
            <a:extLst>
              <a:ext uri="{FF2B5EF4-FFF2-40B4-BE49-F238E27FC236}">
                <a16:creationId xmlns:a16="http://schemas.microsoft.com/office/drawing/2014/main" id="{5635C760-A0B9-40EF-B892-82BD8641F481}"/>
              </a:ext>
            </a:extLst>
          </p:cNvPr>
          <p:cNvCxnSpPr>
            <a:cxnSpLocks/>
            <a:stCxn id="17" idx="3"/>
            <a:endCxn id="16" idx="1"/>
          </p:cNvCxnSpPr>
          <p:nvPr/>
        </p:nvCxnSpPr>
        <p:spPr>
          <a:xfrm>
            <a:off x="2916616" y="3869532"/>
            <a:ext cx="762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CEBADF-07CF-4AF0-9DCD-D1D197BD0A2A}"/>
              </a:ext>
            </a:extLst>
          </p:cNvPr>
          <p:cNvCxnSpPr>
            <a:cxnSpLocks/>
            <a:stCxn id="18" idx="3"/>
            <a:endCxn id="14" idx="2"/>
          </p:cNvCxnSpPr>
          <p:nvPr/>
        </p:nvCxnSpPr>
        <p:spPr>
          <a:xfrm>
            <a:off x="4782205" y="3252241"/>
            <a:ext cx="606974" cy="687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C16F4EC-848C-4183-A849-FAEACFC4B31A}"/>
              </a:ext>
            </a:extLst>
          </p:cNvPr>
          <p:cNvCxnSpPr>
            <a:cxnSpLocks/>
            <a:stCxn id="14" idx="6"/>
          </p:cNvCxnSpPr>
          <p:nvPr/>
        </p:nvCxnSpPr>
        <p:spPr>
          <a:xfrm flipV="1">
            <a:off x="7070835" y="3930978"/>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Lst>
          </p:cNvPr>
          <p:cNvSpPr txBox="1"/>
          <p:nvPr/>
        </p:nvSpPr>
        <p:spPr>
          <a:xfrm>
            <a:off x="3678619" y="3684866"/>
            <a:ext cx="1103585" cy="369332"/>
          </a:xfrm>
          <a:prstGeom prst="rect">
            <a:avLst/>
          </a:prstGeom>
          <a:noFill/>
        </p:spPr>
        <p:txBody>
          <a:bodyPr wrap="square" rtlCol="0">
            <a:spAutoFit/>
          </a:bodyPr>
          <a:lstStyle/>
          <a:p>
            <a:r>
              <a:rPr lang="en-US" dirty="0"/>
              <a:t>Process 2</a:t>
            </a:r>
          </a:p>
        </p:txBody>
      </p:sp>
      <p:sp>
        <p:nvSpPr>
          <p:cNvPr id="20" name="TextBox 19">
            <a:extLst>
              <a:ext uri="{FF2B5EF4-FFF2-40B4-BE49-F238E27FC236}">
                <a16:creationId xmlns:a16="http://schemas.microsoft.com/office/drawing/2014/main" id="{511BBF07-BE40-44B1-A6DB-764F5A1E66D5}"/>
              </a:ext>
            </a:extLst>
          </p:cNvPr>
          <p:cNvSpPr txBox="1"/>
          <p:nvPr/>
        </p:nvSpPr>
        <p:spPr>
          <a:xfrm>
            <a:off x="3678618" y="4317525"/>
            <a:ext cx="1103585" cy="369332"/>
          </a:xfrm>
          <a:prstGeom prst="rect">
            <a:avLst/>
          </a:prstGeom>
          <a:noFill/>
        </p:spPr>
        <p:txBody>
          <a:bodyPr wrap="square" rtlCol="0">
            <a:spAutoFit/>
          </a:bodyPr>
          <a:lstStyle/>
          <a:p>
            <a:r>
              <a:rPr lang="en-US" dirty="0"/>
              <a:t>Process 3</a:t>
            </a:r>
          </a:p>
        </p:txBody>
      </p:sp>
      <p:cxnSp>
        <p:nvCxnSpPr>
          <p:cNvPr id="23" name="Straight Arrow Connector 22">
            <a:extLst>
              <a:ext uri="{FF2B5EF4-FFF2-40B4-BE49-F238E27FC236}">
                <a16:creationId xmlns:a16="http://schemas.microsoft.com/office/drawing/2014/main" id="{2DA8B9BC-5B17-498D-A477-E798EA103B32}"/>
              </a:ext>
            </a:extLst>
          </p:cNvPr>
          <p:cNvCxnSpPr>
            <a:cxnSpLocks/>
            <a:stCxn id="16" idx="3"/>
            <a:endCxn id="14" idx="2"/>
          </p:cNvCxnSpPr>
          <p:nvPr/>
        </p:nvCxnSpPr>
        <p:spPr>
          <a:xfrm>
            <a:off x="4782204" y="3869532"/>
            <a:ext cx="606975" cy="70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F1AA477-E270-4DBA-84AB-42AE24A25A60}"/>
              </a:ext>
            </a:extLst>
          </p:cNvPr>
          <p:cNvCxnSpPr>
            <a:cxnSpLocks/>
            <a:stCxn id="20" idx="3"/>
            <a:endCxn id="14" idx="2"/>
          </p:cNvCxnSpPr>
          <p:nvPr/>
        </p:nvCxnSpPr>
        <p:spPr>
          <a:xfrm flipV="1">
            <a:off x="4782203" y="3939581"/>
            <a:ext cx="606976" cy="56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2D5474C-2474-4D93-A001-EB73C33C030A}"/>
              </a:ext>
            </a:extLst>
          </p:cNvPr>
          <p:cNvSpPr txBox="1"/>
          <p:nvPr/>
        </p:nvSpPr>
        <p:spPr>
          <a:xfrm>
            <a:off x="927100" y="5538952"/>
            <a:ext cx="10248900" cy="1200329"/>
          </a:xfrm>
          <a:prstGeom prst="rect">
            <a:avLst/>
          </a:prstGeom>
          <a:noFill/>
        </p:spPr>
        <p:txBody>
          <a:bodyPr wrap="square" rtlCol="0">
            <a:spAutoFit/>
          </a:bodyPr>
          <a:lstStyle/>
          <a:p>
            <a:r>
              <a:rPr lang="en-US" dirty="0"/>
              <a:t>Old Approach method would have required creation of one approach per unit/process/release point combination.  New path method “reuses” Path A.</a:t>
            </a:r>
          </a:p>
          <a:p>
            <a:r>
              <a:rPr lang="en-US" b="1" dirty="0"/>
              <a:t>Need: </a:t>
            </a:r>
            <a:r>
              <a:rPr lang="en-US" dirty="0"/>
              <a:t>pollutant reduction efficiency, effectiveness of control, release point apportionment, path assignment = 1, control apportionment = 100%.</a:t>
            </a:r>
          </a:p>
        </p:txBody>
      </p:sp>
      <p:sp>
        <p:nvSpPr>
          <p:cNvPr id="26" name="TextBox 25">
            <a:extLst>
              <a:ext uri="{FF2B5EF4-FFF2-40B4-BE49-F238E27FC236}">
                <a16:creationId xmlns:a16="http://schemas.microsoft.com/office/drawing/2014/main" id="{5D5E837B-BD29-4EC5-BA0A-5973689ECC4D}"/>
              </a:ext>
            </a:extLst>
          </p:cNvPr>
          <p:cNvSpPr txBox="1"/>
          <p:nvPr/>
        </p:nvSpPr>
        <p:spPr>
          <a:xfrm>
            <a:off x="927100" y="1690688"/>
            <a:ext cx="10248900" cy="923330"/>
          </a:xfrm>
          <a:prstGeom prst="rect">
            <a:avLst/>
          </a:prstGeom>
          <a:noFill/>
        </p:spPr>
        <p:txBody>
          <a:bodyPr wrap="square" rtlCol="0">
            <a:spAutoFit/>
          </a:bodyPr>
          <a:lstStyle/>
          <a:p>
            <a:r>
              <a:rPr lang="en-US" dirty="0"/>
              <a:t>Note that once this path is created for a single control, any process sending emissions to the same release point can use that path.  So you only have to set that path up once, then reuse it as needed for each process.</a:t>
            </a:r>
          </a:p>
        </p:txBody>
      </p:sp>
    </p:spTree>
    <p:extLst>
      <p:ext uri="{BB962C8B-B14F-4D97-AF65-F5344CB8AC3E}">
        <p14:creationId xmlns:p14="http://schemas.microsoft.com/office/powerpoint/2010/main" val="2372079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D4FA-65F2-45E6-9D4D-E3375AB1958F}"/>
              </a:ext>
            </a:extLst>
          </p:cNvPr>
          <p:cNvSpPr>
            <a:spLocks noGrp="1"/>
          </p:cNvSpPr>
          <p:nvPr>
            <p:ph type="title"/>
          </p:nvPr>
        </p:nvSpPr>
        <p:spPr/>
        <p:txBody>
          <a:bodyPr/>
          <a:lstStyle/>
          <a:p>
            <a:r>
              <a:rPr lang="en-US" b="1" dirty="0"/>
              <a:t>Multiple “Single Controls”</a:t>
            </a:r>
          </a:p>
        </p:txBody>
      </p:sp>
      <p:sp>
        <p:nvSpPr>
          <p:cNvPr id="4" name="Slide Number Placeholder 3">
            <a:extLst>
              <a:ext uri="{FF2B5EF4-FFF2-40B4-BE49-F238E27FC236}">
                <a16:creationId xmlns:a16="http://schemas.microsoft.com/office/drawing/2014/main" id="{BF83CCB4-9CE6-4602-BE05-1CA46662F2EF}"/>
              </a:ext>
            </a:extLst>
          </p:cNvPr>
          <p:cNvSpPr>
            <a:spLocks noGrp="1"/>
          </p:cNvSpPr>
          <p:nvPr>
            <p:ph type="sldNum" sz="quarter" idx="12"/>
          </p:nvPr>
        </p:nvSpPr>
        <p:spPr/>
        <p:txBody>
          <a:bodyPr/>
          <a:lstStyle/>
          <a:p>
            <a:fld id="{C3625854-A157-44F5-B597-7EECA3982BD8}" type="slidenum">
              <a:rPr lang="en-US" smtClean="0"/>
              <a:t>16</a:t>
            </a:fld>
            <a:endParaRPr lang="en-US"/>
          </a:p>
        </p:txBody>
      </p:sp>
      <p:sp>
        <p:nvSpPr>
          <p:cNvPr id="5" name="TextBox 4">
            <a:extLst>
              <a:ext uri="{FF2B5EF4-FFF2-40B4-BE49-F238E27FC236}">
                <a16:creationId xmlns:a16="http://schemas.microsoft.com/office/drawing/2014/main" id="{79A592C2-0DE4-4C6B-A329-756E5E762DE5}"/>
              </a:ext>
            </a:extLst>
          </p:cNvPr>
          <p:cNvSpPr txBox="1"/>
          <p:nvPr/>
        </p:nvSpPr>
        <p:spPr>
          <a:xfrm>
            <a:off x="4568053" y="2163641"/>
            <a:ext cx="1093076" cy="369332"/>
          </a:xfrm>
          <a:prstGeom prst="rect">
            <a:avLst/>
          </a:prstGeom>
          <a:noFill/>
          <a:ln>
            <a:solidFill>
              <a:schemeClr val="accent2"/>
            </a:solidFill>
          </a:ln>
        </p:spPr>
        <p:txBody>
          <a:bodyPr wrap="square" rtlCol="0">
            <a:spAutoFit/>
          </a:bodyPr>
          <a:lstStyle/>
          <a:p>
            <a:r>
              <a:rPr lang="en-US" dirty="0"/>
              <a:t>Control A</a:t>
            </a:r>
          </a:p>
        </p:txBody>
      </p:sp>
      <p:sp>
        <p:nvSpPr>
          <p:cNvPr id="6" name="Oval 5">
            <a:extLst>
              <a:ext uri="{FF2B5EF4-FFF2-40B4-BE49-F238E27FC236}">
                <a16:creationId xmlns:a16="http://schemas.microsoft.com/office/drawing/2014/main" id="{DF5AF0BD-38BD-46B8-A2F0-CA91C855F033}"/>
              </a:ext>
            </a:extLst>
          </p:cNvPr>
          <p:cNvSpPr/>
          <p:nvPr/>
        </p:nvSpPr>
        <p:spPr>
          <a:xfrm>
            <a:off x="4273763" y="2014932"/>
            <a:ext cx="1681656" cy="6667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573459-21CE-4B6A-9735-132720F6580B}"/>
              </a:ext>
            </a:extLst>
          </p:cNvPr>
          <p:cNvSpPr txBox="1"/>
          <p:nvPr/>
        </p:nvSpPr>
        <p:spPr>
          <a:xfrm>
            <a:off x="4443247" y="1623242"/>
            <a:ext cx="1481959" cy="369332"/>
          </a:xfrm>
          <a:prstGeom prst="rect">
            <a:avLst/>
          </a:prstGeom>
          <a:noFill/>
        </p:spPr>
        <p:txBody>
          <a:bodyPr wrap="square" rtlCol="0">
            <a:spAutoFit/>
          </a:bodyPr>
          <a:lstStyle/>
          <a:p>
            <a:r>
              <a:rPr lang="en-US" dirty="0">
                <a:solidFill>
                  <a:schemeClr val="accent1">
                    <a:lumMod val="75000"/>
                  </a:schemeClr>
                </a:solidFill>
              </a:rPr>
              <a:t>Path A (Main)</a:t>
            </a:r>
          </a:p>
        </p:txBody>
      </p:sp>
      <p:sp>
        <p:nvSpPr>
          <p:cNvPr id="8" name="TextBox 7">
            <a:extLst>
              <a:ext uri="{FF2B5EF4-FFF2-40B4-BE49-F238E27FC236}">
                <a16:creationId xmlns:a16="http://schemas.microsoft.com/office/drawing/2014/main" id="{B7DA6672-F9A3-4695-BC2D-A38657FB1D08}"/>
              </a:ext>
            </a:extLst>
          </p:cNvPr>
          <p:cNvSpPr txBox="1"/>
          <p:nvPr/>
        </p:nvSpPr>
        <p:spPr>
          <a:xfrm>
            <a:off x="1202113" y="2193573"/>
            <a:ext cx="809297" cy="369332"/>
          </a:xfrm>
          <a:prstGeom prst="rect">
            <a:avLst/>
          </a:prstGeom>
          <a:noFill/>
        </p:spPr>
        <p:txBody>
          <a:bodyPr wrap="square" rtlCol="0">
            <a:spAutoFit/>
          </a:bodyPr>
          <a:lstStyle/>
          <a:p>
            <a:r>
              <a:rPr lang="en-US" dirty="0"/>
              <a:t>Unit 1</a:t>
            </a:r>
          </a:p>
        </p:txBody>
      </p:sp>
      <p:sp>
        <p:nvSpPr>
          <p:cNvPr id="9" name="TextBox 8">
            <a:extLst>
              <a:ext uri="{FF2B5EF4-FFF2-40B4-BE49-F238E27FC236}">
                <a16:creationId xmlns:a16="http://schemas.microsoft.com/office/drawing/2014/main" id="{FA64CCDA-5386-41DF-A153-76A7EBE254FE}"/>
              </a:ext>
            </a:extLst>
          </p:cNvPr>
          <p:cNvSpPr txBox="1"/>
          <p:nvPr/>
        </p:nvSpPr>
        <p:spPr>
          <a:xfrm>
            <a:off x="2542476" y="1773395"/>
            <a:ext cx="1103585" cy="369332"/>
          </a:xfrm>
          <a:prstGeom prst="rect">
            <a:avLst/>
          </a:prstGeom>
          <a:noFill/>
        </p:spPr>
        <p:txBody>
          <a:bodyPr wrap="square" rtlCol="0">
            <a:spAutoFit/>
          </a:bodyPr>
          <a:lstStyle/>
          <a:p>
            <a:r>
              <a:rPr lang="en-US" dirty="0"/>
              <a:t>Process 1</a:t>
            </a:r>
          </a:p>
        </p:txBody>
      </p:sp>
      <p:sp>
        <p:nvSpPr>
          <p:cNvPr id="10" name="TextBox 9">
            <a:extLst>
              <a:ext uri="{FF2B5EF4-FFF2-40B4-BE49-F238E27FC236}">
                <a16:creationId xmlns:a16="http://schemas.microsoft.com/office/drawing/2014/main" id="{AC5EB086-46E3-420C-B018-0F02DF671331}"/>
              </a:ext>
            </a:extLst>
          </p:cNvPr>
          <p:cNvSpPr txBox="1"/>
          <p:nvPr/>
        </p:nvSpPr>
        <p:spPr>
          <a:xfrm>
            <a:off x="6928943" y="2155039"/>
            <a:ext cx="1681657" cy="369332"/>
          </a:xfrm>
          <a:prstGeom prst="rect">
            <a:avLst/>
          </a:prstGeom>
          <a:noFill/>
          <a:ln>
            <a:noFill/>
          </a:ln>
        </p:spPr>
        <p:txBody>
          <a:bodyPr wrap="square" rtlCol="0">
            <a:spAutoFit/>
          </a:bodyPr>
          <a:lstStyle/>
          <a:p>
            <a:r>
              <a:rPr lang="en-US" dirty="0"/>
              <a:t>Release Point 1</a:t>
            </a:r>
          </a:p>
        </p:txBody>
      </p:sp>
      <p:cxnSp>
        <p:nvCxnSpPr>
          <p:cNvPr id="11" name="Straight Arrow Connector 10">
            <a:extLst>
              <a:ext uri="{FF2B5EF4-FFF2-40B4-BE49-F238E27FC236}">
                <a16:creationId xmlns:a16="http://schemas.microsoft.com/office/drawing/2014/main" id="{EE4F617B-068E-4671-82DD-33C1A41AFCB6}"/>
              </a:ext>
            </a:extLst>
          </p:cNvPr>
          <p:cNvCxnSpPr>
            <a:cxnSpLocks/>
            <a:stCxn id="8" idx="3"/>
            <a:endCxn id="14" idx="1"/>
          </p:cNvCxnSpPr>
          <p:nvPr/>
        </p:nvCxnSpPr>
        <p:spPr>
          <a:xfrm flipV="1">
            <a:off x="2011410" y="2374131"/>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AA98B1-203D-4E9D-8DD0-96ED614FD091}"/>
              </a:ext>
            </a:extLst>
          </p:cNvPr>
          <p:cNvCxnSpPr>
            <a:cxnSpLocks/>
            <a:stCxn id="9" idx="3"/>
            <a:endCxn id="6" idx="2"/>
          </p:cNvCxnSpPr>
          <p:nvPr/>
        </p:nvCxnSpPr>
        <p:spPr>
          <a:xfrm>
            <a:off x="3646061" y="1958061"/>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0073B8F-7C11-431E-A32B-86BD3F546156}"/>
              </a:ext>
            </a:extLst>
          </p:cNvPr>
          <p:cNvCxnSpPr>
            <a:cxnSpLocks/>
            <a:stCxn id="6" idx="6"/>
            <a:endCxn id="10" idx="1"/>
          </p:cNvCxnSpPr>
          <p:nvPr/>
        </p:nvCxnSpPr>
        <p:spPr>
          <a:xfrm flipV="1">
            <a:off x="5955419" y="2339705"/>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A72D9E-5553-4A8A-943D-6E3F7000EC66}"/>
              </a:ext>
            </a:extLst>
          </p:cNvPr>
          <p:cNvSpPr txBox="1"/>
          <p:nvPr/>
        </p:nvSpPr>
        <p:spPr>
          <a:xfrm>
            <a:off x="2538866" y="2189465"/>
            <a:ext cx="1103585" cy="369332"/>
          </a:xfrm>
          <a:prstGeom prst="rect">
            <a:avLst/>
          </a:prstGeom>
          <a:noFill/>
        </p:spPr>
        <p:txBody>
          <a:bodyPr wrap="square" rtlCol="0">
            <a:spAutoFit/>
          </a:bodyPr>
          <a:lstStyle/>
          <a:p>
            <a:r>
              <a:rPr lang="en-US" dirty="0"/>
              <a:t>Process 2</a:t>
            </a:r>
          </a:p>
        </p:txBody>
      </p:sp>
      <p:sp>
        <p:nvSpPr>
          <p:cNvPr id="15" name="TextBox 14">
            <a:extLst>
              <a:ext uri="{FF2B5EF4-FFF2-40B4-BE49-F238E27FC236}">
                <a16:creationId xmlns:a16="http://schemas.microsoft.com/office/drawing/2014/main" id="{C6A1D884-9778-4489-96F4-275BA723FD16}"/>
              </a:ext>
            </a:extLst>
          </p:cNvPr>
          <p:cNvSpPr txBox="1"/>
          <p:nvPr/>
        </p:nvSpPr>
        <p:spPr>
          <a:xfrm>
            <a:off x="2552697" y="2599844"/>
            <a:ext cx="1103585" cy="369332"/>
          </a:xfrm>
          <a:prstGeom prst="rect">
            <a:avLst/>
          </a:prstGeom>
          <a:noFill/>
        </p:spPr>
        <p:txBody>
          <a:bodyPr wrap="square" rtlCol="0">
            <a:spAutoFit/>
          </a:bodyPr>
          <a:lstStyle/>
          <a:p>
            <a:r>
              <a:rPr lang="en-US" dirty="0"/>
              <a:t>Process 3</a:t>
            </a:r>
          </a:p>
        </p:txBody>
      </p:sp>
      <p:cxnSp>
        <p:nvCxnSpPr>
          <p:cNvPr id="16" name="Straight Arrow Connector 15">
            <a:extLst>
              <a:ext uri="{FF2B5EF4-FFF2-40B4-BE49-F238E27FC236}">
                <a16:creationId xmlns:a16="http://schemas.microsoft.com/office/drawing/2014/main" id="{D905AB4B-585F-4E4E-8976-04A0877DA30E}"/>
              </a:ext>
            </a:extLst>
          </p:cNvPr>
          <p:cNvCxnSpPr>
            <a:cxnSpLocks/>
            <a:stCxn id="14" idx="3"/>
            <a:endCxn id="6" idx="2"/>
          </p:cNvCxnSpPr>
          <p:nvPr/>
        </p:nvCxnSpPr>
        <p:spPr>
          <a:xfrm flipV="1">
            <a:off x="3642451" y="2348308"/>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78F1A3-11A8-45D7-AAC4-F30854A7351E}"/>
              </a:ext>
            </a:extLst>
          </p:cNvPr>
          <p:cNvCxnSpPr>
            <a:cxnSpLocks/>
            <a:stCxn id="15" idx="3"/>
            <a:endCxn id="6" idx="2"/>
          </p:cNvCxnSpPr>
          <p:nvPr/>
        </p:nvCxnSpPr>
        <p:spPr>
          <a:xfrm flipV="1">
            <a:off x="3656282" y="2348308"/>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FD344EC1-0045-47C1-B216-2E37B6E4EC22}"/>
              </a:ext>
            </a:extLst>
          </p:cNvPr>
          <p:cNvSpPr/>
          <p:nvPr/>
        </p:nvSpPr>
        <p:spPr>
          <a:xfrm>
            <a:off x="1196196" y="1703725"/>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Straight Arrow Connector 46">
            <a:extLst>
              <a:ext uri="{FF2B5EF4-FFF2-40B4-BE49-F238E27FC236}">
                <a16:creationId xmlns:a16="http://schemas.microsoft.com/office/drawing/2014/main" id="{894E78B2-83DE-4CB5-86B9-2D0295FAA2A8}"/>
              </a:ext>
            </a:extLst>
          </p:cNvPr>
          <p:cNvCxnSpPr>
            <a:cxnSpLocks/>
            <a:stCxn id="8" idx="3"/>
            <a:endCxn id="9" idx="1"/>
          </p:cNvCxnSpPr>
          <p:nvPr/>
        </p:nvCxnSpPr>
        <p:spPr>
          <a:xfrm flipV="1">
            <a:off x="2011410" y="1958061"/>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AD9F323-6D30-498C-A736-5021BE82B7CB}"/>
              </a:ext>
            </a:extLst>
          </p:cNvPr>
          <p:cNvCxnSpPr>
            <a:cxnSpLocks/>
            <a:stCxn id="8" idx="3"/>
            <a:endCxn id="15" idx="1"/>
          </p:cNvCxnSpPr>
          <p:nvPr/>
        </p:nvCxnSpPr>
        <p:spPr>
          <a:xfrm>
            <a:off x="2011410" y="2378239"/>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0E19B27-BE44-471B-97EE-0E03613F0FD5}"/>
              </a:ext>
            </a:extLst>
          </p:cNvPr>
          <p:cNvSpPr txBox="1"/>
          <p:nvPr/>
        </p:nvSpPr>
        <p:spPr>
          <a:xfrm>
            <a:off x="4568053" y="3836272"/>
            <a:ext cx="1093076" cy="369332"/>
          </a:xfrm>
          <a:prstGeom prst="rect">
            <a:avLst/>
          </a:prstGeom>
          <a:noFill/>
          <a:ln>
            <a:solidFill>
              <a:schemeClr val="accent2"/>
            </a:solidFill>
          </a:ln>
        </p:spPr>
        <p:txBody>
          <a:bodyPr wrap="square" rtlCol="0">
            <a:spAutoFit/>
          </a:bodyPr>
          <a:lstStyle/>
          <a:p>
            <a:r>
              <a:rPr lang="en-US" dirty="0">
                <a:solidFill>
                  <a:schemeClr val="accent1">
                    <a:lumMod val="75000"/>
                  </a:schemeClr>
                </a:solidFill>
              </a:rPr>
              <a:t>Control A</a:t>
            </a:r>
          </a:p>
        </p:txBody>
      </p:sp>
      <p:sp>
        <p:nvSpPr>
          <p:cNvPr id="123" name="Oval 122">
            <a:extLst>
              <a:ext uri="{FF2B5EF4-FFF2-40B4-BE49-F238E27FC236}">
                <a16:creationId xmlns:a16="http://schemas.microsoft.com/office/drawing/2014/main" id="{CBA12F75-A5EB-4EB8-9A53-45D41F3BE118}"/>
              </a:ext>
            </a:extLst>
          </p:cNvPr>
          <p:cNvSpPr/>
          <p:nvPr/>
        </p:nvSpPr>
        <p:spPr>
          <a:xfrm>
            <a:off x="4273763" y="3687563"/>
            <a:ext cx="1681656" cy="6667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E5C7E6A-B228-495D-BA5F-746A86FFAF3E}"/>
              </a:ext>
            </a:extLst>
          </p:cNvPr>
          <p:cNvSpPr txBox="1"/>
          <p:nvPr/>
        </p:nvSpPr>
        <p:spPr>
          <a:xfrm>
            <a:off x="4443247" y="3295873"/>
            <a:ext cx="1481959" cy="369332"/>
          </a:xfrm>
          <a:prstGeom prst="rect">
            <a:avLst/>
          </a:prstGeom>
          <a:noFill/>
        </p:spPr>
        <p:txBody>
          <a:bodyPr wrap="square" rtlCol="0">
            <a:spAutoFit/>
          </a:bodyPr>
          <a:lstStyle/>
          <a:p>
            <a:r>
              <a:rPr lang="en-US" dirty="0">
                <a:solidFill>
                  <a:schemeClr val="accent1">
                    <a:lumMod val="75000"/>
                  </a:schemeClr>
                </a:solidFill>
              </a:rPr>
              <a:t>Path B (Main)</a:t>
            </a:r>
          </a:p>
        </p:txBody>
      </p:sp>
      <p:sp>
        <p:nvSpPr>
          <p:cNvPr id="125" name="TextBox 124">
            <a:extLst>
              <a:ext uri="{FF2B5EF4-FFF2-40B4-BE49-F238E27FC236}">
                <a16:creationId xmlns:a16="http://schemas.microsoft.com/office/drawing/2014/main" id="{53ED3A86-B70A-4707-8BA0-7E6FC8C24067}"/>
              </a:ext>
            </a:extLst>
          </p:cNvPr>
          <p:cNvSpPr txBox="1"/>
          <p:nvPr/>
        </p:nvSpPr>
        <p:spPr>
          <a:xfrm>
            <a:off x="1202113" y="3866204"/>
            <a:ext cx="809297" cy="369332"/>
          </a:xfrm>
          <a:prstGeom prst="rect">
            <a:avLst/>
          </a:prstGeom>
          <a:noFill/>
        </p:spPr>
        <p:txBody>
          <a:bodyPr wrap="square" rtlCol="0">
            <a:spAutoFit/>
          </a:bodyPr>
          <a:lstStyle/>
          <a:p>
            <a:r>
              <a:rPr lang="en-US" dirty="0">
                <a:solidFill>
                  <a:schemeClr val="accent5">
                    <a:lumMod val="50000"/>
                  </a:schemeClr>
                </a:solidFill>
              </a:rPr>
              <a:t>Unit 1</a:t>
            </a:r>
          </a:p>
        </p:txBody>
      </p:sp>
      <p:sp>
        <p:nvSpPr>
          <p:cNvPr id="126" name="TextBox 125">
            <a:extLst>
              <a:ext uri="{FF2B5EF4-FFF2-40B4-BE49-F238E27FC236}">
                <a16:creationId xmlns:a16="http://schemas.microsoft.com/office/drawing/2014/main" id="{190B5976-8F08-46C1-A21B-5B713641FE3D}"/>
              </a:ext>
            </a:extLst>
          </p:cNvPr>
          <p:cNvSpPr txBox="1"/>
          <p:nvPr/>
        </p:nvSpPr>
        <p:spPr>
          <a:xfrm>
            <a:off x="2542476" y="3446026"/>
            <a:ext cx="1103585" cy="369332"/>
          </a:xfrm>
          <a:prstGeom prst="rect">
            <a:avLst/>
          </a:prstGeom>
          <a:noFill/>
        </p:spPr>
        <p:txBody>
          <a:bodyPr wrap="square" rtlCol="0">
            <a:spAutoFit/>
          </a:bodyPr>
          <a:lstStyle/>
          <a:p>
            <a:r>
              <a:rPr lang="en-US" dirty="0">
                <a:solidFill>
                  <a:schemeClr val="accent5">
                    <a:lumMod val="50000"/>
                  </a:schemeClr>
                </a:solidFill>
              </a:rPr>
              <a:t>Process 1</a:t>
            </a:r>
          </a:p>
        </p:txBody>
      </p:sp>
      <p:sp>
        <p:nvSpPr>
          <p:cNvPr id="127" name="TextBox 126">
            <a:extLst>
              <a:ext uri="{FF2B5EF4-FFF2-40B4-BE49-F238E27FC236}">
                <a16:creationId xmlns:a16="http://schemas.microsoft.com/office/drawing/2014/main" id="{8DC81DE1-700A-4DE7-AC57-BF747C4AA0B4}"/>
              </a:ext>
            </a:extLst>
          </p:cNvPr>
          <p:cNvSpPr txBox="1"/>
          <p:nvPr/>
        </p:nvSpPr>
        <p:spPr>
          <a:xfrm>
            <a:off x="6928943" y="3827670"/>
            <a:ext cx="1681657" cy="369332"/>
          </a:xfrm>
          <a:prstGeom prst="rect">
            <a:avLst/>
          </a:prstGeom>
          <a:noFill/>
        </p:spPr>
        <p:txBody>
          <a:bodyPr wrap="square" rtlCol="0">
            <a:spAutoFit/>
          </a:bodyPr>
          <a:lstStyle/>
          <a:p>
            <a:r>
              <a:rPr lang="en-US" dirty="0">
                <a:solidFill>
                  <a:schemeClr val="accent5">
                    <a:lumMod val="50000"/>
                  </a:schemeClr>
                </a:solidFill>
              </a:rPr>
              <a:t>Release Point 2</a:t>
            </a:r>
          </a:p>
        </p:txBody>
      </p:sp>
      <p:cxnSp>
        <p:nvCxnSpPr>
          <p:cNvPr id="128" name="Straight Arrow Connector 127">
            <a:extLst>
              <a:ext uri="{FF2B5EF4-FFF2-40B4-BE49-F238E27FC236}">
                <a16:creationId xmlns:a16="http://schemas.microsoft.com/office/drawing/2014/main" id="{6B73510B-5114-4031-B17B-AF48833A2E24}"/>
              </a:ext>
            </a:extLst>
          </p:cNvPr>
          <p:cNvCxnSpPr>
            <a:cxnSpLocks/>
            <a:stCxn id="125" idx="3"/>
            <a:endCxn id="131" idx="1"/>
          </p:cNvCxnSpPr>
          <p:nvPr/>
        </p:nvCxnSpPr>
        <p:spPr>
          <a:xfrm flipV="1">
            <a:off x="2011410" y="4046762"/>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1996A1DF-97E3-449B-8C10-CF5F298C8D60}"/>
              </a:ext>
            </a:extLst>
          </p:cNvPr>
          <p:cNvCxnSpPr>
            <a:cxnSpLocks/>
            <a:stCxn id="126" idx="3"/>
            <a:endCxn id="123" idx="2"/>
          </p:cNvCxnSpPr>
          <p:nvPr/>
        </p:nvCxnSpPr>
        <p:spPr>
          <a:xfrm>
            <a:off x="3646061" y="3630692"/>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7920A23-2EED-454C-9296-CB2DA6CF0347}"/>
              </a:ext>
            </a:extLst>
          </p:cNvPr>
          <p:cNvCxnSpPr>
            <a:cxnSpLocks/>
            <a:stCxn id="123" idx="6"/>
            <a:endCxn id="127" idx="1"/>
          </p:cNvCxnSpPr>
          <p:nvPr/>
        </p:nvCxnSpPr>
        <p:spPr>
          <a:xfrm flipV="1">
            <a:off x="5955419" y="4012336"/>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C8E25E8-E2BB-4EC9-9C7B-0A2B4CEEE579}"/>
              </a:ext>
            </a:extLst>
          </p:cNvPr>
          <p:cNvSpPr txBox="1"/>
          <p:nvPr/>
        </p:nvSpPr>
        <p:spPr>
          <a:xfrm>
            <a:off x="2538866" y="3862096"/>
            <a:ext cx="1103585" cy="369332"/>
          </a:xfrm>
          <a:prstGeom prst="rect">
            <a:avLst/>
          </a:prstGeom>
          <a:noFill/>
        </p:spPr>
        <p:txBody>
          <a:bodyPr wrap="square" rtlCol="0">
            <a:spAutoFit/>
          </a:bodyPr>
          <a:lstStyle/>
          <a:p>
            <a:r>
              <a:rPr lang="en-US" dirty="0">
                <a:solidFill>
                  <a:schemeClr val="accent5">
                    <a:lumMod val="50000"/>
                  </a:schemeClr>
                </a:solidFill>
              </a:rPr>
              <a:t>Process 2</a:t>
            </a:r>
          </a:p>
        </p:txBody>
      </p:sp>
      <p:sp>
        <p:nvSpPr>
          <p:cNvPr id="132" name="TextBox 131">
            <a:extLst>
              <a:ext uri="{FF2B5EF4-FFF2-40B4-BE49-F238E27FC236}">
                <a16:creationId xmlns:a16="http://schemas.microsoft.com/office/drawing/2014/main" id="{9F83E9C5-A213-4684-A989-28B00F0E594A}"/>
              </a:ext>
            </a:extLst>
          </p:cNvPr>
          <p:cNvSpPr txBox="1"/>
          <p:nvPr/>
        </p:nvSpPr>
        <p:spPr>
          <a:xfrm>
            <a:off x="2552697" y="4272475"/>
            <a:ext cx="1103585" cy="369332"/>
          </a:xfrm>
          <a:prstGeom prst="rect">
            <a:avLst/>
          </a:prstGeom>
          <a:noFill/>
        </p:spPr>
        <p:txBody>
          <a:bodyPr wrap="square" rtlCol="0">
            <a:spAutoFit/>
          </a:bodyPr>
          <a:lstStyle/>
          <a:p>
            <a:r>
              <a:rPr lang="en-US" dirty="0">
                <a:solidFill>
                  <a:schemeClr val="accent5">
                    <a:lumMod val="50000"/>
                  </a:schemeClr>
                </a:solidFill>
              </a:rPr>
              <a:t>Process 3</a:t>
            </a:r>
          </a:p>
        </p:txBody>
      </p:sp>
      <p:cxnSp>
        <p:nvCxnSpPr>
          <p:cNvPr id="133" name="Straight Arrow Connector 132">
            <a:extLst>
              <a:ext uri="{FF2B5EF4-FFF2-40B4-BE49-F238E27FC236}">
                <a16:creationId xmlns:a16="http://schemas.microsoft.com/office/drawing/2014/main" id="{AE4D0D41-44F6-434C-B34E-5336912D4BCB}"/>
              </a:ext>
            </a:extLst>
          </p:cNvPr>
          <p:cNvCxnSpPr>
            <a:cxnSpLocks/>
            <a:stCxn id="131" idx="3"/>
            <a:endCxn id="123" idx="2"/>
          </p:cNvCxnSpPr>
          <p:nvPr/>
        </p:nvCxnSpPr>
        <p:spPr>
          <a:xfrm flipV="1">
            <a:off x="3642451" y="4020939"/>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EE70A16-D990-4843-900C-8DBE6960C783}"/>
              </a:ext>
            </a:extLst>
          </p:cNvPr>
          <p:cNvCxnSpPr>
            <a:cxnSpLocks/>
            <a:stCxn id="132" idx="3"/>
            <a:endCxn id="123" idx="2"/>
          </p:cNvCxnSpPr>
          <p:nvPr/>
        </p:nvCxnSpPr>
        <p:spPr>
          <a:xfrm flipV="1">
            <a:off x="3656282" y="4020939"/>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Rectangle: Rounded Corners 134">
            <a:extLst>
              <a:ext uri="{FF2B5EF4-FFF2-40B4-BE49-F238E27FC236}">
                <a16:creationId xmlns:a16="http://schemas.microsoft.com/office/drawing/2014/main" id="{D70E7447-B136-43AC-A97D-4193B495008F}"/>
              </a:ext>
            </a:extLst>
          </p:cNvPr>
          <p:cNvSpPr/>
          <p:nvPr/>
        </p:nvSpPr>
        <p:spPr>
          <a:xfrm>
            <a:off x="1196196" y="3376356"/>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cxnSp>
        <p:nvCxnSpPr>
          <p:cNvPr id="136" name="Straight Arrow Connector 135">
            <a:extLst>
              <a:ext uri="{FF2B5EF4-FFF2-40B4-BE49-F238E27FC236}">
                <a16:creationId xmlns:a16="http://schemas.microsoft.com/office/drawing/2014/main" id="{7991613A-4855-46E0-8970-1A5D1ECA6159}"/>
              </a:ext>
            </a:extLst>
          </p:cNvPr>
          <p:cNvCxnSpPr>
            <a:cxnSpLocks/>
            <a:stCxn id="125" idx="3"/>
            <a:endCxn id="126" idx="1"/>
          </p:cNvCxnSpPr>
          <p:nvPr/>
        </p:nvCxnSpPr>
        <p:spPr>
          <a:xfrm flipV="1">
            <a:off x="2011410" y="3630692"/>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71A2982-686E-4C67-8AC3-B781C3A81FAE}"/>
              </a:ext>
            </a:extLst>
          </p:cNvPr>
          <p:cNvCxnSpPr>
            <a:cxnSpLocks/>
            <a:stCxn id="125" idx="3"/>
            <a:endCxn id="132" idx="1"/>
          </p:cNvCxnSpPr>
          <p:nvPr/>
        </p:nvCxnSpPr>
        <p:spPr>
          <a:xfrm>
            <a:off x="2011410" y="4050870"/>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0CB4162-1EC0-4ABC-8EE1-E3D87328C6BC}"/>
              </a:ext>
            </a:extLst>
          </p:cNvPr>
          <p:cNvSpPr txBox="1"/>
          <p:nvPr/>
        </p:nvSpPr>
        <p:spPr>
          <a:xfrm>
            <a:off x="4568053" y="5490704"/>
            <a:ext cx="1093076" cy="369332"/>
          </a:xfrm>
          <a:prstGeom prst="rect">
            <a:avLst/>
          </a:prstGeom>
          <a:noFill/>
          <a:ln>
            <a:solidFill>
              <a:schemeClr val="accent2"/>
            </a:solidFill>
          </a:ln>
        </p:spPr>
        <p:txBody>
          <a:bodyPr wrap="square" rtlCol="0">
            <a:spAutoFit/>
          </a:bodyPr>
          <a:lstStyle/>
          <a:p>
            <a:r>
              <a:rPr lang="en-US" dirty="0">
                <a:solidFill>
                  <a:srgbClr val="7030A0"/>
                </a:solidFill>
              </a:rPr>
              <a:t>Control A</a:t>
            </a:r>
          </a:p>
        </p:txBody>
      </p:sp>
      <p:sp>
        <p:nvSpPr>
          <p:cNvPr id="139" name="Oval 138">
            <a:extLst>
              <a:ext uri="{FF2B5EF4-FFF2-40B4-BE49-F238E27FC236}">
                <a16:creationId xmlns:a16="http://schemas.microsoft.com/office/drawing/2014/main" id="{9BCC9A69-D0DF-4320-96C6-21482AA90811}"/>
              </a:ext>
            </a:extLst>
          </p:cNvPr>
          <p:cNvSpPr/>
          <p:nvPr/>
        </p:nvSpPr>
        <p:spPr>
          <a:xfrm>
            <a:off x="4273763" y="5341995"/>
            <a:ext cx="1681656" cy="6667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F2DB2D27-67CA-46B2-B22B-4990F1EF8C7A}"/>
              </a:ext>
            </a:extLst>
          </p:cNvPr>
          <p:cNvSpPr txBox="1"/>
          <p:nvPr/>
        </p:nvSpPr>
        <p:spPr>
          <a:xfrm>
            <a:off x="4443247" y="4950305"/>
            <a:ext cx="1481959" cy="369332"/>
          </a:xfrm>
          <a:prstGeom prst="rect">
            <a:avLst/>
          </a:prstGeom>
          <a:noFill/>
        </p:spPr>
        <p:txBody>
          <a:bodyPr wrap="square" rtlCol="0">
            <a:spAutoFit/>
          </a:bodyPr>
          <a:lstStyle/>
          <a:p>
            <a:r>
              <a:rPr lang="en-US" dirty="0">
                <a:solidFill>
                  <a:schemeClr val="accent1">
                    <a:lumMod val="75000"/>
                  </a:schemeClr>
                </a:solidFill>
              </a:rPr>
              <a:t>Path C (Main)</a:t>
            </a:r>
          </a:p>
        </p:txBody>
      </p:sp>
      <p:sp>
        <p:nvSpPr>
          <p:cNvPr id="141" name="TextBox 140">
            <a:extLst>
              <a:ext uri="{FF2B5EF4-FFF2-40B4-BE49-F238E27FC236}">
                <a16:creationId xmlns:a16="http://schemas.microsoft.com/office/drawing/2014/main" id="{3D1CBE20-9973-4339-A86C-7E69251A64E3}"/>
              </a:ext>
            </a:extLst>
          </p:cNvPr>
          <p:cNvSpPr txBox="1"/>
          <p:nvPr/>
        </p:nvSpPr>
        <p:spPr>
          <a:xfrm>
            <a:off x="1202113" y="5520636"/>
            <a:ext cx="809297" cy="369332"/>
          </a:xfrm>
          <a:prstGeom prst="rect">
            <a:avLst/>
          </a:prstGeom>
          <a:noFill/>
        </p:spPr>
        <p:txBody>
          <a:bodyPr wrap="square" rtlCol="0">
            <a:spAutoFit/>
          </a:bodyPr>
          <a:lstStyle/>
          <a:p>
            <a:r>
              <a:rPr lang="en-US" dirty="0">
                <a:solidFill>
                  <a:srgbClr val="7030A0"/>
                </a:solidFill>
              </a:rPr>
              <a:t>Unit 1</a:t>
            </a:r>
          </a:p>
        </p:txBody>
      </p:sp>
      <p:sp>
        <p:nvSpPr>
          <p:cNvPr id="142" name="TextBox 141">
            <a:extLst>
              <a:ext uri="{FF2B5EF4-FFF2-40B4-BE49-F238E27FC236}">
                <a16:creationId xmlns:a16="http://schemas.microsoft.com/office/drawing/2014/main" id="{59678061-4303-442C-9E3A-26CB39B4A0ED}"/>
              </a:ext>
            </a:extLst>
          </p:cNvPr>
          <p:cNvSpPr txBox="1"/>
          <p:nvPr/>
        </p:nvSpPr>
        <p:spPr>
          <a:xfrm>
            <a:off x="2542476" y="5100458"/>
            <a:ext cx="1103585" cy="369332"/>
          </a:xfrm>
          <a:prstGeom prst="rect">
            <a:avLst/>
          </a:prstGeom>
          <a:noFill/>
        </p:spPr>
        <p:txBody>
          <a:bodyPr wrap="square" rtlCol="0">
            <a:spAutoFit/>
          </a:bodyPr>
          <a:lstStyle/>
          <a:p>
            <a:r>
              <a:rPr lang="en-US" dirty="0">
                <a:solidFill>
                  <a:srgbClr val="7030A0"/>
                </a:solidFill>
              </a:rPr>
              <a:t>Process 1</a:t>
            </a:r>
          </a:p>
        </p:txBody>
      </p:sp>
      <p:sp>
        <p:nvSpPr>
          <p:cNvPr id="143" name="TextBox 142">
            <a:extLst>
              <a:ext uri="{FF2B5EF4-FFF2-40B4-BE49-F238E27FC236}">
                <a16:creationId xmlns:a16="http://schemas.microsoft.com/office/drawing/2014/main" id="{DD6B6BB6-DB85-4EE3-A64E-94EFFCF0D837}"/>
              </a:ext>
            </a:extLst>
          </p:cNvPr>
          <p:cNvSpPr txBox="1"/>
          <p:nvPr/>
        </p:nvSpPr>
        <p:spPr>
          <a:xfrm>
            <a:off x="6928944" y="5490704"/>
            <a:ext cx="1681656" cy="369332"/>
          </a:xfrm>
          <a:prstGeom prst="rect">
            <a:avLst/>
          </a:prstGeom>
          <a:noFill/>
        </p:spPr>
        <p:txBody>
          <a:bodyPr wrap="square" rtlCol="0">
            <a:spAutoFit/>
          </a:bodyPr>
          <a:lstStyle/>
          <a:p>
            <a:r>
              <a:rPr lang="en-US" dirty="0">
                <a:solidFill>
                  <a:srgbClr val="7030A0"/>
                </a:solidFill>
              </a:rPr>
              <a:t>Release Point 3</a:t>
            </a:r>
          </a:p>
        </p:txBody>
      </p:sp>
      <p:cxnSp>
        <p:nvCxnSpPr>
          <p:cNvPr id="144" name="Straight Arrow Connector 143">
            <a:extLst>
              <a:ext uri="{FF2B5EF4-FFF2-40B4-BE49-F238E27FC236}">
                <a16:creationId xmlns:a16="http://schemas.microsoft.com/office/drawing/2014/main" id="{79A977E4-276A-49A9-9A70-890978424978}"/>
              </a:ext>
            </a:extLst>
          </p:cNvPr>
          <p:cNvCxnSpPr>
            <a:cxnSpLocks/>
            <a:stCxn id="141" idx="3"/>
            <a:endCxn id="147" idx="1"/>
          </p:cNvCxnSpPr>
          <p:nvPr/>
        </p:nvCxnSpPr>
        <p:spPr>
          <a:xfrm flipV="1">
            <a:off x="2011410" y="5701194"/>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39852608-84FF-46A2-83F2-AA9113846012}"/>
              </a:ext>
            </a:extLst>
          </p:cNvPr>
          <p:cNvCxnSpPr>
            <a:cxnSpLocks/>
            <a:stCxn id="142" idx="3"/>
            <a:endCxn id="139" idx="2"/>
          </p:cNvCxnSpPr>
          <p:nvPr/>
        </p:nvCxnSpPr>
        <p:spPr>
          <a:xfrm>
            <a:off x="3646061" y="5285124"/>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CE37036-5E2F-4723-97C7-5787EC4E69B3}"/>
              </a:ext>
            </a:extLst>
          </p:cNvPr>
          <p:cNvCxnSpPr>
            <a:cxnSpLocks/>
            <a:stCxn id="139" idx="6"/>
            <a:endCxn id="143" idx="1"/>
          </p:cNvCxnSpPr>
          <p:nvPr/>
        </p:nvCxnSpPr>
        <p:spPr>
          <a:xfrm flipV="1">
            <a:off x="5955419" y="5675370"/>
            <a:ext cx="9735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F309114-417B-490A-B566-3076642D28DF}"/>
              </a:ext>
            </a:extLst>
          </p:cNvPr>
          <p:cNvSpPr txBox="1"/>
          <p:nvPr/>
        </p:nvSpPr>
        <p:spPr>
          <a:xfrm>
            <a:off x="2538866" y="5516528"/>
            <a:ext cx="1103585" cy="369332"/>
          </a:xfrm>
          <a:prstGeom prst="rect">
            <a:avLst/>
          </a:prstGeom>
          <a:noFill/>
        </p:spPr>
        <p:txBody>
          <a:bodyPr wrap="square" rtlCol="0">
            <a:spAutoFit/>
          </a:bodyPr>
          <a:lstStyle/>
          <a:p>
            <a:r>
              <a:rPr lang="en-US" dirty="0">
                <a:solidFill>
                  <a:srgbClr val="7030A0"/>
                </a:solidFill>
              </a:rPr>
              <a:t>Process 2</a:t>
            </a:r>
          </a:p>
        </p:txBody>
      </p:sp>
      <p:sp>
        <p:nvSpPr>
          <p:cNvPr id="148" name="TextBox 147">
            <a:extLst>
              <a:ext uri="{FF2B5EF4-FFF2-40B4-BE49-F238E27FC236}">
                <a16:creationId xmlns:a16="http://schemas.microsoft.com/office/drawing/2014/main" id="{B3E704D8-8476-4B89-85F4-28A5A41F16BD}"/>
              </a:ext>
            </a:extLst>
          </p:cNvPr>
          <p:cNvSpPr txBox="1"/>
          <p:nvPr/>
        </p:nvSpPr>
        <p:spPr>
          <a:xfrm>
            <a:off x="2552697" y="5926907"/>
            <a:ext cx="1103585" cy="369332"/>
          </a:xfrm>
          <a:prstGeom prst="rect">
            <a:avLst/>
          </a:prstGeom>
          <a:noFill/>
        </p:spPr>
        <p:txBody>
          <a:bodyPr wrap="square" rtlCol="0">
            <a:spAutoFit/>
          </a:bodyPr>
          <a:lstStyle/>
          <a:p>
            <a:r>
              <a:rPr lang="en-US" dirty="0">
                <a:solidFill>
                  <a:srgbClr val="7030A0"/>
                </a:solidFill>
              </a:rPr>
              <a:t>Process 3</a:t>
            </a:r>
          </a:p>
        </p:txBody>
      </p:sp>
      <p:cxnSp>
        <p:nvCxnSpPr>
          <p:cNvPr id="149" name="Straight Arrow Connector 148">
            <a:extLst>
              <a:ext uri="{FF2B5EF4-FFF2-40B4-BE49-F238E27FC236}">
                <a16:creationId xmlns:a16="http://schemas.microsoft.com/office/drawing/2014/main" id="{CC51D03F-2BF6-42D4-AD00-F38A2E077903}"/>
              </a:ext>
            </a:extLst>
          </p:cNvPr>
          <p:cNvCxnSpPr>
            <a:cxnSpLocks/>
            <a:stCxn id="147" idx="3"/>
            <a:endCxn id="139" idx="2"/>
          </p:cNvCxnSpPr>
          <p:nvPr/>
        </p:nvCxnSpPr>
        <p:spPr>
          <a:xfrm flipV="1">
            <a:off x="3642451" y="5675371"/>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5D6B96B-448D-4171-89FF-6DBF0289E9D0}"/>
              </a:ext>
            </a:extLst>
          </p:cNvPr>
          <p:cNvCxnSpPr>
            <a:cxnSpLocks/>
            <a:stCxn id="148" idx="3"/>
            <a:endCxn id="139" idx="2"/>
          </p:cNvCxnSpPr>
          <p:nvPr/>
        </p:nvCxnSpPr>
        <p:spPr>
          <a:xfrm flipV="1">
            <a:off x="3656282" y="5675371"/>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Rectangle: Rounded Corners 150">
            <a:extLst>
              <a:ext uri="{FF2B5EF4-FFF2-40B4-BE49-F238E27FC236}">
                <a16:creationId xmlns:a16="http://schemas.microsoft.com/office/drawing/2014/main" id="{F0E24D6B-3D34-475D-A282-1A543F3E9AF6}"/>
              </a:ext>
            </a:extLst>
          </p:cNvPr>
          <p:cNvSpPr/>
          <p:nvPr/>
        </p:nvSpPr>
        <p:spPr>
          <a:xfrm>
            <a:off x="1196196" y="5030788"/>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cxnSp>
        <p:nvCxnSpPr>
          <p:cNvPr id="152" name="Straight Arrow Connector 151">
            <a:extLst>
              <a:ext uri="{FF2B5EF4-FFF2-40B4-BE49-F238E27FC236}">
                <a16:creationId xmlns:a16="http://schemas.microsoft.com/office/drawing/2014/main" id="{69D57F4B-2C6B-4397-A51C-B485CDC0C094}"/>
              </a:ext>
            </a:extLst>
          </p:cNvPr>
          <p:cNvCxnSpPr>
            <a:cxnSpLocks/>
            <a:stCxn id="141" idx="3"/>
            <a:endCxn id="142" idx="1"/>
          </p:cNvCxnSpPr>
          <p:nvPr/>
        </p:nvCxnSpPr>
        <p:spPr>
          <a:xfrm flipV="1">
            <a:off x="2011410" y="5285124"/>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5507437-EB27-4F32-900C-45437FCD7169}"/>
              </a:ext>
            </a:extLst>
          </p:cNvPr>
          <p:cNvCxnSpPr>
            <a:cxnSpLocks/>
            <a:stCxn id="141" idx="3"/>
            <a:endCxn id="148" idx="1"/>
          </p:cNvCxnSpPr>
          <p:nvPr/>
        </p:nvCxnSpPr>
        <p:spPr>
          <a:xfrm>
            <a:off x="2011410" y="5705302"/>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4D49A3-8436-4DCF-AC50-F90F1D965092}"/>
              </a:ext>
            </a:extLst>
          </p:cNvPr>
          <p:cNvSpPr txBox="1"/>
          <p:nvPr/>
        </p:nvSpPr>
        <p:spPr>
          <a:xfrm>
            <a:off x="9065562" y="2027177"/>
            <a:ext cx="2230055" cy="3970318"/>
          </a:xfrm>
          <a:prstGeom prst="rect">
            <a:avLst/>
          </a:prstGeom>
          <a:noFill/>
        </p:spPr>
        <p:txBody>
          <a:bodyPr wrap="square" rtlCol="0">
            <a:spAutoFit/>
          </a:bodyPr>
          <a:lstStyle/>
          <a:p>
            <a:r>
              <a:rPr lang="en-US" dirty="0"/>
              <a:t>The case of multiple controls that are “single”  controls between a unit/processes and release point is the same as for a single control.  One path is created for each control and each path associates the unit/process with the respective release point.</a:t>
            </a:r>
          </a:p>
        </p:txBody>
      </p:sp>
    </p:spTree>
    <p:extLst>
      <p:ext uri="{BB962C8B-B14F-4D97-AF65-F5344CB8AC3E}">
        <p14:creationId xmlns:p14="http://schemas.microsoft.com/office/powerpoint/2010/main" val="98911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on Multiple Units/Processes/Release Points</a:t>
            </a:r>
          </a:p>
        </p:txBody>
      </p:sp>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17</a:t>
            </a:fld>
            <a:endParaRPr lang="en-US"/>
          </a:p>
        </p:txBody>
      </p:sp>
      <p:sp>
        <p:nvSpPr>
          <p:cNvPr id="13" name="TextBox 12">
            <a:extLst>
              <a:ext uri="{FF2B5EF4-FFF2-40B4-BE49-F238E27FC236}">
                <a16:creationId xmlns:a16="http://schemas.microsoft.com/office/drawing/2014/main" id="{1C8FD501-567E-4D95-B6CA-9311FCD71BE9}"/>
              </a:ext>
            </a:extLst>
          </p:cNvPr>
          <p:cNvSpPr txBox="1"/>
          <p:nvPr/>
        </p:nvSpPr>
        <p:spPr>
          <a:xfrm>
            <a:off x="5317261" y="3425035"/>
            <a:ext cx="1093076" cy="369332"/>
          </a:xfrm>
          <a:prstGeom prst="rect">
            <a:avLst/>
          </a:prstGeom>
          <a:noFill/>
          <a:ln>
            <a:solidFill>
              <a:schemeClr val="accent2"/>
            </a:solidFill>
          </a:ln>
        </p:spPr>
        <p:txBody>
          <a:bodyPr wrap="square" rtlCol="0">
            <a:spAutoFit/>
          </a:bodyPr>
          <a:lstStyle/>
          <a:p>
            <a:r>
              <a:rPr lang="en-US" dirty="0"/>
              <a:t>Control A</a:t>
            </a:r>
          </a:p>
        </p:txBody>
      </p:sp>
      <p:sp>
        <p:nvSpPr>
          <p:cNvPr id="14" name="Oval 13">
            <a:extLst>
              <a:ext uri="{FF2B5EF4-FFF2-40B4-BE49-F238E27FC236}">
                <a16:creationId xmlns:a16="http://schemas.microsoft.com/office/drawing/2014/main" id="{6B8B3667-3D09-428F-A54D-E0D2D2257330}"/>
              </a:ext>
            </a:extLst>
          </p:cNvPr>
          <p:cNvSpPr/>
          <p:nvPr/>
        </p:nvSpPr>
        <p:spPr>
          <a:xfrm>
            <a:off x="5017712" y="3290021"/>
            <a:ext cx="1681656" cy="6667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DB5F2B-0CC2-4FA0-BCFE-480AFED272EC}"/>
              </a:ext>
            </a:extLst>
          </p:cNvPr>
          <p:cNvSpPr txBox="1"/>
          <p:nvPr/>
        </p:nvSpPr>
        <p:spPr>
          <a:xfrm>
            <a:off x="5495273" y="2884944"/>
            <a:ext cx="982712" cy="369332"/>
          </a:xfrm>
          <a:prstGeom prst="rect">
            <a:avLst/>
          </a:prstGeom>
          <a:noFill/>
        </p:spPr>
        <p:txBody>
          <a:bodyPr wrap="square" rtlCol="0">
            <a:spAutoFit/>
          </a:bodyPr>
          <a:lstStyle/>
          <a:p>
            <a:r>
              <a:rPr lang="en-US" dirty="0">
                <a:solidFill>
                  <a:schemeClr val="accent1">
                    <a:lumMod val="75000"/>
                  </a:schemeClr>
                </a:solidFill>
              </a:rPr>
              <a:t>Path A</a:t>
            </a:r>
          </a:p>
        </p:txBody>
      </p:sp>
      <p:sp>
        <p:nvSpPr>
          <p:cNvPr id="17" name="TextBox 16">
            <a:extLst>
              <a:ext uri="{FF2B5EF4-FFF2-40B4-BE49-F238E27FC236}">
                <a16:creationId xmlns:a16="http://schemas.microsoft.com/office/drawing/2014/main" id="{096958DC-3889-41A1-924D-E2D97FD5DE9D}"/>
              </a:ext>
            </a:extLst>
          </p:cNvPr>
          <p:cNvSpPr txBox="1"/>
          <p:nvPr/>
        </p:nvSpPr>
        <p:spPr>
          <a:xfrm>
            <a:off x="1256313" y="2392392"/>
            <a:ext cx="809297" cy="369332"/>
          </a:xfrm>
          <a:prstGeom prst="rect">
            <a:avLst/>
          </a:prstGeom>
          <a:noFill/>
        </p:spPr>
        <p:txBody>
          <a:bodyPr wrap="square" rtlCol="0">
            <a:spAutoFit/>
          </a:bodyPr>
          <a:lstStyle/>
          <a:p>
            <a:r>
              <a:rPr lang="en-US" dirty="0">
                <a:solidFill>
                  <a:schemeClr val="accent1">
                    <a:lumMod val="50000"/>
                  </a:schemeClr>
                </a:solidFill>
              </a:rPr>
              <a:t>Unit 1</a:t>
            </a:r>
          </a:p>
        </p:txBody>
      </p:sp>
      <p:sp>
        <p:nvSpPr>
          <p:cNvPr id="18" name="TextBox 17">
            <a:extLst>
              <a:ext uri="{FF2B5EF4-FFF2-40B4-BE49-F238E27FC236}">
                <a16:creationId xmlns:a16="http://schemas.microsoft.com/office/drawing/2014/main" id="{E6A3758D-9187-4184-B893-CC4482D5622E}"/>
              </a:ext>
            </a:extLst>
          </p:cNvPr>
          <p:cNvSpPr txBox="1"/>
          <p:nvPr/>
        </p:nvSpPr>
        <p:spPr>
          <a:xfrm>
            <a:off x="2731707" y="1898321"/>
            <a:ext cx="1103585" cy="369332"/>
          </a:xfrm>
          <a:prstGeom prst="rect">
            <a:avLst/>
          </a:prstGeom>
          <a:noFill/>
        </p:spPr>
        <p:txBody>
          <a:bodyPr wrap="square" rtlCol="0">
            <a:spAutoFit/>
          </a:bodyPr>
          <a:lstStyle/>
          <a:p>
            <a:r>
              <a:rPr lang="en-US" dirty="0">
                <a:solidFill>
                  <a:schemeClr val="accent1">
                    <a:lumMod val="50000"/>
                  </a:schemeClr>
                </a:solidFill>
              </a:rPr>
              <a:t>Process 1</a:t>
            </a:r>
          </a:p>
        </p:txBody>
      </p:sp>
      <p:sp>
        <p:nvSpPr>
          <p:cNvPr id="19" name="TextBox 18">
            <a:extLst>
              <a:ext uri="{FF2B5EF4-FFF2-40B4-BE49-F238E27FC236}">
                <a16:creationId xmlns:a16="http://schemas.microsoft.com/office/drawing/2014/main" id="{5A62EAD4-149B-4F6C-B703-8743B7F4CBC1}"/>
              </a:ext>
            </a:extLst>
          </p:cNvPr>
          <p:cNvSpPr txBox="1"/>
          <p:nvPr/>
        </p:nvSpPr>
        <p:spPr>
          <a:xfrm>
            <a:off x="7097446" y="2577058"/>
            <a:ext cx="2270235" cy="369332"/>
          </a:xfrm>
          <a:prstGeom prst="rect">
            <a:avLst/>
          </a:prstGeom>
          <a:noFill/>
        </p:spPr>
        <p:txBody>
          <a:bodyPr wrap="square" rtlCol="0">
            <a:spAutoFit/>
          </a:bodyPr>
          <a:lstStyle/>
          <a:p>
            <a:r>
              <a:rPr lang="en-US" dirty="0">
                <a:solidFill>
                  <a:srgbClr val="C00000"/>
                </a:solidFill>
              </a:rPr>
              <a:t>Release Point 1</a:t>
            </a:r>
          </a:p>
        </p:txBody>
      </p:sp>
      <p:cxnSp>
        <p:nvCxnSpPr>
          <p:cNvPr id="21" name="Straight Arrow Connector 20">
            <a:extLst>
              <a:ext uri="{FF2B5EF4-FFF2-40B4-BE49-F238E27FC236}">
                <a16:creationId xmlns:a16="http://schemas.microsoft.com/office/drawing/2014/main" id="{5635C760-A0B9-40EF-B892-82BD8641F481}"/>
              </a:ext>
            </a:extLst>
          </p:cNvPr>
          <p:cNvCxnSpPr>
            <a:cxnSpLocks/>
            <a:stCxn id="17" idx="3"/>
          </p:cNvCxnSpPr>
          <p:nvPr/>
        </p:nvCxnSpPr>
        <p:spPr>
          <a:xfrm>
            <a:off x="2065610" y="2577058"/>
            <a:ext cx="595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CEBADF-07CF-4AF0-9DCD-D1D197BD0A2A}"/>
              </a:ext>
            </a:extLst>
          </p:cNvPr>
          <p:cNvCxnSpPr>
            <a:cxnSpLocks/>
            <a:stCxn id="18" idx="3"/>
            <a:endCxn id="14" idx="2"/>
          </p:cNvCxnSpPr>
          <p:nvPr/>
        </p:nvCxnSpPr>
        <p:spPr>
          <a:xfrm>
            <a:off x="3835292" y="2082987"/>
            <a:ext cx="1182420" cy="154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C16F4EC-848C-4183-A849-FAEACFC4B31A}"/>
              </a:ext>
            </a:extLst>
          </p:cNvPr>
          <p:cNvCxnSpPr>
            <a:cxnSpLocks/>
            <a:stCxn id="14" idx="6"/>
            <a:endCxn id="19" idx="1"/>
          </p:cNvCxnSpPr>
          <p:nvPr/>
        </p:nvCxnSpPr>
        <p:spPr>
          <a:xfrm flipV="1">
            <a:off x="6699368" y="2761724"/>
            <a:ext cx="398078" cy="86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Lst>
          </p:cNvPr>
          <p:cNvSpPr txBox="1"/>
          <p:nvPr/>
        </p:nvSpPr>
        <p:spPr>
          <a:xfrm>
            <a:off x="2731705" y="2515612"/>
            <a:ext cx="1103585" cy="369332"/>
          </a:xfrm>
          <a:prstGeom prst="rect">
            <a:avLst/>
          </a:prstGeom>
          <a:noFill/>
        </p:spPr>
        <p:txBody>
          <a:bodyPr wrap="square" rtlCol="0">
            <a:spAutoFit/>
          </a:bodyPr>
          <a:lstStyle/>
          <a:p>
            <a:r>
              <a:rPr lang="en-US" dirty="0">
                <a:solidFill>
                  <a:schemeClr val="accent1">
                    <a:lumMod val="50000"/>
                  </a:schemeClr>
                </a:solidFill>
              </a:rPr>
              <a:t>Process 2</a:t>
            </a:r>
          </a:p>
        </p:txBody>
      </p:sp>
      <p:sp>
        <p:nvSpPr>
          <p:cNvPr id="20" name="TextBox 19">
            <a:extLst>
              <a:ext uri="{FF2B5EF4-FFF2-40B4-BE49-F238E27FC236}">
                <a16:creationId xmlns:a16="http://schemas.microsoft.com/office/drawing/2014/main" id="{511BBF07-BE40-44B1-A6DB-764F5A1E66D5}"/>
              </a:ext>
            </a:extLst>
          </p:cNvPr>
          <p:cNvSpPr txBox="1"/>
          <p:nvPr/>
        </p:nvSpPr>
        <p:spPr>
          <a:xfrm>
            <a:off x="2725133" y="3148271"/>
            <a:ext cx="1103585" cy="369332"/>
          </a:xfrm>
          <a:prstGeom prst="rect">
            <a:avLst/>
          </a:prstGeom>
          <a:noFill/>
        </p:spPr>
        <p:txBody>
          <a:bodyPr wrap="square" rtlCol="0">
            <a:spAutoFit/>
          </a:bodyPr>
          <a:lstStyle/>
          <a:p>
            <a:r>
              <a:rPr lang="en-US" dirty="0">
                <a:solidFill>
                  <a:schemeClr val="accent1">
                    <a:lumMod val="50000"/>
                  </a:schemeClr>
                </a:solidFill>
              </a:rPr>
              <a:t>Process 3</a:t>
            </a:r>
          </a:p>
        </p:txBody>
      </p:sp>
      <p:cxnSp>
        <p:nvCxnSpPr>
          <p:cNvPr id="23" name="Straight Arrow Connector 22">
            <a:extLst>
              <a:ext uri="{FF2B5EF4-FFF2-40B4-BE49-F238E27FC236}">
                <a16:creationId xmlns:a16="http://schemas.microsoft.com/office/drawing/2014/main" id="{2DA8B9BC-5B17-498D-A477-E798EA103B32}"/>
              </a:ext>
            </a:extLst>
          </p:cNvPr>
          <p:cNvCxnSpPr>
            <a:cxnSpLocks/>
            <a:stCxn id="16" idx="3"/>
            <a:endCxn id="14" idx="2"/>
          </p:cNvCxnSpPr>
          <p:nvPr/>
        </p:nvCxnSpPr>
        <p:spPr>
          <a:xfrm>
            <a:off x="3835290" y="2700278"/>
            <a:ext cx="1182422" cy="92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F1AA477-E270-4DBA-84AB-42AE24A25A60}"/>
              </a:ext>
            </a:extLst>
          </p:cNvPr>
          <p:cNvCxnSpPr>
            <a:cxnSpLocks/>
            <a:stCxn id="20" idx="3"/>
            <a:endCxn id="14" idx="2"/>
          </p:cNvCxnSpPr>
          <p:nvPr/>
        </p:nvCxnSpPr>
        <p:spPr>
          <a:xfrm>
            <a:off x="3828718" y="3332937"/>
            <a:ext cx="1188994" cy="29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2D5474C-2474-4D93-A001-EB73C33C030A}"/>
              </a:ext>
            </a:extLst>
          </p:cNvPr>
          <p:cNvSpPr txBox="1"/>
          <p:nvPr/>
        </p:nvSpPr>
        <p:spPr>
          <a:xfrm>
            <a:off x="1460938" y="5538952"/>
            <a:ext cx="9301655" cy="646331"/>
          </a:xfrm>
          <a:prstGeom prst="rect">
            <a:avLst/>
          </a:prstGeom>
          <a:noFill/>
        </p:spPr>
        <p:txBody>
          <a:bodyPr wrap="square" rtlCol="0">
            <a:spAutoFit/>
          </a:bodyPr>
          <a:lstStyle/>
          <a:p>
            <a:r>
              <a:rPr lang="en-US" dirty="0"/>
              <a:t>Old Approach method would have required creation of one approach per unit/process/release point combination (6 approaches).  New path method “reuses” Path A.</a:t>
            </a:r>
          </a:p>
        </p:txBody>
      </p:sp>
      <p:sp>
        <p:nvSpPr>
          <p:cNvPr id="26" name="TextBox 25">
            <a:extLst>
              <a:ext uri="{FF2B5EF4-FFF2-40B4-BE49-F238E27FC236}">
                <a16:creationId xmlns:a16="http://schemas.microsoft.com/office/drawing/2014/main" id="{17F3BFFD-3DD7-487A-9E35-B308A4317AFC}"/>
              </a:ext>
            </a:extLst>
          </p:cNvPr>
          <p:cNvSpPr txBox="1"/>
          <p:nvPr/>
        </p:nvSpPr>
        <p:spPr>
          <a:xfrm>
            <a:off x="1186024" y="4132299"/>
            <a:ext cx="809297" cy="369332"/>
          </a:xfrm>
          <a:prstGeom prst="rect">
            <a:avLst/>
          </a:prstGeom>
          <a:noFill/>
        </p:spPr>
        <p:txBody>
          <a:bodyPr wrap="square" rtlCol="0">
            <a:spAutoFit/>
          </a:bodyPr>
          <a:lstStyle/>
          <a:p>
            <a:r>
              <a:rPr lang="en-US" dirty="0">
                <a:solidFill>
                  <a:srgbClr val="7030A0"/>
                </a:solidFill>
              </a:rPr>
              <a:t>Unit A</a:t>
            </a:r>
          </a:p>
        </p:txBody>
      </p:sp>
      <p:sp>
        <p:nvSpPr>
          <p:cNvPr id="27" name="TextBox 26">
            <a:extLst>
              <a:ext uri="{FF2B5EF4-FFF2-40B4-BE49-F238E27FC236}">
                <a16:creationId xmlns:a16="http://schemas.microsoft.com/office/drawing/2014/main" id="{1632E3DF-DB9D-4632-87C5-48BB98AB5738}"/>
              </a:ext>
            </a:extLst>
          </p:cNvPr>
          <p:cNvSpPr txBox="1"/>
          <p:nvPr/>
        </p:nvSpPr>
        <p:spPr>
          <a:xfrm>
            <a:off x="2731707" y="3650945"/>
            <a:ext cx="1103585" cy="369332"/>
          </a:xfrm>
          <a:prstGeom prst="rect">
            <a:avLst/>
          </a:prstGeom>
          <a:noFill/>
        </p:spPr>
        <p:txBody>
          <a:bodyPr wrap="square" rtlCol="0">
            <a:spAutoFit/>
          </a:bodyPr>
          <a:lstStyle/>
          <a:p>
            <a:r>
              <a:rPr lang="en-US" dirty="0">
                <a:solidFill>
                  <a:srgbClr val="7030A0"/>
                </a:solidFill>
              </a:rPr>
              <a:t>Process A</a:t>
            </a:r>
          </a:p>
        </p:txBody>
      </p:sp>
      <p:cxnSp>
        <p:nvCxnSpPr>
          <p:cNvPr id="28" name="Straight Arrow Connector 27">
            <a:extLst>
              <a:ext uri="{FF2B5EF4-FFF2-40B4-BE49-F238E27FC236}">
                <a16:creationId xmlns:a16="http://schemas.microsoft.com/office/drawing/2014/main" id="{3C94A09E-DB0F-4523-8269-3C278929A7F5}"/>
              </a:ext>
            </a:extLst>
          </p:cNvPr>
          <p:cNvCxnSpPr>
            <a:cxnSpLocks/>
            <a:stCxn id="26" idx="3"/>
          </p:cNvCxnSpPr>
          <p:nvPr/>
        </p:nvCxnSpPr>
        <p:spPr>
          <a:xfrm>
            <a:off x="1995321" y="4316965"/>
            <a:ext cx="595806"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FA0EE9-89D8-4D6D-A1D6-7FA605074570}"/>
              </a:ext>
            </a:extLst>
          </p:cNvPr>
          <p:cNvSpPr txBox="1"/>
          <p:nvPr/>
        </p:nvSpPr>
        <p:spPr>
          <a:xfrm>
            <a:off x="2731706" y="4268236"/>
            <a:ext cx="1103585" cy="369332"/>
          </a:xfrm>
          <a:prstGeom prst="rect">
            <a:avLst/>
          </a:prstGeom>
          <a:noFill/>
        </p:spPr>
        <p:txBody>
          <a:bodyPr wrap="square" rtlCol="0">
            <a:spAutoFit/>
          </a:bodyPr>
          <a:lstStyle/>
          <a:p>
            <a:r>
              <a:rPr lang="en-US" dirty="0">
                <a:solidFill>
                  <a:srgbClr val="7030A0"/>
                </a:solidFill>
              </a:rPr>
              <a:t>Process B</a:t>
            </a:r>
          </a:p>
        </p:txBody>
      </p:sp>
      <p:sp>
        <p:nvSpPr>
          <p:cNvPr id="31" name="TextBox 30">
            <a:extLst>
              <a:ext uri="{FF2B5EF4-FFF2-40B4-BE49-F238E27FC236}">
                <a16:creationId xmlns:a16="http://schemas.microsoft.com/office/drawing/2014/main" id="{9A4B78D8-E4B8-4F58-B1CA-CCB26428B227}"/>
              </a:ext>
            </a:extLst>
          </p:cNvPr>
          <p:cNvSpPr txBox="1"/>
          <p:nvPr/>
        </p:nvSpPr>
        <p:spPr>
          <a:xfrm>
            <a:off x="2731705" y="4900895"/>
            <a:ext cx="1103585" cy="369332"/>
          </a:xfrm>
          <a:prstGeom prst="rect">
            <a:avLst/>
          </a:prstGeom>
          <a:noFill/>
        </p:spPr>
        <p:txBody>
          <a:bodyPr wrap="square" rtlCol="0">
            <a:spAutoFit/>
          </a:bodyPr>
          <a:lstStyle/>
          <a:p>
            <a:r>
              <a:rPr lang="en-US" dirty="0">
                <a:solidFill>
                  <a:srgbClr val="7030A0"/>
                </a:solidFill>
              </a:rPr>
              <a:t>Process C</a:t>
            </a:r>
          </a:p>
        </p:txBody>
      </p:sp>
      <p:cxnSp>
        <p:nvCxnSpPr>
          <p:cNvPr id="32" name="Straight Arrow Connector 31">
            <a:extLst>
              <a:ext uri="{FF2B5EF4-FFF2-40B4-BE49-F238E27FC236}">
                <a16:creationId xmlns:a16="http://schemas.microsoft.com/office/drawing/2014/main" id="{33E49816-3076-4B3D-A458-CCFF5C8A3AB6}"/>
              </a:ext>
            </a:extLst>
          </p:cNvPr>
          <p:cNvCxnSpPr>
            <a:cxnSpLocks/>
            <a:stCxn id="27" idx="3"/>
            <a:endCxn id="14" idx="2"/>
          </p:cNvCxnSpPr>
          <p:nvPr/>
        </p:nvCxnSpPr>
        <p:spPr>
          <a:xfrm flipV="1">
            <a:off x="3835292" y="3623397"/>
            <a:ext cx="1182420" cy="2122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3FDDF34-BA5B-4AE3-BE86-45AE6DF225BF}"/>
              </a:ext>
            </a:extLst>
          </p:cNvPr>
          <p:cNvCxnSpPr>
            <a:cxnSpLocks/>
            <a:stCxn id="29" idx="3"/>
            <a:endCxn id="14" idx="2"/>
          </p:cNvCxnSpPr>
          <p:nvPr/>
        </p:nvCxnSpPr>
        <p:spPr>
          <a:xfrm flipV="1">
            <a:off x="3835291" y="3623397"/>
            <a:ext cx="1182421" cy="8295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0C8AF6A-EF70-496E-B57D-8E07872FE581}"/>
              </a:ext>
            </a:extLst>
          </p:cNvPr>
          <p:cNvCxnSpPr>
            <a:cxnSpLocks/>
            <a:stCxn id="31" idx="3"/>
            <a:endCxn id="14" idx="2"/>
          </p:cNvCxnSpPr>
          <p:nvPr/>
        </p:nvCxnSpPr>
        <p:spPr>
          <a:xfrm flipV="1">
            <a:off x="3835290" y="3623397"/>
            <a:ext cx="1182422" cy="14621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BC6ACAA-0B28-49B8-9340-F27A2C1DA55D}"/>
              </a:ext>
            </a:extLst>
          </p:cNvPr>
          <p:cNvSpPr txBox="1"/>
          <p:nvPr/>
        </p:nvSpPr>
        <p:spPr>
          <a:xfrm>
            <a:off x="7097445" y="4132299"/>
            <a:ext cx="2270235" cy="369332"/>
          </a:xfrm>
          <a:prstGeom prst="rect">
            <a:avLst/>
          </a:prstGeom>
          <a:noFill/>
        </p:spPr>
        <p:txBody>
          <a:bodyPr wrap="square" rtlCol="0">
            <a:spAutoFit/>
          </a:bodyPr>
          <a:lstStyle/>
          <a:p>
            <a:r>
              <a:rPr lang="en-US" dirty="0">
                <a:solidFill>
                  <a:schemeClr val="accent6">
                    <a:lumMod val="75000"/>
                  </a:schemeClr>
                </a:solidFill>
              </a:rPr>
              <a:t>Release Point 2</a:t>
            </a:r>
          </a:p>
        </p:txBody>
      </p:sp>
      <p:cxnSp>
        <p:nvCxnSpPr>
          <p:cNvPr id="44" name="Straight Arrow Connector 43">
            <a:extLst>
              <a:ext uri="{FF2B5EF4-FFF2-40B4-BE49-F238E27FC236}">
                <a16:creationId xmlns:a16="http://schemas.microsoft.com/office/drawing/2014/main" id="{FED4513C-CD77-43C7-B156-1E3269A003F7}"/>
              </a:ext>
            </a:extLst>
          </p:cNvPr>
          <p:cNvCxnSpPr>
            <a:cxnSpLocks/>
            <a:stCxn id="14" idx="6"/>
            <a:endCxn id="43" idx="1"/>
          </p:cNvCxnSpPr>
          <p:nvPr/>
        </p:nvCxnSpPr>
        <p:spPr>
          <a:xfrm>
            <a:off x="6699368" y="3623397"/>
            <a:ext cx="398077" cy="69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801D334E-68AD-44AA-B3E9-1D6197281643}"/>
              </a:ext>
            </a:extLst>
          </p:cNvPr>
          <p:cNvSpPr/>
          <p:nvPr/>
        </p:nvSpPr>
        <p:spPr>
          <a:xfrm>
            <a:off x="1186023" y="1911919"/>
            <a:ext cx="2875905" cy="16142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Rounded Corners 49">
            <a:extLst>
              <a:ext uri="{FF2B5EF4-FFF2-40B4-BE49-F238E27FC236}">
                <a16:creationId xmlns:a16="http://schemas.microsoft.com/office/drawing/2014/main" id="{246B5DBC-55BD-45B5-9AFF-A154C7395E66}"/>
              </a:ext>
            </a:extLst>
          </p:cNvPr>
          <p:cNvSpPr/>
          <p:nvPr/>
        </p:nvSpPr>
        <p:spPr>
          <a:xfrm>
            <a:off x="1186023" y="3707700"/>
            <a:ext cx="2875905" cy="15625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610C77A8-86E3-492B-9DF1-32C1A7F2F12E}"/>
              </a:ext>
            </a:extLst>
          </p:cNvPr>
          <p:cNvSpPr txBox="1"/>
          <p:nvPr/>
        </p:nvSpPr>
        <p:spPr>
          <a:xfrm>
            <a:off x="9367680" y="2501940"/>
            <a:ext cx="2230055" cy="2031325"/>
          </a:xfrm>
          <a:prstGeom prst="rect">
            <a:avLst/>
          </a:prstGeom>
          <a:noFill/>
        </p:spPr>
        <p:txBody>
          <a:bodyPr wrap="square" rtlCol="0">
            <a:spAutoFit/>
          </a:bodyPr>
          <a:lstStyle/>
          <a:p>
            <a:r>
              <a:rPr lang="en-US" dirty="0"/>
              <a:t>A path can be shared by units/processes if they all direct their emission through the control(s) in that path and also “share” release points</a:t>
            </a:r>
          </a:p>
        </p:txBody>
      </p:sp>
    </p:spTree>
    <p:extLst>
      <p:ext uri="{BB962C8B-B14F-4D97-AF65-F5344CB8AC3E}">
        <p14:creationId xmlns:p14="http://schemas.microsoft.com/office/powerpoint/2010/main" val="347830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91F5-1EC3-4508-ADF7-DE350B8B4A67}"/>
              </a:ext>
            </a:extLst>
          </p:cNvPr>
          <p:cNvSpPr>
            <a:spLocks noGrp="1"/>
          </p:cNvSpPr>
          <p:nvPr>
            <p:ph type="title"/>
          </p:nvPr>
        </p:nvSpPr>
        <p:spPr/>
        <p:txBody>
          <a:bodyPr/>
          <a:lstStyle/>
          <a:p>
            <a:r>
              <a:rPr lang="en-US" b="1" dirty="0"/>
              <a:t>Multiple Controls – In Series</a:t>
            </a:r>
          </a:p>
        </p:txBody>
      </p:sp>
      <p:sp>
        <p:nvSpPr>
          <p:cNvPr id="4" name="Slide Number Placeholder 3">
            <a:extLst>
              <a:ext uri="{FF2B5EF4-FFF2-40B4-BE49-F238E27FC236}">
                <a16:creationId xmlns:a16="http://schemas.microsoft.com/office/drawing/2014/main" id="{2B086C75-B4A3-486A-AC20-C3326DE556EC}"/>
              </a:ext>
            </a:extLst>
          </p:cNvPr>
          <p:cNvSpPr>
            <a:spLocks noGrp="1"/>
          </p:cNvSpPr>
          <p:nvPr>
            <p:ph type="sldNum" sz="quarter" idx="12"/>
          </p:nvPr>
        </p:nvSpPr>
        <p:spPr/>
        <p:txBody>
          <a:bodyPr/>
          <a:lstStyle/>
          <a:p>
            <a:fld id="{C3625854-A157-44F5-B597-7EECA3982BD8}" type="slidenum">
              <a:rPr lang="en-US" smtClean="0"/>
              <a:t>18</a:t>
            </a:fld>
            <a:endParaRPr lang="en-US"/>
          </a:p>
        </p:txBody>
      </p:sp>
      <p:sp>
        <p:nvSpPr>
          <p:cNvPr id="5" name="Oval 4">
            <a:extLst>
              <a:ext uri="{FF2B5EF4-FFF2-40B4-BE49-F238E27FC236}">
                <a16:creationId xmlns:a16="http://schemas.microsoft.com/office/drawing/2014/main" id="{30835732-472C-41EB-902B-AEBD4E3BF201}"/>
              </a:ext>
            </a:extLst>
          </p:cNvPr>
          <p:cNvSpPr/>
          <p:nvPr/>
        </p:nvSpPr>
        <p:spPr>
          <a:xfrm>
            <a:off x="3754820" y="3250347"/>
            <a:ext cx="4727027" cy="12008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84870E-FE6D-49FB-A6E7-41EB69DF0FE3}"/>
              </a:ext>
            </a:extLst>
          </p:cNvPr>
          <p:cNvSpPr txBox="1"/>
          <p:nvPr/>
        </p:nvSpPr>
        <p:spPr>
          <a:xfrm>
            <a:off x="4085897" y="3666085"/>
            <a:ext cx="1093076" cy="369332"/>
          </a:xfrm>
          <a:prstGeom prst="rect">
            <a:avLst/>
          </a:prstGeom>
          <a:noFill/>
          <a:ln>
            <a:solidFill>
              <a:schemeClr val="accent2"/>
            </a:solidFill>
          </a:ln>
        </p:spPr>
        <p:txBody>
          <a:bodyPr wrap="square" rtlCol="0">
            <a:spAutoFit/>
          </a:bodyPr>
          <a:lstStyle/>
          <a:p>
            <a:r>
              <a:rPr lang="en-US" dirty="0"/>
              <a:t>Control A</a:t>
            </a:r>
          </a:p>
        </p:txBody>
      </p:sp>
      <p:sp>
        <p:nvSpPr>
          <p:cNvPr id="7" name="TextBox 6">
            <a:extLst>
              <a:ext uri="{FF2B5EF4-FFF2-40B4-BE49-F238E27FC236}">
                <a16:creationId xmlns:a16="http://schemas.microsoft.com/office/drawing/2014/main" id="{3293B41F-0FE6-4C58-932F-8D831006D725}"/>
              </a:ext>
            </a:extLst>
          </p:cNvPr>
          <p:cNvSpPr txBox="1"/>
          <p:nvPr/>
        </p:nvSpPr>
        <p:spPr>
          <a:xfrm>
            <a:off x="5567855" y="3666085"/>
            <a:ext cx="1093076" cy="369332"/>
          </a:xfrm>
          <a:prstGeom prst="rect">
            <a:avLst/>
          </a:prstGeom>
          <a:noFill/>
          <a:ln>
            <a:solidFill>
              <a:schemeClr val="accent2"/>
            </a:solidFill>
          </a:ln>
        </p:spPr>
        <p:txBody>
          <a:bodyPr wrap="square" rtlCol="0">
            <a:spAutoFit/>
          </a:bodyPr>
          <a:lstStyle/>
          <a:p>
            <a:r>
              <a:rPr lang="en-US" dirty="0"/>
              <a:t>Control B</a:t>
            </a:r>
          </a:p>
        </p:txBody>
      </p:sp>
      <p:sp>
        <p:nvSpPr>
          <p:cNvPr id="8" name="TextBox 7">
            <a:extLst>
              <a:ext uri="{FF2B5EF4-FFF2-40B4-BE49-F238E27FC236}">
                <a16:creationId xmlns:a16="http://schemas.microsoft.com/office/drawing/2014/main" id="{96A394A4-A2BF-4EB5-B615-2065B8A89645}"/>
              </a:ext>
            </a:extLst>
          </p:cNvPr>
          <p:cNvSpPr txBox="1"/>
          <p:nvPr/>
        </p:nvSpPr>
        <p:spPr>
          <a:xfrm>
            <a:off x="5131676" y="2760719"/>
            <a:ext cx="1529255" cy="369332"/>
          </a:xfrm>
          <a:prstGeom prst="rect">
            <a:avLst/>
          </a:prstGeom>
          <a:noFill/>
        </p:spPr>
        <p:txBody>
          <a:bodyPr wrap="square" rtlCol="0">
            <a:spAutoFit/>
          </a:bodyPr>
          <a:lstStyle/>
          <a:p>
            <a:r>
              <a:rPr lang="en-US" dirty="0"/>
              <a:t>In Series Path</a:t>
            </a:r>
          </a:p>
        </p:txBody>
      </p:sp>
      <p:cxnSp>
        <p:nvCxnSpPr>
          <p:cNvPr id="14" name="Straight Arrow Connector 13">
            <a:extLst>
              <a:ext uri="{FF2B5EF4-FFF2-40B4-BE49-F238E27FC236}">
                <a16:creationId xmlns:a16="http://schemas.microsoft.com/office/drawing/2014/main" id="{1A96A990-EFBA-4CC7-8B6C-A183CAD52B3E}"/>
              </a:ext>
            </a:extLst>
          </p:cNvPr>
          <p:cNvCxnSpPr>
            <a:stCxn id="6" idx="3"/>
            <a:endCxn id="7" idx="1"/>
          </p:cNvCxnSpPr>
          <p:nvPr/>
        </p:nvCxnSpPr>
        <p:spPr>
          <a:xfrm>
            <a:off x="5178973" y="3850751"/>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0F7250-9B88-4F04-92AE-35E72D79BDD8}"/>
              </a:ext>
            </a:extLst>
          </p:cNvPr>
          <p:cNvCxnSpPr/>
          <p:nvPr/>
        </p:nvCxnSpPr>
        <p:spPr>
          <a:xfrm>
            <a:off x="6660931" y="3850750"/>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2FA65A-A71D-41EF-A97A-930843E86614}"/>
              </a:ext>
            </a:extLst>
          </p:cNvPr>
          <p:cNvSpPr txBox="1"/>
          <p:nvPr/>
        </p:nvSpPr>
        <p:spPr>
          <a:xfrm>
            <a:off x="7041931" y="3666085"/>
            <a:ext cx="1093076" cy="369332"/>
          </a:xfrm>
          <a:prstGeom prst="rect">
            <a:avLst/>
          </a:prstGeom>
          <a:noFill/>
          <a:ln>
            <a:solidFill>
              <a:schemeClr val="accent2"/>
            </a:solidFill>
          </a:ln>
        </p:spPr>
        <p:txBody>
          <a:bodyPr wrap="square" rtlCol="0">
            <a:spAutoFit/>
          </a:bodyPr>
          <a:lstStyle/>
          <a:p>
            <a:r>
              <a:rPr lang="en-US" dirty="0"/>
              <a:t>…</a:t>
            </a:r>
          </a:p>
        </p:txBody>
      </p:sp>
      <p:sp>
        <p:nvSpPr>
          <p:cNvPr id="20" name="TextBox 19">
            <a:extLst>
              <a:ext uri="{FF2B5EF4-FFF2-40B4-BE49-F238E27FC236}">
                <a16:creationId xmlns:a16="http://schemas.microsoft.com/office/drawing/2014/main" id="{E198431E-52CE-4310-A25A-351402F0BC43}"/>
              </a:ext>
            </a:extLst>
          </p:cNvPr>
          <p:cNvSpPr txBox="1"/>
          <p:nvPr/>
        </p:nvSpPr>
        <p:spPr>
          <a:xfrm>
            <a:off x="974833" y="3675276"/>
            <a:ext cx="809297" cy="369332"/>
          </a:xfrm>
          <a:prstGeom prst="rect">
            <a:avLst/>
          </a:prstGeom>
          <a:noFill/>
        </p:spPr>
        <p:txBody>
          <a:bodyPr wrap="square" rtlCol="0">
            <a:spAutoFit/>
          </a:bodyPr>
          <a:lstStyle/>
          <a:p>
            <a:r>
              <a:rPr lang="en-US" dirty="0"/>
              <a:t>Unit 1</a:t>
            </a:r>
          </a:p>
        </p:txBody>
      </p:sp>
      <p:sp>
        <p:nvSpPr>
          <p:cNvPr id="21" name="TextBox 20">
            <a:extLst>
              <a:ext uri="{FF2B5EF4-FFF2-40B4-BE49-F238E27FC236}">
                <a16:creationId xmlns:a16="http://schemas.microsoft.com/office/drawing/2014/main" id="{0D113AE3-C413-494E-A161-617A56D6F702}"/>
              </a:ext>
            </a:extLst>
          </p:cNvPr>
          <p:cNvSpPr txBox="1"/>
          <p:nvPr/>
        </p:nvSpPr>
        <p:spPr>
          <a:xfrm>
            <a:off x="2264981" y="3675276"/>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B862C7EB-B7A4-4D42-B929-07DEFE3E0AA4}"/>
              </a:ext>
            </a:extLst>
          </p:cNvPr>
          <p:cNvCxnSpPr>
            <a:stCxn id="20" idx="3"/>
            <a:endCxn id="21" idx="1"/>
          </p:cNvCxnSpPr>
          <p:nvPr/>
        </p:nvCxnSpPr>
        <p:spPr>
          <a:xfrm>
            <a:off x="1784130" y="3859942"/>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1F5678-3598-454C-AC89-462713E55889}"/>
              </a:ext>
            </a:extLst>
          </p:cNvPr>
          <p:cNvSpPr txBox="1"/>
          <p:nvPr/>
        </p:nvSpPr>
        <p:spPr>
          <a:xfrm>
            <a:off x="9346322" y="3666084"/>
            <a:ext cx="1752602" cy="369332"/>
          </a:xfrm>
          <a:prstGeom prst="rect">
            <a:avLst/>
          </a:prstGeom>
          <a:noFill/>
        </p:spPr>
        <p:txBody>
          <a:bodyPr wrap="square" rtlCol="0">
            <a:spAutoFit/>
          </a:bodyPr>
          <a:lstStyle/>
          <a:p>
            <a:r>
              <a:rPr lang="en-US" dirty="0"/>
              <a:t>Release Point 1</a:t>
            </a:r>
          </a:p>
        </p:txBody>
      </p:sp>
      <p:cxnSp>
        <p:nvCxnSpPr>
          <p:cNvPr id="25" name="Straight Arrow Connector 24">
            <a:extLst>
              <a:ext uri="{FF2B5EF4-FFF2-40B4-BE49-F238E27FC236}">
                <a16:creationId xmlns:a16="http://schemas.microsoft.com/office/drawing/2014/main" id="{0648E671-2E77-4105-B024-1F5AFC4552E9}"/>
              </a:ext>
            </a:extLst>
          </p:cNvPr>
          <p:cNvCxnSpPr>
            <a:cxnSpLocks/>
            <a:stCxn id="5" idx="6"/>
            <a:endCxn id="24" idx="1"/>
          </p:cNvCxnSpPr>
          <p:nvPr/>
        </p:nvCxnSpPr>
        <p:spPr>
          <a:xfrm flipV="1">
            <a:off x="8481847" y="3850750"/>
            <a:ext cx="8644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852615-97E0-4B24-BC0D-48E54B07199D}"/>
              </a:ext>
            </a:extLst>
          </p:cNvPr>
          <p:cNvCxnSpPr>
            <a:cxnSpLocks/>
            <a:stCxn id="21" idx="3"/>
            <a:endCxn id="5" idx="2"/>
          </p:cNvCxnSpPr>
          <p:nvPr/>
        </p:nvCxnSpPr>
        <p:spPr>
          <a:xfrm flipV="1">
            <a:off x="3368566" y="3850751"/>
            <a:ext cx="386254" cy="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B57C72-C6C4-47E0-BEEB-856C7F460560}"/>
              </a:ext>
            </a:extLst>
          </p:cNvPr>
          <p:cNvCxnSpPr>
            <a:cxnSpLocks/>
          </p:cNvCxnSpPr>
          <p:nvPr/>
        </p:nvCxnSpPr>
        <p:spPr>
          <a:xfrm flipV="1">
            <a:off x="2995447" y="4035416"/>
            <a:ext cx="683172" cy="91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3B258FF-5F27-42E3-989A-3C7410347307}"/>
              </a:ext>
            </a:extLst>
          </p:cNvPr>
          <p:cNvCxnSpPr>
            <a:cxnSpLocks/>
          </p:cNvCxnSpPr>
          <p:nvPr/>
        </p:nvCxnSpPr>
        <p:spPr>
          <a:xfrm>
            <a:off x="3162300" y="2945385"/>
            <a:ext cx="516319" cy="75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E54BA6B-0C30-45DD-AC8B-CD50966CC36A}"/>
              </a:ext>
            </a:extLst>
          </p:cNvPr>
          <p:cNvCxnSpPr>
            <a:cxnSpLocks/>
            <a:stCxn id="5" idx="6"/>
          </p:cNvCxnSpPr>
          <p:nvPr/>
        </p:nvCxnSpPr>
        <p:spPr>
          <a:xfrm flipV="1">
            <a:off x="8481847" y="3250347"/>
            <a:ext cx="821119" cy="60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9A7C39-F956-4DC6-B65B-7BDEAFD8C845}"/>
              </a:ext>
            </a:extLst>
          </p:cNvPr>
          <p:cNvCxnSpPr>
            <a:cxnSpLocks/>
            <a:stCxn id="5" idx="6"/>
          </p:cNvCxnSpPr>
          <p:nvPr/>
        </p:nvCxnSpPr>
        <p:spPr>
          <a:xfrm>
            <a:off x="8481847" y="3850751"/>
            <a:ext cx="821119" cy="682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6F04CCB-7AC8-4982-A115-569DABD49046}"/>
              </a:ext>
            </a:extLst>
          </p:cNvPr>
          <p:cNvSpPr/>
          <p:nvPr/>
        </p:nvSpPr>
        <p:spPr>
          <a:xfrm>
            <a:off x="809297" y="5483546"/>
            <a:ext cx="10289627" cy="646331"/>
          </a:xfrm>
          <a:prstGeom prst="rect">
            <a:avLst/>
          </a:prstGeom>
        </p:spPr>
        <p:txBody>
          <a:bodyPr wrap="square">
            <a:spAutoFit/>
          </a:bodyPr>
          <a:lstStyle/>
          <a:p>
            <a:r>
              <a:rPr lang="en-US" b="1" dirty="0"/>
              <a:t>Need: </a:t>
            </a:r>
            <a:r>
              <a:rPr lang="en-US" dirty="0"/>
              <a:t>pollutant reduction efficiency, effectiveness of control, release point apportionment, </a:t>
            </a:r>
            <a:r>
              <a:rPr lang="en-US" i="1" dirty="0"/>
              <a:t>path assignment </a:t>
            </a:r>
            <a:r>
              <a:rPr lang="en-US" dirty="0"/>
              <a:t>(position of control in the sequence; control A=1, Control B=2,…), control apportionment = 100%.</a:t>
            </a:r>
          </a:p>
        </p:txBody>
      </p:sp>
      <p:sp>
        <p:nvSpPr>
          <p:cNvPr id="23" name="TextBox 22">
            <a:extLst>
              <a:ext uri="{FF2B5EF4-FFF2-40B4-BE49-F238E27FC236}">
                <a16:creationId xmlns:a16="http://schemas.microsoft.com/office/drawing/2014/main" id="{91A557BB-6B27-436F-9552-3C3FD85C749A}"/>
              </a:ext>
            </a:extLst>
          </p:cNvPr>
          <p:cNvSpPr txBox="1"/>
          <p:nvPr/>
        </p:nvSpPr>
        <p:spPr>
          <a:xfrm>
            <a:off x="927100" y="1690688"/>
            <a:ext cx="10248900" cy="646331"/>
          </a:xfrm>
          <a:prstGeom prst="rect">
            <a:avLst/>
          </a:prstGeom>
          <a:noFill/>
        </p:spPr>
        <p:txBody>
          <a:bodyPr wrap="square" rtlCol="0">
            <a:spAutoFit/>
          </a:bodyPr>
          <a:lstStyle/>
          <a:p>
            <a:r>
              <a:rPr lang="en-US" dirty="0"/>
              <a:t>Multiple controls in series can be placed in on path and that path can be reused if it is the main path, as in the previous slide.  Instead of a single control, now we have several in series.  </a:t>
            </a:r>
          </a:p>
        </p:txBody>
      </p:sp>
    </p:spTree>
    <p:extLst>
      <p:ext uri="{BB962C8B-B14F-4D97-AF65-F5344CB8AC3E}">
        <p14:creationId xmlns:p14="http://schemas.microsoft.com/office/powerpoint/2010/main" val="390260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E64E7-6A18-461E-8C8C-520419593BC5}"/>
              </a:ext>
            </a:extLst>
          </p:cNvPr>
          <p:cNvSpPr>
            <a:spLocks noGrp="1"/>
          </p:cNvSpPr>
          <p:nvPr>
            <p:ph type="sldNum" sz="quarter" idx="12"/>
          </p:nvPr>
        </p:nvSpPr>
        <p:spPr/>
        <p:txBody>
          <a:bodyPr/>
          <a:lstStyle/>
          <a:p>
            <a:fld id="{C3625854-A157-44F5-B597-7EECA3982BD8}" type="slidenum">
              <a:rPr lang="en-US" smtClean="0"/>
              <a:t>19</a:t>
            </a:fld>
            <a:endParaRPr lang="en-US"/>
          </a:p>
        </p:txBody>
      </p:sp>
      <p:sp>
        <p:nvSpPr>
          <p:cNvPr id="5" name="Oval 4">
            <a:extLst>
              <a:ext uri="{FF2B5EF4-FFF2-40B4-BE49-F238E27FC236}">
                <a16:creationId xmlns:a16="http://schemas.microsoft.com/office/drawing/2014/main" id="{5457A62D-FC33-4FCA-A5DF-2F56DA8FB739}"/>
              </a:ext>
            </a:extLst>
          </p:cNvPr>
          <p:cNvSpPr/>
          <p:nvPr/>
        </p:nvSpPr>
        <p:spPr>
          <a:xfrm>
            <a:off x="3813932" y="2896331"/>
            <a:ext cx="3972910" cy="1947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53512B-79C8-4668-AD45-919F4CDFF6B5}"/>
              </a:ext>
            </a:extLst>
          </p:cNvPr>
          <p:cNvSpPr txBox="1"/>
          <p:nvPr/>
        </p:nvSpPr>
        <p:spPr>
          <a:xfrm>
            <a:off x="5207869" y="2989098"/>
            <a:ext cx="1093076" cy="369332"/>
          </a:xfrm>
          <a:prstGeom prst="rect">
            <a:avLst/>
          </a:prstGeom>
          <a:noFill/>
          <a:ln>
            <a:solidFill>
              <a:schemeClr val="accent2"/>
            </a:solidFill>
          </a:ln>
        </p:spPr>
        <p:txBody>
          <a:bodyPr wrap="square" rtlCol="0">
            <a:spAutoFit/>
          </a:bodyPr>
          <a:lstStyle/>
          <a:p>
            <a:r>
              <a:rPr lang="en-US" dirty="0"/>
              <a:t>Control A</a:t>
            </a:r>
          </a:p>
        </p:txBody>
      </p:sp>
      <p:sp>
        <p:nvSpPr>
          <p:cNvPr id="7" name="TextBox 6">
            <a:extLst>
              <a:ext uri="{FF2B5EF4-FFF2-40B4-BE49-F238E27FC236}">
                <a16:creationId xmlns:a16="http://schemas.microsoft.com/office/drawing/2014/main" id="{C9A70B9B-D332-455C-9C4E-326EB46AD852}"/>
              </a:ext>
            </a:extLst>
          </p:cNvPr>
          <p:cNvSpPr txBox="1"/>
          <p:nvPr/>
        </p:nvSpPr>
        <p:spPr>
          <a:xfrm>
            <a:off x="5213125" y="3721095"/>
            <a:ext cx="1093076" cy="369332"/>
          </a:xfrm>
          <a:prstGeom prst="rect">
            <a:avLst/>
          </a:prstGeom>
          <a:noFill/>
          <a:ln>
            <a:solidFill>
              <a:schemeClr val="accent2"/>
            </a:solidFill>
          </a:ln>
        </p:spPr>
        <p:txBody>
          <a:bodyPr wrap="square" rtlCol="0">
            <a:spAutoFit/>
          </a:bodyPr>
          <a:lstStyle/>
          <a:p>
            <a:r>
              <a:rPr lang="en-US" dirty="0"/>
              <a:t>Control B</a:t>
            </a:r>
          </a:p>
        </p:txBody>
      </p:sp>
      <p:sp>
        <p:nvSpPr>
          <p:cNvPr id="8" name="TextBox 7">
            <a:extLst>
              <a:ext uri="{FF2B5EF4-FFF2-40B4-BE49-F238E27FC236}">
                <a16:creationId xmlns:a16="http://schemas.microsoft.com/office/drawing/2014/main" id="{61B816AF-8B5C-4535-881E-44AB46244A0C}"/>
              </a:ext>
            </a:extLst>
          </p:cNvPr>
          <p:cNvSpPr txBox="1"/>
          <p:nvPr/>
        </p:nvSpPr>
        <p:spPr>
          <a:xfrm>
            <a:off x="4880731" y="2388717"/>
            <a:ext cx="1839311" cy="369332"/>
          </a:xfrm>
          <a:prstGeom prst="rect">
            <a:avLst/>
          </a:prstGeom>
          <a:noFill/>
        </p:spPr>
        <p:txBody>
          <a:bodyPr wrap="square" rtlCol="0">
            <a:spAutoFit/>
          </a:bodyPr>
          <a:lstStyle/>
          <a:p>
            <a:r>
              <a:rPr lang="en-US" dirty="0"/>
              <a:t>In Parallel Path</a:t>
            </a:r>
          </a:p>
        </p:txBody>
      </p:sp>
      <p:sp>
        <p:nvSpPr>
          <p:cNvPr id="9" name="TextBox 8">
            <a:extLst>
              <a:ext uri="{FF2B5EF4-FFF2-40B4-BE49-F238E27FC236}">
                <a16:creationId xmlns:a16="http://schemas.microsoft.com/office/drawing/2014/main" id="{7C1ACA31-53AB-4ED6-8A49-D52868521D27}"/>
              </a:ext>
            </a:extLst>
          </p:cNvPr>
          <p:cNvSpPr txBox="1"/>
          <p:nvPr/>
        </p:nvSpPr>
        <p:spPr>
          <a:xfrm>
            <a:off x="5207869" y="4368534"/>
            <a:ext cx="1093076" cy="369332"/>
          </a:xfrm>
          <a:prstGeom prst="rect">
            <a:avLst/>
          </a:prstGeom>
          <a:noFill/>
          <a:ln>
            <a:solidFill>
              <a:schemeClr val="accent2"/>
            </a:solidFill>
          </a:ln>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0A94161E-DE00-4361-9025-876CFBAF33F3}"/>
              </a:ext>
            </a:extLst>
          </p:cNvPr>
          <p:cNvSpPr txBox="1"/>
          <p:nvPr/>
        </p:nvSpPr>
        <p:spPr>
          <a:xfrm>
            <a:off x="838200" y="3685463"/>
            <a:ext cx="809297" cy="369332"/>
          </a:xfrm>
          <a:prstGeom prst="rect">
            <a:avLst/>
          </a:prstGeom>
          <a:noFill/>
        </p:spPr>
        <p:txBody>
          <a:bodyPr wrap="square" rtlCol="0">
            <a:spAutoFit/>
          </a:bodyPr>
          <a:lstStyle/>
          <a:p>
            <a:r>
              <a:rPr lang="en-US" dirty="0"/>
              <a:t>Unit 1</a:t>
            </a:r>
          </a:p>
        </p:txBody>
      </p:sp>
      <p:sp>
        <p:nvSpPr>
          <p:cNvPr id="11" name="TextBox 10">
            <a:extLst>
              <a:ext uri="{FF2B5EF4-FFF2-40B4-BE49-F238E27FC236}">
                <a16:creationId xmlns:a16="http://schemas.microsoft.com/office/drawing/2014/main" id="{44030A78-5C2E-4547-92B2-C596CDDF3A8A}"/>
              </a:ext>
            </a:extLst>
          </p:cNvPr>
          <p:cNvSpPr txBox="1"/>
          <p:nvPr/>
        </p:nvSpPr>
        <p:spPr>
          <a:xfrm>
            <a:off x="2128348" y="3685463"/>
            <a:ext cx="1103585" cy="369332"/>
          </a:xfrm>
          <a:prstGeom prst="rect">
            <a:avLst/>
          </a:prstGeom>
          <a:noFill/>
        </p:spPr>
        <p:txBody>
          <a:bodyPr wrap="square" rtlCol="0">
            <a:spAutoFit/>
          </a:bodyPr>
          <a:lstStyle/>
          <a:p>
            <a:r>
              <a:rPr lang="en-US" dirty="0"/>
              <a:t>Process 1</a:t>
            </a:r>
          </a:p>
        </p:txBody>
      </p:sp>
      <p:cxnSp>
        <p:nvCxnSpPr>
          <p:cNvPr id="12" name="Straight Arrow Connector 11">
            <a:extLst>
              <a:ext uri="{FF2B5EF4-FFF2-40B4-BE49-F238E27FC236}">
                <a16:creationId xmlns:a16="http://schemas.microsoft.com/office/drawing/2014/main" id="{FA5EA45D-94EE-43D4-9638-0304EF2127EF}"/>
              </a:ext>
            </a:extLst>
          </p:cNvPr>
          <p:cNvCxnSpPr>
            <a:stCxn id="10" idx="3"/>
            <a:endCxn id="11" idx="1"/>
          </p:cNvCxnSpPr>
          <p:nvPr/>
        </p:nvCxnSpPr>
        <p:spPr>
          <a:xfrm>
            <a:off x="1647497" y="3870129"/>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36488B-D4BB-4162-BACF-9C40CDBB9889}"/>
              </a:ext>
            </a:extLst>
          </p:cNvPr>
          <p:cNvCxnSpPr>
            <a:cxnSpLocks/>
            <a:stCxn id="11" idx="3"/>
            <a:endCxn id="5" idx="2"/>
          </p:cNvCxnSpPr>
          <p:nvPr/>
        </p:nvCxnSpPr>
        <p:spPr>
          <a:xfrm>
            <a:off x="3231933" y="3870129"/>
            <a:ext cx="581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18DD83-6561-4822-8368-481CC0B256A5}"/>
              </a:ext>
            </a:extLst>
          </p:cNvPr>
          <p:cNvCxnSpPr>
            <a:cxnSpLocks/>
          </p:cNvCxnSpPr>
          <p:nvPr/>
        </p:nvCxnSpPr>
        <p:spPr>
          <a:xfrm flipV="1">
            <a:off x="2868001" y="4084946"/>
            <a:ext cx="864483" cy="917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ABB21D-D0BF-4D73-8BD2-021D41CFDC0F}"/>
              </a:ext>
            </a:extLst>
          </p:cNvPr>
          <p:cNvCxnSpPr>
            <a:cxnSpLocks/>
          </p:cNvCxnSpPr>
          <p:nvPr/>
        </p:nvCxnSpPr>
        <p:spPr>
          <a:xfrm>
            <a:off x="3041434" y="2963197"/>
            <a:ext cx="697630" cy="729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4E496D-D713-4287-89ED-2B32862DCA93}"/>
              </a:ext>
            </a:extLst>
          </p:cNvPr>
          <p:cNvSpPr txBox="1"/>
          <p:nvPr/>
        </p:nvSpPr>
        <p:spPr>
          <a:xfrm>
            <a:off x="9218876" y="3715614"/>
            <a:ext cx="1752602" cy="369332"/>
          </a:xfrm>
          <a:prstGeom prst="rect">
            <a:avLst/>
          </a:prstGeom>
          <a:noFill/>
        </p:spPr>
        <p:txBody>
          <a:bodyPr wrap="square" rtlCol="0">
            <a:spAutoFit/>
          </a:bodyPr>
          <a:lstStyle/>
          <a:p>
            <a:r>
              <a:rPr lang="en-US" dirty="0"/>
              <a:t>Release Point 1</a:t>
            </a:r>
          </a:p>
        </p:txBody>
      </p:sp>
      <p:cxnSp>
        <p:nvCxnSpPr>
          <p:cNvPr id="17" name="Straight Arrow Connector 16">
            <a:extLst>
              <a:ext uri="{FF2B5EF4-FFF2-40B4-BE49-F238E27FC236}">
                <a16:creationId xmlns:a16="http://schemas.microsoft.com/office/drawing/2014/main" id="{0E9113A9-924A-4941-92DE-D535CFE3E6E1}"/>
              </a:ext>
            </a:extLst>
          </p:cNvPr>
          <p:cNvCxnSpPr>
            <a:cxnSpLocks/>
            <a:stCxn id="5" idx="6"/>
            <a:endCxn id="16" idx="1"/>
          </p:cNvCxnSpPr>
          <p:nvPr/>
        </p:nvCxnSpPr>
        <p:spPr>
          <a:xfrm>
            <a:off x="7786842" y="3870129"/>
            <a:ext cx="1432034" cy="3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776A946-21F6-4482-9BB2-5ED33AF6EC3C}"/>
              </a:ext>
            </a:extLst>
          </p:cNvPr>
          <p:cNvCxnSpPr>
            <a:cxnSpLocks/>
            <a:stCxn id="5" idx="6"/>
          </p:cNvCxnSpPr>
          <p:nvPr/>
        </p:nvCxnSpPr>
        <p:spPr>
          <a:xfrm flipV="1">
            <a:off x="7786842" y="3179581"/>
            <a:ext cx="1326932" cy="69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7FF745-BB38-4E26-9042-18C7BCB099A7}"/>
              </a:ext>
            </a:extLst>
          </p:cNvPr>
          <p:cNvCxnSpPr>
            <a:cxnSpLocks/>
            <a:stCxn id="5" idx="6"/>
          </p:cNvCxnSpPr>
          <p:nvPr/>
        </p:nvCxnSpPr>
        <p:spPr>
          <a:xfrm>
            <a:off x="7786842" y="3870129"/>
            <a:ext cx="1326932" cy="722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70432BBC-CB76-4FA6-BB78-476D365C7E2C}"/>
              </a:ext>
            </a:extLst>
          </p:cNvPr>
          <p:cNvSpPr>
            <a:spLocks noGrp="1"/>
          </p:cNvSpPr>
          <p:nvPr>
            <p:ph type="title"/>
          </p:nvPr>
        </p:nvSpPr>
        <p:spPr>
          <a:xfrm>
            <a:off x="838200" y="365125"/>
            <a:ext cx="10515600" cy="1325563"/>
          </a:xfrm>
        </p:spPr>
        <p:txBody>
          <a:bodyPr/>
          <a:lstStyle/>
          <a:p>
            <a:r>
              <a:rPr lang="en-US" b="1" dirty="0"/>
              <a:t>Multiple Controls – In Parallel</a:t>
            </a:r>
          </a:p>
        </p:txBody>
      </p:sp>
      <p:sp>
        <p:nvSpPr>
          <p:cNvPr id="35" name="Rectangle 34">
            <a:extLst>
              <a:ext uri="{FF2B5EF4-FFF2-40B4-BE49-F238E27FC236}">
                <a16:creationId xmlns:a16="http://schemas.microsoft.com/office/drawing/2014/main" id="{93B59E14-9182-4786-AB13-9F9042A9ACA8}"/>
              </a:ext>
            </a:extLst>
          </p:cNvPr>
          <p:cNvSpPr/>
          <p:nvPr/>
        </p:nvSpPr>
        <p:spPr>
          <a:xfrm>
            <a:off x="838200" y="5686488"/>
            <a:ext cx="9753599" cy="923330"/>
          </a:xfrm>
          <a:prstGeom prst="rect">
            <a:avLst/>
          </a:prstGeom>
        </p:spPr>
        <p:txBody>
          <a:bodyPr wrap="square">
            <a:spAutoFit/>
          </a:bodyPr>
          <a:lstStyle/>
          <a:p>
            <a:r>
              <a:rPr lang="en-US" dirty="0"/>
              <a:t>Need: pollutant reduction efficiency, effectiveness of control, release point apportionment (capture efficiency), path assignment (position of control in the sequence, if parallel, all controls have the same sequence number), control apportionment (e.g. 30% per control).</a:t>
            </a:r>
          </a:p>
        </p:txBody>
      </p:sp>
      <p:sp>
        <p:nvSpPr>
          <p:cNvPr id="20" name="TextBox 19">
            <a:extLst>
              <a:ext uri="{FF2B5EF4-FFF2-40B4-BE49-F238E27FC236}">
                <a16:creationId xmlns:a16="http://schemas.microsoft.com/office/drawing/2014/main" id="{459D4EDD-3639-4F0E-B693-280691740D15}"/>
              </a:ext>
            </a:extLst>
          </p:cNvPr>
          <p:cNvSpPr txBox="1"/>
          <p:nvPr/>
        </p:nvSpPr>
        <p:spPr>
          <a:xfrm>
            <a:off x="971550" y="1575778"/>
            <a:ext cx="10248900" cy="646331"/>
          </a:xfrm>
          <a:prstGeom prst="rect">
            <a:avLst/>
          </a:prstGeom>
          <a:noFill/>
        </p:spPr>
        <p:txBody>
          <a:bodyPr wrap="square" rtlCol="0">
            <a:spAutoFit/>
          </a:bodyPr>
          <a:lstStyle/>
          <a:p>
            <a:r>
              <a:rPr lang="en-US" dirty="0"/>
              <a:t>Multiple controls in parallel can be placed in on path and that path can be reused if it is the main path, so long as it associates units/processes with the same release point(s).</a:t>
            </a:r>
          </a:p>
        </p:txBody>
      </p:sp>
    </p:spTree>
    <p:extLst>
      <p:ext uri="{BB962C8B-B14F-4D97-AF65-F5344CB8AC3E}">
        <p14:creationId xmlns:p14="http://schemas.microsoft.com/office/powerpoint/2010/main" val="192968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93EB-932C-4695-B0C2-3CA4ED825AD4}"/>
              </a:ext>
            </a:extLst>
          </p:cNvPr>
          <p:cNvSpPr>
            <a:spLocks noGrp="1"/>
          </p:cNvSpPr>
          <p:nvPr>
            <p:ph type="title"/>
          </p:nvPr>
        </p:nvSpPr>
        <p:spPr/>
        <p:txBody>
          <a:bodyPr/>
          <a:lstStyle/>
          <a:p>
            <a:r>
              <a:rPr lang="en-US" b="1" dirty="0"/>
              <a:t>Housekeeping:  </a:t>
            </a:r>
          </a:p>
        </p:txBody>
      </p:sp>
      <p:sp>
        <p:nvSpPr>
          <p:cNvPr id="3" name="Content Placeholder 2">
            <a:extLst>
              <a:ext uri="{FF2B5EF4-FFF2-40B4-BE49-F238E27FC236}">
                <a16:creationId xmlns:a16="http://schemas.microsoft.com/office/drawing/2014/main" id="{31645D7D-5BA2-4719-B178-0526839A9614}"/>
              </a:ext>
            </a:extLst>
          </p:cNvPr>
          <p:cNvSpPr>
            <a:spLocks noGrp="1"/>
          </p:cNvSpPr>
          <p:nvPr>
            <p:ph idx="1"/>
          </p:nvPr>
        </p:nvSpPr>
        <p:spPr/>
        <p:txBody>
          <a:bodyPr/>
          <a:lstStyle/>
          <a:p>
            <a:pPr marL="0" indent="0">
              <a:buNone/>
            </a:pPr>
            <a:endParaRPr lang="en-US" dirty="0"/>
          </a:p>
          <a:p>
            <a:r>
              <a:rPr lang="en-US" dirty="0"/>
              <a:t>This training is being recorded</a:t>
            </a:r>
          </a:p>
          <a:p>
            <a:r>
              <a:rPr lang="en-US" dirty="0"/>
              <a:t>Everyone muted, please don’t put us on hold</a:t>
            </a:r>
          </a:p>
          <a:p>
            <a:r>
              <a:rPr lang="en-US" dirty="0"/>
              <a:t>Type your questions in the chat box</a:t>
            </a:r>
          </a:p>
          <a:p>
            <a:r>
              <a:rPr lang="en-US" dirty="0"/>
              <a:t>PPT and recording will be made available on the CAER website</a:t>
            </a:r>
          </a:p>
        </p:txBody>
      </p:sp>
      <p:sp>
        <p:nvSpPr>
          <p:cNvPr id="4" name="Slide Number Placeholder 3">
            <a:extLst>
              <a:ext uri="{FF2B5EF4-FFF2-40B4-BE49-F238E27FC236}">
                <a16:creationId xmlns:a16="http://schemas.microsoft.com/office/drawing/2014/main" id="{56BD50FA-D9D0-42BD-8FE8-792E9FCCB4E1}"/>
              </a:ext>
            </a:extLst>
          </p:cNvPr>
          <p:cNvSpPr>
            <a:spLocks noGrp="1"/>
          </p:cNvSpPr>
          <p:nvPr>
            <p:ph type="sldNum" sz="quarter" idx="12"/>
          </p:nvPr>
        </p:nvSpPr>
        <p:spPr/>
        <p:txBody>
          <a:bodyPr/>
          <a:lstStyle/>
          <a:p>
            <a:fld id="{C3625854-A157-44F5-B597-7EECA3982BD8}" type="slidenum">
              <a:rPr lang="en-US" smtClean="0"/>
              <a:t>2</a:t>
            </a:fld>
            <a:endParaRPr lang="en-US"/>
          </a:p>
        </p:txBody>
      </p:sp>
    </p:spTree>
    <p:extLst>
      <p:ext uri="{BB962C8B-B14F-4D97-AF65-F5344CB8AC3E}">
        <p14:creationId xmlns:p14="http://schemas.microsoft.com/office/powerpoint/2010/main" val="420392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5B08-CCD0-407F-8A02-DD0E5F77CF60}"/>
              </a:ext>
            </a:extLst>
          </p:cNvPr>
          <p:cNvSpPr>
            <a:spLocks noGrp="1"/>
          </p:cNvSpPr>
          <p:nvPr>
            <p:ph type="title"/>
          </p:nvPr>
        </p:nvSpPr>
        <p:spPr/>
        <p:txBody>
          <a:bodyPr/>
          <a:lstStyle/>
          <a:p>
            <a:r>
              <a:rPr lang="en-US" b="1" dirty="0"/>
              <a:t>Additional Definitions</a:t>
            </a:r>
          </a:p>
        </p:txBody>
      </p:sp>
      <p:sp>
        <p:nvSpPr>
          <p:cNvPr id="3" name="Content Placeholder 2">
            <a:extLst>
              <a:ext uri="{FF2B5EF4-FFF2-40B4-BE49-F238E27FC236}">
                <a16:creationId xmlns:a16="http://schemas.microsoft.com/office/drawing/2014/main" id="{548DB7E0-4110-46F3-BC7C-05CD63143AEA}"/>
              </a:ext>
            </a:extLst>
          </p:cNvPr>
          <p:cNvSpPr>
            <a:spLocks noGrp="1"/>
          </p:cNvSpPr>
          <p:nvPr>
            <p:ph idx="1"/>
          </p:nvPr>
        </p:nvSpPr>
        <p:spPr/>
        <p:txBody>
          <a:bodyPr/>
          <a:lstStyle/>
          <a:p>
            <a:r>
              <a:rPr lang="en-US" dirty="0"/>
              <a:t>A </a:t>
            </a:r>
            <a:r>
              <a:rPr lang="en-US" b="1" dirty="0"/>
              <a:t>Path Assignment </a:t>
            </a:r>
            <a:r>
              <a:rPr lang="en-US" dirty="0"/>
              <a:t>defines the order in which controls are configured, each control or child path is given a sequence number:</a:t>
            </a:r>
          </a:p>
          <a:p>
            <a:pPr lvl="1"/>
            <a:r>
              <a:rPr lang="en-US" dirty="0"/>
              <a:t>Increasing “sequence number” if in sequence</a:t>
            </a:r>
          </a:p>
          <a:p>
            <a:pPr lvl="1"/>
            <a:r>
              <a:rPr lang="en-US" dirty="0"/>
              <a:t>The same “sequence number” if in parallel</a:t>
            </a:r>
          </a:p>
          <a:p>
            <a:r>
              <a:rPr lang="en-US" dirty="0"/>
              <a:t>Ultimately, there will be a parent or “master” path that will define the controls that are encountered from the emissions generation point (unit/process) to the release point.</a:t>
            </a:r>
          </a:p>
          <a:p>
            <a:pPr lvl="1"/>
            <a:r>
              <a:rPr lang="en-US" dirty="0"/>
              <a:t>Movement of emissions from one control to the next will be tracked via the </a:t>
            </a:r>
            <a:r>
              <a:rPr lang="en-US" b="1" dirty="0"/>
              <a:t>Control Apportionment</a:t>
            </a:r>
          </a:p>
          <a:p>
            <a:pPr lvl="1"/>
            <a:r>
              <a:rPr lang="en-US" dirty="0"/>
              <a:t>Capture of the emissions will be tracked via a </a:t>
            </a:r>
            <a:r>
              <a:rPr lang="en-US" b="1" dirty="0"/>
              <a:t>Release Point Apportionment</a:t>
            </a:r>
          </a:p>
          <a:p>
            <a:endParaRPr lang="en-US" dirty="0"/>
          </a:p>
        </p:txBody>
      </p:sp>
      <p:sp>
        <p:nvSpPr>
          <p:cNvPr id="4" name="Slide Number Placeholder 3">
            <a:extLst>
              <a:ext uri="{FF2B5EF4-FFF2-40B4-BE49-F238E27FC236}">
                <a16:creationId xmlns:a16="http://schemas.microsoft.com/office/drawing/2014/main" id="{E1EE157C-12A4-4D70-AD89-661C641993DF}"/>
              </a:ext>
            </a:extLst>
          </p:cNvPr>
          <p:cNvSpPr>
            <a:spLocks noGrp="1"/>
          </p:cNvSpPr>
          <p:nvPr>
            <p:ph type="sldNum" sz="quarter" idx="12"/>
          </p:nvPr>
        </p:nvSpPr>
        <p:spPr/>
        <p:txBody>
          <a:bodyPr/>
          <a:lstStyle/>
          <a:p>
            <a:fld id="{C3625854-A157-44F5-B597-7EECA3982BD8}" type="slidenum">
              <a:rPr lang="en-US" smtClean="0"/>
              <a:t>20</a:t>
            </a:fld>
            <a:endParaRPr lang="en-US"/>
          </a:p>
        </p:txBody>
      </p:sp>
    </p:spTree>
    <p:extLst>
      <p:ext uri="{BB962C8B-B14F-4D97-AF65-F5344CB8AC3E}">
        <p14:creationId xmlns:p14="http://schemas.microsoft.com/office/powerpoint/2010/main" val="367546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2E59-C04D-4E18-A8CA-113031F33859}"/>
              </a:ext>
            </a:extLst>
          </p:cNvPr>
          <p:cNvSpPr>
            <a:spLocks noGrp="1"/>
          </p:cNvSpPr>
          <p:nvPr>
            <p:ph type="title"/>
          </p:nvPr>
        </p:nvSpPr>
        <p:spPr/>
        <p:txBody>
          <a:bodyPr/>
          <a:lstStyle/>
          <a:p>
            <a:r>
              <a:rPr lang="en-US" b="1" dirty="0"/>
              <a:t>Additional Definitions</a:t>
            </a:r>
          </a:p>
        </p:txBody>
      </p:sp>
      <p:sp>
        <p:nvSpPr>
          <p:cNvPr id="3" name="Content Placeholder 2">
            <a:extLst>
              <a:ext uri="{FF2B5EF4-FFF2-40B4-BE49-F238E27FC236}">
                <a16:creationId xmlns:a16="http://schemas.microsoft.com/office/drawing/2014/main" id="{B94091FD-3E81-4FB0-8310-C82F14F0A61D}"/>
              </a:ext>
            </a:extLst>
          </p:cNvPr>
          <p:cNvSpPr>
            <a:spLocks noGrp="1"/>
          </p:cNvSpPr>
          <p:nvPr>
            <p:ph idx="1"/>
          </p:nvPr>
        </p:nvSpPr>
        <p:spPr/>
        <p:txBody>
          <a:bodyPr>
            <a:normAutofit lnSpcReduction="10000"/>
          </a:bodyPr>
          <a:lstStyle/>
          <a:p>
            <a:r>
              <a:rPr lang="en-US" b="1" dirty="0"/>
              <a:t>Control Apportionment: </a:t>
            </a:r>
          </a:p>
          <a:p>
            <a:pPr lvl="1"/>
            <a:r>
              <a:rPr lang="en-US" dirty="0"/>
              <a:t>% of the emissions that are coming from a previous control or path</a:t>
            </a:r>
          </a:p>
          <a:p>
            <a:pPr lvl="1"/>
            <a:r>
              <a:rPr lang="en-US" dirty="0"/>
              <a:t>100% of the emissions are tracked, a control apportionment percentage &lt; 100% for a control means that some emission are also being routed to another control device or path.</a:t>
            </a:r>
          </a:p>
          <a:p>
            <a:r>
              <a:rPr lang="en-US" b="1" dirty="0"/>
              <a:t>Release Point Apportionment:</a:t>
            </a:r>
          </a:p>
          <a:p>
            <a:pPr lvl="1"/>
            <a:r>
              <a:rPr lang="en-US" dirty="0"/>
              <a:t>Emissions generated at the unit/process must be accounted for in terms of where they ended up being released:</a:t>
            </a:r>
          </a:p>
          <a:p>
            <a:pPr lvl="2"/>
            <a:r>
              <a:rPr lang="en-US" dirty="0"/>
              <a:t>Different types of release points</a:t>
            </a:r>
          </a:p>
          <a:p>
            <a:pPr lvl="3"/>
            <a:r>
              <a:rPr lang="en-US" dirty="0"/>
              <a:t>Stack</a:t>
            </a:r>
          </a:p>
          <a:p>
            <a:pPr lvl="3"/>
            <a:r>
              <a:rPr lang="en-US" dirty="0"/>
              <a:t>Fugitive</a:t>
            </a:r>
          </a:p>
          <a:p>
            <a:pPr lvl="2"/>
            <a:r>
              <a:rPr lang="en-US" dirty="0"/>
              <a:t>100% of the original emissions must be assigned to one or more release points</a:t>
            </a:r>
          </a:p>
          <a:p>
            <a:endParaRPr lang="en-US" dirty="0"/>
          </a:p>
        </p:txBody>
      </p:sp>
      <p:sp>
        <p:nvSpPr>
          <p:cNvPr id="4" name="Slide Number Placeholder 3">
            <a:extLst>
              <a:ext uri="{FF2B5EF4-FFF2-40B4-BE49-F238E27FC236}">
                <a16:creationId xmlns:a16="http://schemas.microsoft.com/office/drawing/2014/main" id="{CCE5FFFB-7AB7-4C4F-BC8F-2BBA37194F1E}"/>
              </a:ext>
            </a:extLst>
          </p:cNvPr>
          <p:cNvSpPr>
            <a:spLocks noGrp="1"/>
          </p:cNvSpPr>
          <p:nvPr>
            <p:ph type="sldNum" sz="quarter" idx="12"/>
          </p:nvPr>
        </p:nvSpPr>
        <p:spPr/>
        <p:txBody>
          <a:bodyPr/>
          <a:lstStyle/>
          <a:p>
            <a:fld id="{C3625854-A157-44F5-B597-7EECA3982BD8}" type="slidenum">
              <a:rPr lang="en-US" smtClean="0"/>
              <a:t>21</a:t>
            </a:fld>
            <a:endParaRPr lang="en-US"/>
          </a:p>
        </p:txBody>
      </p:sp>
    </p:spTree>
    <p:extLst>
      <p:ext uri="{BB962C8B-B14F-4D97-AF65-F5344CB8AC3E}">
        <p14:creationId xmlns:p14="http://schemas.microsoft.com/office/powerpoint/2010/main" val="260877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A106-E776-4AAC-A928-C03D26FFCD99}"/>
              </a:ext>
            </a:extLst>
          </p:cNvPr>
          <p:cNvSpPr>
            <a:spLocks noGrp="1"/>
          </p:cNvSpPr>
          <p:nvPr>
            <p:ph type="title"/>
          </p:nvPr>
        </p:nvSpPr>
        <p:spPr/>
        <p:txBody>
          <a:bodyPr/>
          <a:lstStyle/>
          <a:p>
            <a:r>
              <a:rPr lang="en-US" b="1" dirty="0"/>
              <a:t>Examples &amp; How to Enter Data</a:t>
            </a:r>
          </a:p>
        </p:txBody>
      </p:sp>
      <p:sp>
        <p:nvSpPr>
          <p:cNvPr id="3" name="Content Placeholder 2">
            <a:extLst>
              <a:ext uri="{FF2B5EF4-FFF2-40B4-BE49-F238E27FC236}">
                <a16:creationId xmlns:a16="http://schemas.microsoft.com/office/drawing/2014/main" id="{9006CCEE-3191-42A6-93C5-42F143840B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34029C9-702A-456D-8330-81EC8F7527D8}"/>
              </a:ext>
            </a:extLst>
          </p:cNvPr>
          <p:cNvSpPr>
            <a:spLocks noGrp="1"/>
          </p:cNvSpPr>
          <p:nvPr>
            <p:ph type="sldNum" sz="quarter" idx="12"/>
          </p:nvPr>
        </p:nvSpPr>
        <p:spPr/>
        <p:txBody>
          <a:bodyPr/>
          <a:lstStyle/>
          <a:p>
            <a:fld id="{C3625854-A157-44F5-B597-7EECA3982BD8}" type="slidenum">
              <a:rPr lang="en-US" smtClean="0"/>
              <a:t>22</a:t>
            </a:fld>
            <a:endParaRPr lang="en-US"/>
          </a:p>
        </p:txBody>
      </p:sp>
    </p:spTree>
    <p:extLst>
      <p:ext uri="{BB962C8B-B14F-4D97-AF65-F5344CB8AC3E}">
        <p14:creationId xmlns:p14="http://schemas.microsoft.com/office/powerpoint/2010/main" val="2768054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1D05-17B6-476A-81A2-602F4CABF4B5}"/>
              </a:ext>
            </a:extLst>
          </p:cNvPr>
          <p:cNvSpPr>
            <a:spLocks noGrp="1"/>
          </p:cNvSpPr>
          <p:nvPr>
            <p:ph type="title"/>
          </p:nvPr>
        </p:nvSpPr>
        <p:spPr/>
        <p:txBody>
          <a:bodyPr/>
          <a:lstStyle/>
          <a:p>
            <a:r>
              <a:rPr lang="en-US" b="1" dirty="0"/>
              <a:t>General Steps</a:t>
            </a:r>
          </a:p>
        </p:txBody>
      </p:sp>
      <p:sp>
        <p:nvSpPr>
          <p:cNvPr id="3" name="Content Placeholder 2">
            <a:extLst>
              <a:ext uri="{FF2B5EF4-FFF2-40B4-BE49-F238E27FC236}">
                <a16:creationId xmlns:a16="http://schemas.microsoft.com/office/drawing/2014/main" id="{AEFD60A2-1802-4A2B-91E3-93B08EC9477B}"/>
              </a:ext>
            </a:extLst>
          </p:cNvPr>
          <p:cNvSpPr>
            <a:spLocks noGrp="1"/>
          </p:cNvSpPr>
          <p:nvPr>
            <p:ph idx="1"/>
          </p:nvPr>
        </p:nvSpPr>
        <p:spPr/>
        <p:txBody>
          <a:bodyPr/>
          <a:lstStyle/>
          <a:p>
            <a:r>
              <a:rPr lang="en-US" dirty="0"/>
              <a:t>Enter control data (pollutant and % pollutant reduction efficiency)</a:t>
            </a:r>
          </a:p>
          <a:p>
            <a:r>
              <a:rPr lang="en-US" dirty="0"/>
              <a:t>Place the control into a path (assignment or sequence #, control apportionment)</a:t>
            </a:r>
          </a:p>
          <a:p>
            <a:pPr lvl="1"/>
            <a:r>
              <a:rPr lang="en-US" dirty="0"/>
              <a:t>Control into path</a:t>
            </a:r>
          </a:p>
          <a:p>
            <a:pPr lvl="1"/>
            <a:r>
              <a:rPr lang="en-US" dirty="0"/>
              <a:t>Child path into parent path</a:t>
            </a:r>
          </a:p>
          <a:p>
            <a:pPr lvl="1"/>
            <a:r>
              <a:rPr lang="en-US" dirty="0"/>
              <a:t>Controls and/or children paths into a main path</a:t>
            </a:r>
          </a:p>
          <a:p>
            <a:r>
              <a:rPr lang="en-US" dirty="0"/>
              <a:t>Apportion emissions from the process to the release point</a:t>
            </a:r>
          </a:p>
          <a:p>
            <a:pPr marL="0" indent="0">
              <a:buNone/>
            </a:pPr>
            <a:endParaRPr lang="en-US" dirty="0"/>
          </a:p>
        </p:txBody>
      </p:sp>
      <p:sp>
        <p:nvSpPr>
          <p:cNvPr id="4" name="Slide Number Placeholder 3">
            <a:extLst>
              <a:ext uri="{FF2B5EF4-FFF2-40B4-BE49-F238E27FC236}">
                <a16:creationId xmlns:a16="http://schemas.microsoft.com/office/drawing/2014/main" id="{64FF235F-A9C2-4CCB-963D-31FB1573CB68}"/>
              </a:ext>
            </a:extLst>
          </p:cNvPr>
          <p:cNvSpPr>
            <a:spLocks noGrp="1"/>
          </p:cNvSpPr>
          <p:nvPr>
            <p:ph type="sldNum" sz="quarter" idx="12"/>
          </p:nvPr>
        </p:nvSpPr>
        <p:spPr/>
        <p:txBody>
          <a:bodyPr/>
          <a:lstStyle/>
          <a:p>
            <a:fld id="{C3625854-A157-44F5-B597-7EECA3982BD8}" type="slidenum">
              <a:rPr lang="en-US" smtClean="0"/>
              <a:t>23</a:t>
            </a:fld>
            <a:endParaRPr lang="en-US"/>
          </a:p>
        </p:txBody>
      </p:sp>
    </p:spTree>
    <p:extLst>
      <p:ext uri="{BB962C8B-B14F-4D97-AF65-F5344CB8AC3E}">
        <p14:creationId xmlns:p14="http://schemas.microsoft.com/office/powerpoint/2010/main" val="3790210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a:extLst>
              <a:ext uri="{FF2B5EF4-FFF2-40B4-BE49-F238E27FC236}">
                <a16:creationId xmlns:a16="http://schemas.microsoft.com/office/drawing/2014/main" id="{E6C9985C-8336-4E92-8BE1-CAE3B76781A5}"/>
              </a:ext>
            </a:extLst>
          </p:cNvPr>
          <p:cNvSpPr/>
          <p:nvPr/>
        </p:nvSpPr>
        <p:spPr>
          <a:xfrm>
            <a:off x="274764" y="2397567"/>
            <a:ext cx="8185532" cy="3514381"/>
          </a:xfrm>
          <a:prstGeom prst="cube">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 name="Cylinder 4">
            <a:extLst>
              <a:ext uri="{FF2B5EF4-FFF2-40B4-BE49-F238E27FC236}">
                <a16:creationId xmlns:a16="http://schemas.microsoft.com/office/drawing/2014/main" id="{17403235-F1B9-4A53-9403-9BFF2DD35AEC}"/>
              </a:ext>
            </a:extLst>
          </p:cNvPr>
          <p:cNvSpPr/>
          <p:nvPr/>
        </p:nvSpPr>
        <p:spPr>
          <a:xfrm>
            <a:off x="5926417" y="645884"/>
            <a:ext cx="605928" cy="2247441"/>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3</a:t>
            </a:r>
          </a:p>
        </p:txBody>
      </p:sp>
      <p:sp>
        <p:nvSpPr>
          <p:cNvPr id="6" name="Cylinder 5">
            <a:extLst>
              <a:ext uri="{FF2B5EF4-FFF2-40B4-BE49-F238E27FC236}">
                <a16:creationId xmlns:a16="http://schemas.microsoft.com/office/drawing/2014/main" id="{E5804659-3AFC-4469-8EC5-225AC954D7C6}"/>
              </a:ext>
            </a:extLst>
          </p:cNvPr>
          <p:cNvSpPr/>
          <p:nvPr/>
        </p:nvSpPr>
        <p:spPr>
          <a:xfrm>
            <a:off x="3721207" y="655064"/>
            <a:ext cx="605928" cy="2247441"/>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2</a:t>
            </a:r>
          </a:p>
        </p:txBody>
      </p:sp>
      <p:sp>
        <p:nvSpPr>
          <p:cNvPr id="7" name="Cylinder 6">
            <a:extLst>
              <a:ext uri="{FF2B5EF4-FFF2-40B4-BE49-F238E27FC236}">
                <a16:creationId xmlns:a16="http://schemas.microsoft.com/office/drawing/2014/main" id="{13DFF537-439D-43D8-9A7B-2C600E5A7A8B}"/>
              </a:ext>
            </a:extLst>
          </p:cNvPr>
          <p:cNvSpPr/>
          <p:nvPr/>
        </p:nvSpPr>
        <p:spPr>
          <a:xfrm>
            <a:off x="1793247" y="1461132"/>
            <a:ext cx="605928" cy="1441372"/>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1</a:t>
            </a:r>
          </a:p>
        </p:txBody>
      </p:sp>
      <p:grpSp>
        <p:nvGrpSpPr>
          <p:cNvPr id="8" name="Group 7">
            <a:extLst>
              <a:ext uri="{FF2B5EF4-FFF2-40B4-BE49-F238E27FC236}">
                <a16:creationId xmlns:a16="http://schemas.microsoft.com/office/drawing/2014/main" id="{B271FD65-2239-4BD0-98A4-D1CAE58D7FA4}"/>
              </a:ext>
            </a:extLst>
          </p:cNvPr>
          <p:cNvGrpSpPr/>
          <p:nvPr/>
        </p:nvGrpSpPr>
        <p:grpSpPr>
          <a:xfrm>
            <a:off x="858657" y="4622973"/>
            <a:ext cx="1299990" cy="1084548"/>
            <a:chOff x="2005069" y="4505899"/>
            <a:chExt cx="1299990" cy="1084548"/>
          </a:xfrm>
        </p:grpSpPr>
        <p:sp>
          <p:nvSpPr>
            <p:cNvPr id="9" name="Cylinder 8">
              <a:extLst>
                <a:ext uri="{FF2B5EF4-FFF2-40B4-BE49-F238E27FC236}">
                  <a16:creationId xmlns:a16="http://schemas.microsoft.com/office/drawing/2014/main" id="{49D6A06B-D254-4E55-90FB-E777DCCD0AC3}"/>
                </a:ext>
              </a:extLst>
            </p:cNvPr>
            <p:cNvSpPr/>
            <p:nvPr/>
          </p:nvSpPr>
          <p:spPr>
            <a:xfrm rot="16200000">
              <a:off x="2280490" y="4230478"/>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1</a:t>
              </a:r>
            </a:p>
          </p:txBody>
        </p:sp>
        <p:cxnSp>
          <p:nvCxnSpPr>
            <p:cNvPr id="10" name="Straight Connector 9">
              <a:extLst>
                <a:ext uri="{FF2B5EF4-FFF2-40B4-BE49-F238E27FC236}">
                  <a16:creationId xmlns:a16="http://schemas.microsoft.com/office/drawing/2014/main" id="{460E76ED-EAD5-4B5E-A0A9-0257A69E8B3E}"/>
                </a:ext>
              </a:extLst>
            </p:cNvPr>
            <p:cNvCxnSpPr>
              <a:cxnSpLocks/>
            </p:cNvCxnSpPr>
            <p:nvPr/>
          </p:nvCxnSpPr>
          <p:spPr>
            <a:xfrm flipH="1">
              <a:off x="2181340" y="5255047"/>
              <a:ext cx="99152" cy="317042"/>
            </a:xfrm>
            <a:prstGeom prst="line">
              <a:avLst/>
            </a:prstGeom>
            <a:noFill/>
            <a:ln w="28575" cap="rnd" cmpd="sng" algn="ctr">
              <a:solidFill>
                <a:srgbClr val="2C3C43"/>
              </a:solidFill>
              <a:prstDash val="solid"/>
            </a:ln>
            <a:effectLst/>
          </p:spPr>
        </p:cxnSp>
        <p:cxnSp>
          <p:nvCxnSpPr>
            <p:cNvPr id="11" name="Straight Connector 10">
              <a:extLst>
                <a:ext uri="{FF2B5EF4-FFF2-40B4-BE49-F238E27FC236}">
                  <a16:creationId xmlns:a16="http://schemas.microsoft.com/office/drawing/2014/main" id="{4F1C5A4F-EAC1-4AEA-ADA9-791AD6A50A93}"/>
                </a:ext>
              </a:extLst>
            </p:cNvPr>
            <p:cNvCxnSpPr>
              <a:cxnSpLocks/>
            </p:cNvCxnSpPr>
            <p:nvPr/>
          </p:nvCxnSpPr>
          <p:spPr>
            <a:xfrm flipH="1">
              <a:off x="2862546" y="5253209"/>
              <a:ext cx="99152" cy="317042"/>
            </a:xfrm>
            <a:prstGeom prst="line">
              <a:avLst/>
            </a:prstGeom>
            <a:noFill/>
            <a:ln w="28575" cap="rnd" cmpd="sng" algn="ctr">
              <a:solidFill>
                <a:srgbClr val="2C3C43"/>
              </a:solidFill>
              <a:prstDash val="solid"/>
            </a:ln>
            <a:effectLst/>
          </p:spPr>
        </p:cxnSp>
        <p:cxnSp>
          <p:nvCxnSpPr>
            <p:cNvPr id="12" name="Straight Connector 11">
              <a:extLst>
                <a:ext uri="{FF2B5EF4-FFF2-40B4-BE49-F238E27FC236}">
                  <a16:creationId xmlns:a16="http://schemas.microsoft.com/office/drawing/2014/main" id="{9E4AF756-EC2B-4860-A760-4A00D6CBE3D7}"/>
                </a:ext>
              </a:extLst>
            </p:cNvPr>
            <p:cNvCxnSpPr>
              <a:cxnSpLocks/>
            </p:cNvCxnSpPr>
            <p:nvPr/>
          </p:nvCxnSpPr>
          <p:spPr>
            <a:xfrm>
              <a:off x="3081043" y="5165994"/>
              <a:ext cx="56927" cy="404257"/>
            </a:xfrm>
            <a:prstGeom prst="line">
              <a:avLst/>
            </a:prstGeom>
            <a:noFill/>
            <a:ln w="28575" cap="rnd" cmpd="sng" algn="ctr">
              <a:solidFill>
                <a:srgbClr val="2C3C43"/>
              </a:solidFill>
              <a:prstDash val="solid"/>
            </a:ln>
            <a:effectLst/>
          </p:spPr>
        </p:cxnSp>
        <p:cxnSp>
          <p:nvCxnSpPr>
            <p:cNvPr id="13" name="Straight Connector 12">
              <a:extLst>
                <a:ext uri="{FF2B5EF4-FFF2-40B4-BE49-F238E27FC236}">
                  <a16:creationId xmlns:a16="http://schemas.microsoft.com/office/drawing/2014/main" id="{6D499950-E3F1-4206-8C28-7AEDE53E8EB6}"/>
                </a:ext>
              </a:extLst>
            </p:cNvPr>
            <p:cNvCxnSpPr>
              <a:cxnSpLocks/>
            </p:cNvCxnSpPr>
            <p:nvPr/>
          </p:nvCxnSpPr>
          <p:spPr>
            <a:xfrm>
              <a:off x="2363110" y="5186190"/>
              <a:ext cx="56927" cy="404257"/>
            </a:xfrm>
            <a:prstGeom prst="line">
              <a:avLst/>
            </a:prstGeom>
            <a:noFill/>
            <a:ln w="28575" cap="rnd" cmpd="sng" algn="ctr">
              <a:solidFill>
                <a:srgbClr val="2C3C43"/>
              </a:solidFill>
              <a:prstDash val="solid"/>
            </a:ln>
            <a:effectLst/>
          </p:spPr>
        </p:cxnSp>
      </p:grpSp>
      <p:sp>
        <p:nvSpPr>
          <p:cNvPr id="15" name="Arrow: Right 14">
            <a:extLst>
              <a:ext uri="{FF2B5EF4-FFF2-40B4-BE49-F238E27FC236}">
                <a16:creationId xmlns:a16="http://schemas.microsoft.com/office/drawing/2014/main" id="{D9D650C3-659A-4F09-AD91-5F6709935C7A}"/>
              </a:ext>
            </a:extLst>
          </p:cNvPr>
          <p:cNvSpPr/>
          <p:nvPr/>
        </p:nvSpPr>
        <p:spPr>
          <a:xfrm rot="17512563">
            <a:off x="1076676" y="3362785"/>
            <a:ext cx="1409801" cy="28642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78B81F76-EF9E-41F5-A1AE-8E3A7DEF4EF4}"/>
              </a:ext>
            </a:extLst>
          </p:cNvPr>
          <p:cNvSpPr txBox="1"/>
          <p:nvPr/>
        </p:nvSpPr>
        <p:spPr>
          <a:xfrm>
            <a:off x="538334" y="4213684"/>
            <a:ext cx="1191491"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3" name="TextBox 2">
            <a:extLst>
              <a:ext uri="{FF2B5EF4-FFF2-40B4-BE49-F238E27FC236}">
                <a16:creationId xmlns:a16="http://schemas.microsoft.com/office/drawing/2014/main" id="{6A4DDC15-77CE-4CAE-95B9-2DE3DD4DF365}"/>
              </a:ext>
            </a:extLst>
          </p:cNvPr>
          <p:cNvSpPr txBox="1"/>
          <p:nvPr/>
        </p:nvSpPr>
        <p:spPr>
          <a:xfrm>
            <a:off x="459338" y="261163"/>
            <a:ext cx="3221182" cy="769441"/>
          </a:xfrm>
          <a:prstGeom prst="rect">
            <a:avLst/>
          </a:prstGeom>
          <a:noFill/>
        </p:spPr>
        <p:txBody>
          <a:bodyPr wrap="square" rtlCol="0">
            <a:spAutoFit/>
          </a:bodyPr>
          <a:lstStyle/>
          <a:p>
            <a:r>
              <a:rPr lang="en-US" sz="4400" b="1" dirty="0"/>
              <a:t>No Controls</a:t>
            </a:r>
          </a:p>
        </p:txBody>
      </p:sp>
      <p:sp>
        <p:nvSpPr>
          <p:cNvPr id="14" name="Slide Number Placeholder 13">
            <a:extLst>
              <a:ext uri="{FF2B5EF4-FFF2-40B4-BE49-F238E27FC236}">
                <a16:creationId xmlns:a16="http://schemas.microsoft.com/office/drawing/2014/main" id="{71379EE0-CFEE-4BA4-8EF4-D717D0A4C9D3}"/>
              </a:ext>
            </a:extLst>
          </p:cNvPr>
          <p:cNvSpPr>
            <a:spLocks noGrp="1"/>
          </p:cNvSpPr>
          <p:nvPr>
            <p:ph type="sldNum" sz="quarter" idx="12"/>
          </p:nvPr>
        </p:nvSpPr>
        <p:spPr/>
        <p:txBody>
          <a:bodyPr/>
          <a:lstStyle/>
          <a:p>
            <a:fld id="{C3625854-A157-44F5-B597-7EECA3982BD8}" type="slidenum">
              <a:rPr lang="en-US" smtClean="0"/>
              <a:t>24</a:t>
            </a:fld>
            <a:endParaRPr lang="en-US"/>
          </a:p>
        </p:txBody>
      </p:sp>
      <p:pic>
        <p:nvPicPr>
          <p:cNvPr id="29" name="Picture 28">
            <a:extLst>
              <a:ext uri="{FF2B5EF4-FFF2-40B4-BE49-F238E27FC236}">
                <a16:creationId xmlns:a16="http://schemas.microsoft.com/office/drawing/2014/main" id="{296189C6-088D-43A0-8B64-B77FA12F9958}"/>
              </a:ext>
            </a:extLst>
          </p:cNvPr>
          <p:cNvPicPr>
            <a:picLocks noChangeAspect="1"/>
          </p:cNvPicPr>
          <p:nvPr/>
        </p:nvPicPr>
        <p:blipFill>
          <a:blip r:embed="rId2"/>
          <a:stretch>
            <a:fillRect/>
          </a:stretch>
        </p:blipFill>
        <p:spPr>
          <a:xfrm>
            <a:off x="3288389" y="3829760"/>
            <a:ext cx="8192189" cy="1004296"/>
          </a:xfrm>
          <a:prstGeom prst="rect">
            <a:avLst/>
          </a:prstGeom>
          <a:solidFill>
            <a:schemeClr val="bg1"/>
          </a:solidFill>
        </p:spPr>
      </p:pic>
      <p:sp>
        <p:nvSpPr>
          <p:cNvPr id="30" name="TextBox 29">
            <a:extLst>
              <a:ext uri="{FF2B5EF4-FFF2-40B4-BE49-F238E27FC236}">
                <a16:creationId xmlns:a16="http://schemas.microsoft.com/office/drawing/2014/main" id="{33313062-CDD2-4737-8D17-FAF03870DAFB}"/>
              </a:ext>
            </a:extLst>
          </p:cNvPr>
          <p:cNvSpPr txBox="1"/>
          <p:nvPr/>
        </p:nvSpPr>
        <p:spPr>
          <a:xfrm>
            <a:off x="269668" y="6064646"/>
            <a:ext cx="11313498" cy="646331"/>
          </a:xfrm>
          <a:prstGeom prst="rect">
            <a:avLst/>
          </a:prstGeom>
          <a:noFill/>
        </p:spPr>
        <p:txBody>
          <a:bodyPr wrap="square" rtlCol="0">
            <a:spAutoFit/>
          </a:bodyPr>
          <a:lstStyle/>
          <a:p>
            <a:r>
              <a:rPr lang="en-US" dirty="0"/>
              <a:t>No path needs to be created.  You would note a percentage going to stack and a percentage going to fugitives if some of the emissions from the process are fugitive.</a:t>
            </a:r>
          </a:p>
        </p:txBody>
      </p:sp>
    </p:spTree>
    <p:extLst>
      <p:ext uri="{BB962C8B-B14F-4D97-AF65-F5344CB8AC3E}">
        <p14:creationId xmlns:p14="http://schemas.microsoft.com/office/powerpoint/2010/main" val="81244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a:extLst>
              <a:ext uri="{FF2B5EF4-FFF2-40B4-BE49-F238E27FC236}">
                <a16:creationId xmlns:a16="http://schemas.microsoft.com/office/drawing/2014/main" id="{E6C9985C-8336-4E92-8BE1-CAE3B76781A5}"/>
              </a:ext>
            </a:extLst>
          </p:cNvPr>
          <p:cNvSpPr/>
          <p:nvPr/>
        </p:nvSpPr>
        <p:spPr>
          <a:xfrm>
            <a:off x="1796668" y="2584854"/>
            <a:ext cx="8185532" cy="3514381"/>
          </a:xfrm>
          <a:prstGeom prst="cube">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 name="Cylinder 4">
            <a:extLst>
              <a:ext uri="{FF2B5EF4-FFF2-40B4-BE49-F238E27FC236}">
                <a16:creationId xmlns:a16="http://schemas.microsoft.com/office/drawing/2014/main" id="{17403235-F1B9-4A53-9403-9BFF2DD35AEC}"/>
              </a:ext>
            </a:extLst>
          </p:cNvPr>
          <p:cNvSpPr/>
          <p:nvPr/>
        </p:nvSpPr>
        <p:spPr>
          <a:xfrm>
            <a:off x="7448321" y="833171"/>
            <a:ext cx="605928" cy="2247441"/>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3</a:t>
            </a:r>
          </a:p>
        </p:txBody>
      </p:sp>
      <p:sp>
        <p:nvSpPr>
          <p:cNvPr id="6" name="Cylinder 5">
            <a:extLst>
              <a:ext uri="{FF2B5EF4-FFF2-40B4-BE49-F238E27FC236}">
                <a16:creationId xmlns:a16="http://schemas.microsoft.com/office/drawing/2014/main" id="{E5804659-3AFC-4469-8EC5-225AC954D7C6}"/>
              </a:ext>
            </a:extLst>
          </p:cNvPr>
          <p:cNvSpPr/>
          <p:nvPr/>
        </p:nvSpPr>
        <p:spPr>
          <a:xfrm>
            <a:off x="5243111" y="842351"/>
            <a:ext cx="605928" cy="2247441"/>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2</a:t>
            </a:r>
          </a:p>
        </p:txBody>
      </p:sp>
      <p:sp>
        <p:nvSpPr>
          <p:cNvPr id="7" name="Cylinder 6">
            <a:extLst>
              <a:ext uri="{FF2B5EF4-FFF2-40B4-BE49-F238E27FC236}">
                <a16:creationId xmlns:a16="http://schemas.microsoft.com/office/drawing/2014/main" id="{13DFF537-439D-43D8-9A7B-2C600E5A7A8B}"/>
              </a:ext>
            </a:extLst>
          </p:cNvPr>
          <p:cNvSpPr/>
          <p:nvPr/>
        </p:nvSpPr>
        <p:spPr>
          <a:xfrm>
            <a:off x="3315151" y="1648419"/>
            <a:ext cx="605928" cy="1441372"/>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1</a:t>
            </a:r>
          </a:p>
        </p:txBody>
      </p:sp>
      <p:grpSp>
        <p:nvGrpSpPr>
          <p:cNvPr id="8" name="Group 7">
            <a:extLst>
              <a:ext uri="{FF2B5EF4-FFF2-40B4-BE49-F238E27FC236}">
                <a16:creationId xmlns:a16="http://schemas.microsoft.com/office/drawing/2014/main" id="{B271FD65-2239-4BD0-98A4-D1CAE58D7FA4}"/>
              </a:ext>
            </a:extLst>
          </p:cNvPr>
          <p:cNvGrpSpPr/>
          <p:nvPr/>
        </p:nvGrpSpPr>
        <p:grpSpPr>
          <a:xfrm>
            <a:off x="2209800" y="4766785"/>
            <a:ext cx="1470751" cy="1128023"/>
            <a:chOff x="2005069" y="4505899"/>
            <a:chExt cx="1299990" cy="1084548"/>
          </a:xfrm>
        </p:grpSpPr>
        <p:sp>
          <p:nvSpPr>
            <p:cNvPr id="9" name="Cylinder 8">
              <a:extLst>
                <a:ext uri="{FF2B5EF4-FFF2-40B4-BE49-F238E27FC236}">
                  <a16:creationId xmlns:a16="http://schemas.microsoft.com/office/drawing/2014/main" id="{49D6A06B-D254-4E55-90FB-E777DCCD0AC3}"/>
                </a:ext>
              </a:extLst>
            </p:cNvPr>
            <p:cNvSpPr/>
            <p:nvPr/>
          </p:nvSpPr>
          <p:spPr>
            <a:xfrm rot="16200000">
              <a:off x="2280490" y="4230478"/>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Trebuchet MS" panose="020B0603020202020204"/>
                </a:rPr>
                <a:t>Unit: Test Boiler </a:t>
              </a: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1</a:t>
              </a:r>
            </a:p>
          </p:txBody>
        </p:sp>
        <p:cxnSp>
          <p:nvCxnSpPr>
            <p:cNvPr id="10" name="Straight Connector 9">
              <a:extLst>
                <a:ext uri="{FF2B5EF4-FFF2-40B4-BE49-F238E27FC236}">
                  <a16:creationId xmlns:a16="http://schemas.microsoft.com/office/drawing/2014/main" id="{460E76ED-EAD5-4B5E-A0A9-0257A69E8B3E}"/>
                </a:ext>
              </a:extLst>
            </p:cNvPr>
            <p:cNvCxnSpPr>
              <a:cxnSpLocks/>
            </p:cNvCxnSpPr>
            <p:nvPr/>
          </p:nvCxnSpPr>
          <p:spPr>
            <a:xfrm flipH="1">
              <a:off x="2181340" y="5255047"/>
              <a:ext cx="99152" cy="317042"/>
            </a:xfrm>
            <a:prstGeom prst="line">
              <a:avLst/>
            </a:prstGeom>
            <a:noFill/>
            <a:ln w="28575" cap="rnd" cmpd="sng" algn="ctr">
              <a:solidFill>
                <a:srgbClr val="2C3C43"/>
              </a:solidFill>
              <a:prstDash val="solid"/>
            </a:ln>
            <a:effectLst/>
          </p:spPr>
        </p:cxnSp>
        <p:cxnSp>
          <p:nvCxnSpPr>
            <p:cNvPr id="11" name="Straight Connector 10">
              <a:extLst>
                <a:ext uri="{FF2B5EF4-FFF2-40B4-BE49-F238E27FC236}">
                  <a16:creationId xmlns:a16="http://schemas.microsoft.com/office/drawing/2014/main" id="{4F1C5A4F-EAC1-4AEA-ADA9-791AD6A50A93}"/>
                </a:ext>
              </a:extLst>
            </p:cNvPr>
            <p:cNvCxnSpPr>
              <a:cxnSpLocks/>
            </p:cNvCxnSpPr>
            <p:nvPr/>
          </p:nvCxnSpPr>
          <p:spPr>
            <a:xfrm flipH="1">
              <a:off x="2862546" y="5253209"/>
              <a:ext cx="99152" cy="317042"/>
            </a:xfrm>
            <a:prstGeom prst="line">
              <a:avLst/>
            </a:prstGeom>
            <a:noFill/>
            <a:ln w="28575" cap="rnd" cmpd="sng" algn="ctr">
              <a:solidFill>
                <a:srgbClr val="2C3C43"/>
              </a:solidFill>
              <a:prstDash val="solid"/>
            </a:ln>
            <a:effectLst/>
          </p:spPr>
        </p:cxnSp>
        <p:cxnSp>
          <p:nvCxnSpPr>
            <p:cNvPr id="12" name="Straight Connector 11">
              <a:extLst>
                <a:ext uri="{FF2B5EF4-FFF2-40B4-BE49-F238E27FC236}">
                  <a16:creationId xmlns:a16="http://schemas.microsoft.com/office/drawing/2014/main" id="{9E4AF756-EC2B-4860-A760-4A00D6CBE3D7}"/>
                </a:ext>
              </a:extLst>
            </p:cNvPr>
            <p:cNvCxnSpPr>
              <a:cxnSpLocks/>
            </p:cNvCxnSpPr>
            <p:nvPr/>
          </p:nvCxnSpPr>
          <p:spPr>
            <a:xfrm>
              <a:off x="3081043" y="5165994"/>
              <a:ext cx="56927" cy="404257"/>
            </a:xfrm>
            <a:prstGeom prst="line">
              <a:avLst/>
            </a:prstGeom>
            <a:noFill/>
            <a:ln w="28575" cap="rnd" cmpd="sng" algn="ctr">
              <a:solidFill>
                <a:srgbClr val="2C3C43"/>
              </a:solidFill>
              <a:prstDash val="solid"/>
            </a:ln>
            <a:effectLst/>
          </p:spPr>
        </p:cxnSp>
        <p:cxnSp>
          <p:nvCxnSpPr>
            <p:cNvPr id="13" name="Straight Connector 12">
              <a:extLst>
                <a:ext uri="{FF2B5EF4-FFF2-40B4-BE49-F238E27FC236}">
                  <a16:creationId xmlns:a16="http://schemas.microsoft.com/office/drawing/2014/main" id="{6D499950-E3F1-4206-8C28-7AEDE53E8EB6}"/>
                </a:ext>
              </a:extLst>
            </p:cNvPr>
            <p:cNvCxnSpPr>
              <a:cxnSpLocks/>
            </p:cNvCxnSpPr>
            <p:nvPr/>
          </p:nvCxnSpPr>
          <p:spPr>
            <a:xfrm>
              <a:off x="2363110" y="5186190"/>
              <a:ext cx="56927" cy="404257"/>
            </a:xfrm>
            <a:prstGeom prst="line">
              <a:avLst/>
            </a:prstGeom>
            <a:noFill/>
            <a:ln w="28575" cap="rnd" cmpd="sng" algn="ctr">
              <a:solidFill>
                <a:srgbClr val="2C3C43"/>
              </a:solidFill>
              <a:prstDash val="solid"/>
            </a:ln>
            <a:effectLst/>
          </p:spPr>
        </p:cxnSp>
      </p:grpSp>
      <p:sp>
        <p:nvSpPr>
          <p:cNvPr id="14" name="Cube 13">
            <a:extLst>
              <a:ext uri="{FF2B5EF4-FFF2-40B4-BE49-F238E27FC236}">
                <a16:creationId xmlns:a16="http://schemas.microsoft.com/office/drawing/2014/main" id="{5F45E8CC-8D3D-4D7D-ADA7-28934F406151}"/>
              </a:ext>
            </a:extLst>
          </p:cNvPr>
          <p:cNvSpPr/>
          <p:nvPr/>
        </p:nvSpPr>
        <p:spPr>
          <a:xfrm>
            <a:off x="2260292" y="3653797"/>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a:t>
            </a:r>
          </a:p>
        </p:txBody>
      </p:sp>
      <p:sp>
        <p:nvSpPr>
          <p:cNvPr id="15" name="Arrow: Right 14">
            <a:extLst>
              <a:ext uri="{FF2B5EF4-FFF2-40B4-BE49-F238E27FC236}">
                <a16:creationId xmlns:a16="http://schemas.microsoft.com/office/drawing/2014/main" id="{D9D650C3-659A-4F09-AD91-5F6709935C7A}"/>
              </a:ext>
            </a:extLst>
          </p:cNvPr>
          <p:cNvSpPr/>
          <p:nvPr/>
        </p:nvSpPr>
        <p:spPr>
          <a:xfrm rot="14176445">
            <a:off x="3676577" y="4454875"/>
            <a:ext cx="325485" cy="29102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32C900D5-CE7D-4992-B801-1D5B6F464B89}"/>
              </a:ext>
            </a:extLst>
          </p:cNvPr>
          <p:cNvSpPr/>
          <p:nvPr/>
        </p:nvSpPr>
        <p:spPr>
          <a:xfrm>
            <a:off x="2076276" y="3130320"/>
            <a:ext cx="4014216" cy="1513333"/>
          </a:xfrm>
          <a:prstGeom prst="rect">
            <a:avLst/>
          </a:pr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18" name="TextBox 17">
            <a:extLst>
              <a:ext uri="{FF2B5EF4-FFF2-40B4-BE49-F238E27FC236}">
                <a16:creationId xmlns:a16="http://schemas.microsoft.com/office/drawing/2014/main" id="{BBAD04DE-C59D-4369-AC4F-5042DD0F173C}"/>
              </a:ext>
            </a:extLst>
          </p:cNvPr>
          <p:cNvSpPr txBox="1"/>
          <p:nvPr/>
        </p:nvSpPr>
        <p:spPr>
          <a:xfrm>
            <a:off x="3730957" y="4791938"/>
            <a:ext cx="1512154" cy="369332"/>
          </a:xfrm>
          <a:prstGeom prst="rect">
            <a:avLst/>
          </a:prstGeom>
          <a:solidFill>
            <a:srgbClr val="0070C0"/>
          </a:solidFill>
        </p:spPr>
        <p:txBody>
          <a:bodyPr wrap="square" rtlCol="0">
            <a:spAutoFit/>
          </a:bodyPr>
          <a:lstStyle/>
          <a:p>
            <a:r>
              <a:rPr lang="en-US" sz="1600" dirty="0">
                <a:solidFill>
                  <a:schemeClr val="bg1"/>
                </a:solidFill>
              </a:rPr>
              <a:t>Process: Test</a:t>
            </a:r>
            <a:r>
              <a:rPr lang="en-US" dirty="0">
                <a:solidFill>
                  <a:schemeClr val="bg1"/>
                </a:solidFill>
              </a:rPr>
              <a:t> 1</a:t>
            </a:r>
          </a:p>
        </p:txBody>
      </p:sp>
      <p:sp>
        <p:nvSpPr>
          <p:cNvPr id="19" name="TextBox 18">
            <a:extLst>
              <a:ext uri="{FF2B5EF4-FFF2-40B4-BE49-F238E27FC236}">
                <a16:creationId xmlns:a16="http://schemas.microsoft.com/office/drawing/2014/main" id="{56E8395F-0BB7-478A-9327-69BA0CE90266}"/>
              </a:ext>
            </a:extLst>
          </p:cNvPr>
          <p:cNvSpPr txBox="1"/>
          <p:nvPr/>
        </p:nvSpPr>
        <p:spPr>
          <a:xfrm>
            <a:off x="469891" y="270343"/>
            <a:ext cx="3056189" cy="769441"/>
          </a:xfrm>
          <a:prstGeom prst="rect">
            <a:avLst/>
          </a:prstGeom>
          <a:noFill/>
        </p:spPr>
        <p:txBody>
          <a:bodyPr wrap="square" rtlCol="0">
            <a:spAutoFit/>
          </a:bodyPr>
          <a:lstStyle/>
          <a:p>
            <a:r>
              <a:rPr lang="en-US" sz="4400" b="1" dirty="0"/>
              <a:t>One Control</a:t>
            </a:r>
          </a:p>
        </p:txBody>
      </p:sp>
      <p:sp>
        <p:nvSpPr>
          <p:cNvPr id="2" name="Slide Number Placeholder 1">
            <a:extLst>
              <a:ext uri="{FF2B5EF4-FFF2-40B4-BE49-F238E27FC236}">
                <a16:creationId xmlns:a16="http://schemas.microsoft.com/office/drawing/2014/main" id="{C88FA469-D83C-487D-949D-90F2B4549B37}"/>
              </a:ext>
            </a:extLst>
          </p:cNvPr>
          <p:cNvSpPr>
            <a:spLocks noGrp="1"/>
          </p:cNvSpPr>
          <p:nvPr>
            <p:ph type="sldNum" sz="quarter" idx="12"/>
          </p:nvPr>
        </p:nvSpPr>
        <p:spPr/>
        <p:txBody>
          <a:bodyPr/>
          <a:lstStyle/>
          <a:p>
            <a:fld id="{C3625854-A157-44F5-B597-7EECA3982BD8}" type="slidenum">
              <a:rPr lang="en-US" smtClean="0"/>
              <a:t>25</a:t>
            </a:fld>
            <a:endParaRPr lang="en-US"/>
          </a:p>
        </p:txBody>
      </p:sp>
      <p:sp>
        <p:nvSpPr>
          <p:cNvPr id="20" name="Arrow: Right 19">
            <a:extLst>
              <a:ext uri="{FF2B5EF4-FFF2-40B4-BE49-F238E27FC236}">
                <a16:creationId xmlns:a16="http://schemas.microsoft.com/office/drawing/2014/main" id="{78B4F333-3CC9-4C4F-82C3-39B99FA67A98}"/>
              </a:ext>
            </a:extLst>
          </p:cNvPr>
          <p:cNvSpPr/>
          <p:nvPr/>
        </p:nvSpPr>
        <p:spPr>
          <a:xfrm rot="17512563">
            <a:off x="2978327" y="3108168"/>
            <a:ext cx="679188" cy="35916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3A2992D3-6B82-4F70-B308-4E881FEEEF6C}"/>
              </a:ext>
            </a:extLst>
          </p:cNvPr>
          <p:cNvSpPr/>
          <p:nvPr/>
        </p:nvSpPr>
        <p:spPr>
          <a:xfrm rot="20936028">
            <a:off x="4065488" y="3785875"/>
            <a:ext cx="1244233" cy="35916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 name="Cloud 2">
            <a:extLst>
              <a:ext uri="{FF2B5EF4-FFF2-40B4-BE49-F238E27FC236}">
                <a16:creationId xmlns:a16="http://schemas.microsoft.com/office/drawing/2014/main" id="{E476BB12-BA9F-49A9-B7ED-7B5E7B0AA940}"/>
              </a:ext>
            </a:extLst>
          </p:cNvPr>
          <p:cNvSpPr/>
          <p:nvPr/>
        </p:nvSpPr>
        <p:spPr>
          <a:xfrm>
            <a:off x="5485473" y="3392899"/>
            <a:ext cx="1578069" cy="849367"/>
          </a:xfrm>
          <a:prstGeom prst="clou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Fugitive</a:t>
            </a:r>
          </a:p>
        </p:txBody>
      </p:sp>
    </p:spTree>
    <p:extLst>
      <p:ext uri="{BB962C8B-B14F-4D97-AF65-F5344CB8AC3E}">
        <p14:creationId xmlns:p14="http://schemas.microsoft.com/office/powerpoint/2010/main" val="169185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972C-F11C-495E-A24F-0A73B6E600A6}"/>
              </a:ext>
            </a:extLst>
          </p:cNvPr>
          <p:cNvSpPr>
            <a:spLocks noGrp="1"/>
          </p:cNvSpPr>
          <p:nvPr>
            <p:ph type="title"/>
          </p:nvPr>
        </p:nvSpPr>
        <p:spPr/>
        <p:txBody>
          <a:bodyPr/>
          <a:lstStyle/>
          <a:p>
            <a:r>
              <a:rPr lang="en-US" b="1" dirty="0"/>
              <a:t>Numerical Example for One Control</a:t>
            </a:r>
          </a:p>
        </p:txBody>
      </p:sp>
      <p:sp>
        <p:nvSpPr>
          <p:cNvPr id="4" name="Slide Number Placeholder 3">
            <a:extLst>
              <a:ext uri="{FF2B5EF4-FFF2-40B4-BE49-F238E27FC236}">
                <a16:creationId xmlns:a16="http://schemas.microsoft.com/office/drawing/2014/main" id="{45F03CE6-5682-4CD6-9F34-726CB56861B4}"/>
              </a:ext>
            </a:extLst>
          </p:cNvPr>
          <p:cNvSpPr>
            <a:spLocks noGrp="1"/>
          </p:cNvSpPr>
          <p:nvPr>
            <p:ph type="sldNum" sz="quarter" idx="12"/>
          </p:nvPr>
        </p:nvSpPr>
        <p:spPr/>
        <p:txBody>
          <a:bodyPr/>
          <a:lstStyle/>
          <a:p>
            <a:fld id="{C3625854-A157-44F5-B597-7EECA3982BD8}" type="slidenum">
              <a:rPr lang="en-US" smtClean="0"/>
              <a:t>26</a:t>
            </a:fld>
            <a:endParaRPr lang="en-US"/>
          </a:p>
        </p:txBody>
      </p:sp>
      <p:sp>
        <p:nvSpPr>
          <p:cNvPr id="3" name="TextBox 2">
            <a:extLst>
              <a:ext uri="{FF2B5EF4-FFF2-40B4-BE49-F238E27FC236}">
                <a16:creationId xmlns:a16="http://schemas.microsoft.com/office/drawing/2014/main" id="{8D2D6723-77E0-402A-9319-88C0D6725374}"/>
              </a:ext>
            </a:extLst>
          </p:cNvPr>
          <p:cNvSpPr txBox="1"/>
          <p:nvPr/>
        </p:nvSpPr>
        <p:spPr>
          <a:xfrm>
            <a:off x="650438" y="2135496"/>
            <a:ext cx="6477562" cy="400110"/>
          </a:xfrm>
          <a:prstGeom prst="rect">
            <a:avLst/>
          </a:prstGeom>
          <a:noFill/>
        </p:spPr>
        <p:txBody>
          <a:bodyPr wrap="square" rtlCol="0">
            <a:spAutoFit/>
          </a:bodyPr>
          <a:lstStyle/>
          <a:p>
            <a:r>
              <a:rPr lang="en-US" sz="2000" b="1" dirty="0"/>
              <a:t>Old Approach Method</a:t>
            </a:r>
          </a:p>
        </p:txBody>
      </p:sp>
      <p:graphicFrame>
        <p:nvGraphicFramePr>
          <p:cNvPr id="8" name="Table 7">
            <a:extLst>
              <a:ext uri="{FF2B5EF4-FFF2-40B4-BE49-F238E27FC236}">
                <a16:creationId xmlns:a16="http://schemas.microsoft.com/office/drawing/2014/main" id="{2A3C2E96-0CF6-4554-928D-4D79E377B64F}"/>
              </a:ext>
            </a:extLst>
          </p:cNvPr>
          <p:cNvGraphicFramePr>
            <a:graphicFrameLocks noGrp="1"/>
          </p:cNvGraphicFramePr>
          <p:nvPr>
            <p:extLst>
              <p:ext uri="{D42A27DB-BD31-4B8C-83A1-F6EECF244321}">
                <p14:modId xmlns:p14="http://schemas.microsoft.com/office/powerpoint/2010/main" val="984944840"/>
              </p:ext>
            </p:extLst>
          </p:nvPr>
        </p:nvGraphicFramePr>
        <p:xfrm>
          <a:off x="749590" y="2814006"/>
          <a:ext cx="10515599" cy="614994"/>
        </p:xfrm>
        <a:graphic>
          <a:graphicData uri="http://schemas.openxmlformats.org/drawingml/2006/table">
            <a:tbl>
              <a:tblPr/>
              <a:tblGrid>
                <a:gridCol w="675701">
                  <a:extLst>
                    <a:ext uri="{9D8B030D-6E8A-4147-A177-3AD203B41FA5}">
                      <a16:colId xmlns:a16="http://schemas.microsoft.com/office/drawing/2014/main" val="3477243422"/>
                    </a:ext>
                  </a:extLst>
                </a:gridCol>
                <a:gridCol w="675701">
                  <a:extLst>
                    <a:ext uri="{9D8B030D-6E8A-4147-A177-3AD203B41FA5}">
                      <a16:colId xmlns:a16="http://schemas.microsoft.com/office/drawing/2014/main" val="1961560947"/>
                    </a:ext>
                  </a:extLst>
                </a:gridCol>
                <a:gridCol w="1309171">
                  <a:extLst>
                    <a:ext uri="{9D8B030D-6E8A-4147-A177-3AD203B41FA5}">
                      <a16:colId xmlns:a16="http://schemas.microsoft.com/office/drawing/2014/main" val="3757351365"/>
                    </a:ext>
                  </a:extLst>
                </a:gridCol>
                <a:gridCol w="1309171">
                  <a:extLst>
                    <a:ext uri="{9D8B030D-6E8A-4147-A177-3AD203B41FA5}">
                      <a16:colId xmlns:a16="http://schemas.microsoft.com/office/drawing/2014/main" val="1620501345"/>
                    </a:ext>
                  </a:extLst>
                </a:gridCol>
                <a:gridCol w="1309171">
                  <a:extLst>
                    <a:ext uri="{9D8B030D-6E8A-4147-A177-3AD203B41FA5}">
                      <a16:colId xmlns:a16="http://schemas.microsoft.com/office/drawing/2014/main" val="991034727"/>
                    </a:ext>
                  </a:extLst>
                </a:gridCol>
                <a:gridCol w="1309171">
                  <a:extLst>
                    <a:ext uri="{9D8B030D-6E8A-4147-A177-3AD203B41FA5}">
                      <a16:colId xmlns:a16="http://schemas.microsoft.com/office/drawing/2014/main" val="2821308846"/>
                    </a:ext>
                  </a:extLst>
                </a:gridCol>
                <a:gridCol w="1309171">
                  <a:extLst>
                    <a:ext uri="{9D8B030D-6E8A-4147-A177-3AD203B41FA5}">
                      <a16:colId xmlns:a16="http://schemas.microsoft.com/office/drawing/2014/main" val="2280053809"/>
                    </a:ext>
                  </a:extLst>
                </a:gridCol>
                <a:gridCol w="1309171">
                  <a:extLst>
                    <a:ext uri="{9D8B030D-6E8A-4147-A177-3AD203B41FA5}">
                      <a16:colId xmlns:a16="http://schemas.microsoft.com/office/drawing/2014/main" val="3305402"/>
                    </a:ext>
                  </a:extLst>
                </a:gridCol>
                <a:gridCol w="1309171">
                  <a:extLst>
                    <a:ext uri="{9D8B030D-6E8A-4147-A177-3AD203B41FA5}">
                      <a16:colId xmlns:a16="http://schemas.microsoft.com/office/drawing/2014/main" val="3503807626"/>
                    </a:ext>
                  </a:extLst>
                </a:gridCol>
              </a:tblGrid>
              <a:tr h="303538">
                <a:tc>
                  <a:txBody>
                    <a:bodyPr/>
                    <a:lstStyle/>
                    <a:p>
                      <a:pPr algn="l" fontAlgn="ctr"/>
                      <a:r>
                        <a:rPr lang="en-US" sz="900" b="1" i="0" u="none" strike="noStrike">
                          <a:solidFill>
                            <a:srgbClr val="000000"/>
                          </a:solidFill>
                          <a:effectLst/>
                          <a:latin typeface="Calibri" panose="020F0502020204030204" pitchFamily="34" charset="0"/>
                        </a:rPr>
                        <a:t>Unit ID</a:t>
                      </a:r>
                    </a:p>
                  </a:txBody>
                  <a:tcPr marL="5279" marR="5279" marT="52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900" b="1" i="0" u="none" strike="noStrike">
                          <a:solidFill>
                            <a:srgbClr val="000000"/>
                          </a:solidFill>
                          <a:effectLst/>
                          <a:latin typeface="Calibri" panose="020F0502020204030204" pitchFamily="34" charset="0"/>
                        </a:rPr>
                        <a:t>Process ID</a:t>
                      </a:r>
                    </a:p>
                  </a:txBody>
                  <a:tcPr marL="5279" marR="5279"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900" b="1" i="0" u="none" strike="noStrike">
                          <a:solidFill>
                            <a:srgbClr val="000000"/>
                          </a:solidFill>
                          <a:effectLst/>
                          <a:latin typeface="Calibri" panose="020F0502020204030204" pitchFamily="34" charset="0"/>
                        </a:rPr>
                        <a:t>Control Applicability Level</a:t>
                      </a:r>
                    </a:p>
                  </a:txBody>
                  <a:tcPr marL="5279" marR="5279"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900" b="1" i="0" u="none" strike="noStrike">
                          <a:solidFill>
                            <a:srgbClr val="000000"/>
                          </a:solidFill>
                          <a:effectLst/>
                          <a:latin typeface="Calibri" panose="020F0502020204030204" pitchFamily="34" charset="0"/>
                        </a:rPr>
                        <a:t>Control Description</a:t>
                      </a:r>
                    </a:p>
                  </a:txBody>
                  <a:tcPr marL="5279" marR="5279"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Calibri" panose="020F0502020204030204" pitchFamily="34" charset="0"/>
                        </a:rPr>
                        <a:t>% Capture</a:t>
                      </a:r>
                    </a:p>
                  </a:txBody>
                  <a:tcPr marL="5279" marR="5279"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Calibri" panose="020F0502020204030204" pitchFamily="34" charset="0"/>
                        </a:rPr>
                        <a:t>% Effectiveness</a:t>
                      </a:r>
                    </a:p>
                  </a:txBody>
                  <a:tcPr marL="5279" marR="5279"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900" b="1" i="0" u="none" strike="noStrike">
                          <a:solidFill>
                            <a:srgbClr val="000000"/>
                          </a:solidFill>
                          <a:effectLst/>
                          <a:latin typeface="Calibri" panose="020F0502020204030204" pitchFamily="34" charset="0"/>
                        </a:rPr>
                        <a:t>Control Comment</a:t>
                      </a:r>
                    </a:p>
                  </a:txBody>
                  <a:tcPr marL="5279" marR="5279"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900" b="1" i="0" u="none" strike="noStrike">
                          <a:solidFill>
                            <a:srgbClr val="000000"/>
                          </a:solidFill>
                          <a:effectLst/>
                          <a:latin typeface="Calibri" panose="020F0502020204030204" pitchFamily="34" charset="0"/>
                        </a:rPr>
                        <a:t>Pollutant</a:t>
                      </a:r>
                    </a:p>
                  </a:txBody>
                  <a:tcPr marL="5279" marR="5279" marT="5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1" i="0" u="none" strike="noStrike">
                          <a:solidFill>
                            <a:srgbClr val="000000"/>
                          </a:solidFill>
                          <a:effectLst/>
                          <a:latin typeface="Calibri" panose="020F0502020204030204" pitchFamily="34" charset="0"/>
                        </a:rPr>
                        <a:t>% Reduction Efficiency</a:t>
                      </a:r>
                    </a:p>
                  </a:txBody>
                  <a:tcPr marL="5279" marR="5279" marT="52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66038510"/>
                  </a:ext>
                </a:extLst>
              </a:tr>
              <a:tr h="153089">
                <a:tc>
                  <a:txBody>
                    <a:bodyPr/>
                    <a:lstStyle/>
                    <a:p>
                      <a:pPr algn="l" fontAlgn="b"/>
                      <a:r>
                        <a:rPr lang="en-US" sz="900" b="0" i="0" u="none" strike="noStrike">
                          <a:solidFill>
                            <a:srgbClr val="000000"/>
                          </a:solidFill>
                          <a:effectLst/>
                          <a:latin typeface="Calibri" panose="020F0502020204030204" pitchFamily="34" charset="0"/>
                        </a:rPr>
                        <a:t>Test Boiler 1</a:t>
                      </a:r>
                    </a:p>
                  </a:txBody>
                  <a:tcPr marL="5279" marR="5279" marT="5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Test 1</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PROCESS</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Control A</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85%</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97%</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Control approach</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NOX</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90%</a:t>
                      </a:r>
                    </a:p>
                  </a:txBody>
                  <a:tcPr marL="5279" marR="5279" marT="5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72472"/>
                  </a:ext>
                </a:extLst>
              </a:tr>
              <a:tr h="158367">
                <a:tc>
                  <a:txBody>
                    <a:bodyPr/>
                    <a:lstStyle/>
                    <a:p>
                      <a:pPr algn="l" fontAlgn="b"/>
                      <a:r>
                        <a:rPr lang="en-US" sz="900" b="0" i="0" u="none" strike="noStrike">
                          <a:solidFill>
                            <a:srgbClr val="000000"/>
                          </a:solidFill>
                          <a:effectLst/>
                          <a:latin typeface="Calibri" panose="020F0502020204030204" pitchFamily="34" charset="0"/>
                        </a:rPr>
                        <a:t> </a:t>
                      </a:r>
                    </a:p>
                  </a:txBody>
                  <a:tcPr marL="5279" marR="5279" marT="527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5279" marR="5279" marT="5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5279" marR="5279" marT="52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673634"/>
                  </a:ext>
                </a:extLst>
              </a:tr>
            </a:tbl>
          </a:graphicData>
        </a:graphic>
      </p:graphicFrame>
    </p:spTree>
    <p:extLst>
      <p:ext uri="{BB962C8B-B14F-4D97-AF65-F5344CB8AC3E}">
        <p14:creationId xmlns:p14="http://schemas.microsoft.com/office/powerpoint/2010/main" val="3524640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2220C4-58E7-407F-B5EC-46D0BF697705}"/>
              </a:ext>
            </a:extLst>
          </p:cNvPr>
          <p:cNvSpPr/>
          <p:nvPr/>
        </p:nvSpPr>
        <p:spPr>
          <a:xfrm>
            <a:off x="1319241" y="2076237"/>
            <a:ext cx="1487606" cy="3630305"/>
          </a:xfrm>
          <a:prstGeom prst="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Path A</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8" name="Rectangle 7">
            <a:extLst>
              <a:ext uri="{FF2B5EF4-FFF2-40B4-BE49-F238E27FC236}">
                <a16:creationId xmlns:a16="http://schemas.microsoft.com/office/drawing/2014/main" id="{60252EE7-ABD7-4B58-8F19-624531DB2BCF}"/>
              </a:ext>
            </a:extLst>
          </p:cNvPr>
          <p:cNvSpPr/>
          <p:nvPr/>
        </p:nvSpPr>
        <p:spPr>
          <a:xfrm>
            <a:off x="1479320" y="3779535"/>
            <a:ext cx="118872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A</a:t>
            </a:r>
          </a:p>
        </p:txBody>
      </p:sp>
      <p:cxnSp>
        <p:nvCxnSpPr>
          <p:cNvPr id="11" name="Connector: Elbow 10">
            <a:extLst>
              <a:ext uri="{FF2B5EF4-FFF2-40B4-BE49-F238E27FC236}">
                <a16:creationId xmlns:a16="http://schemas.microsoft.com/office/drawing/2014/main" id="{01D8E45B-7980-4C6E-B544-C69D49755AE6}"/>
              </a:ext>
            </a:extLst>
          </p:cNvPr>
          <p:cNvCxnSpPr>
            <a:cxnSpLocks/>
          </p:cNvCxnSpPr>
          <p:nvPr/>
        </p:nvCxnSpPr>
        <p:spPr>
          <a:xfrm rot="5400000" flipH="1" flipV="1">
            <a:off x="1807647" y="3521002"/>
            <a:ext cx="510793" cy="6273"/>
          </a:xfrm>
          <a:prstGeom prst="bentConnector3">
            <a:avLst>
              <a:gd name="adj1" fmla="val 50000"/>
            </a:avLst>
          </a:prstGeom>
          <a:noFill/>
          <a:ln w="12700" cap="rnd" cmpd="sng" algn="ctr">
            <a:solidFill>
              <a:srgbClr val="90C226"/>
            </a:solidFill>
            <a:prstDash val="solid"/>
            <a:tailEnd type="triangle"/>
          </a:ln>
          <a:effectLst/>
        </p:spPr>
      </p:cxnSp>
      <p:sp>
        <p:nvSpPr>
          <p:cNvPr id="15" name="Rectangle 14">
            <a:extLst>
              <a:ext uri="{FF2B5EF4-FFF2-40B4-BE49-F238E27FC236}">
                <a16:creationId xmlns:a16="http://schemas.microsoft.com/office/drawing/2014/main" id="{F14755ED-FD2D-469B-8AA4-EFD4B15FB16A}"/>
              </a:ext>
            </a:extLst>
          </p:cNvPr>
          <p:cNvSpPr/>
          <p:nvPr/>
        </p:nvSpPr>
        <p:spPr>
          <a:xfrm>
            <a:off x="609557" y="1690688"/>
            <a:ext cx="2947915" cy="4408227"/>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6CAE92B1-60CB-4F65-A339-F6EF774952D0}"/>
              </a:ext>
            </a:extLst>
          </p:cNvPr>
          <p:cNvSpPr>
            <a:spLocks noGrp="1"/>
          </p:cNvSpPr>
          <p:nvPr>
            <p:ph type="sldNum" sz="quarter" idx="12"/>
          </p:nvPr>
        </p:nvSpPr>
        <p:spPr/>
        <p:txBody>
          <a:bodyPr/>
          <a:lstStyle/>
          <a:p>
            <a:fld id="{C3625854-A157-44F5-B597-7EECA3982BD8}" type="slidenum">
              <a:rPr lang="en-US" smtClean="0"/>
              <a:t>27</a:t>
            </a:fld>
            <a:endParaRPr lang="en-US"/>
          </a:p>
        </p:txBody>
      </p:sp>
      <p:sp>
        <p:nvSpPr>
          <p:cNvPr id="26" name="TextBox 25">
            <a:extLst>
              <a:ext uri="{FF2B5EF4-FFF2-40B4-BE49-F238E27FC236}">
                <a16:creationId xmlns:a16="http://schemas.microsoft.com/office/drawing/2014/main" id="{5D353982-463C-4999-AAC7-AC3BC10F6528}"/>
              </a:ext>
            </a:extLst>
          </p:cNvPr>
          <p:cNvSpPr txBox="1"/>
          <p:nvPr/>
        </p:nvSpPr>
        <p:spPr>
          <a:xfrm>
            <a:off x="4097724" y="1135310"/>
            <a:ext cx="6477562" cy="400110"/>
          </a:xfrm>
          <a:prstGeom prst="rect">
            <a:avLst/>
          </a:prstGeom>
          <a:noFill/>
        </p:spPr>
        <p:txBody>
          <a:bodyPr wrap="square" rtlCol="0">
            <a:spAutoFit/>
          </a:bodyPr>
          <a:lstStyle/>
          <a:p>
            <a:r>
              <a:rPr lang="en-US" sz="2000" b="1" dirty="0"/>
              <a:t>New Path Method</a:t>
            </a:r>
          </a:p>
        </p:txBody>
      </p:sp>
      <p:graphicFrame>
        <p:nvGraphicFramePr>
          <p:cNvPr id="6" name="Table 5">
            <a:extLst>
              <a:ext uri="{FF2B5EF4-FFF2-40B4-BE49-F238E27FC236}">
                <a16:creationId xmlns:a16="http://schemas.microsoft.com/office/drawing/2014/main" id="{90FE2AEC-4D5B-4BA5-ADD4-34F785380BBF}"/>
              </a:ext>
            </a:extLst>
          </p:cNvPr>
          <p:cNvGraphicFramePr>
            <a:graphicFrameLocks noGrp="1"/>
          </p:cNvGraphicFramePr>
          <p:nvPr>
            <p:extLst>
              <p:ext uri="{D42A27DB-BD31-4B8C-83A1-F6EECF244321}">
                <p14:modId xmlns:p14="http://schemas.microsoft.com/office/powerpoint/2010/main" val="951930600"/>
              </p:ext>
            </p:extLst>
          </p:nvPr>
        </p:nvGraphicFramePr>
        <p:xfrm>
          <a:off x="4161505" y="1876504"/>
          <a:ext cx="6350000" cy="2784475"/>
        </p:xfrm>
        <a:graphic>
          <a:graphicData uri="http://schemas.openxmlformats.org/drawingml/2006/table">
            <a:tbl>
              <a:tblPr/>
              <a:tblGrid>
                <a:gridCol w="812800">
                  <a:extLst>
                    <a:ext uri="{9D8B030D-6E8A-4147-A177-3AD203B41FA5}">
                      <a16:colId xmlns:a16="http://schemas.microsoft.com/office/drawing/2014/main" val="2729161095"/>
                    </a:ext>
                  </a:extLst>
                </a:gridCol>
                <a:gridCol w="812800">
                  <a:extLst>
                    <a:ext uri="{9D8B030D-6E8A-4147-A177-3AD203B41FA5}">
                      <a16:colId xmlns:a16="http://schemas.microsoft.com/office/drawing/2014/main" val="1928734978"/>
                    </a:ext>
                  </a:extLst>
                </a:gridCol>
                <a:gridCol w="1574800">
                  <a:extLst>
                    <a:ext uri="{9D8B030D-6E8A-4147-A177-3AD203B41FA5}">
                      <a16:colId xmlns:a16="http://schemas.microsoft.com/office/drawing/2014/main" val="1281670005"/>
                    </a:ext>
                  </a:extLst>
                </a:gridCol>
                <a:gridCol w="1574800">
                  <a:extLst>
                    <a:ext uri="{9D8B030D-6E8A-4147-A177-3AD203B41FA5}">
                      <a16:colId xmlns:a16="http://schemas.microsoft.com/office/drawing/2014/main" val="2797369060"/>
                    </a:ext>
                  </a:extLst>
                </a:gridCol>
                <a:gridCol w="1574800">
                  <a:extLst>
                    <a:ext uri="{9D8B030D-6E8A-4147-A177-3AD203B41FA5}">
                      <a16:colId xmlns:a16="http://schemas.microsoft.com/office/drawing/2014/main" val="2449827070"/>
                    </a:ext>
                  </a:extLst>
                </a:gridCol>
              </a:tblGrid>
              <a:tr h="365125">
                <a:tc>
                  <a:txBody>
                    <a:bodyPr/>
                    <a:lstStyle/>
                    <a:p>
                      <a:pPr algn="l" fontAlgn="ctr"/>
                      <a:r>
                        <a:rPr lang="en-US" sz="1100" b="1" i="0" u="none" strike="noStrike">
                          <a:solidFill>
                            <a:srgbClr val="000000"/>
                          </a:solidFill>
                          <a:effectLst/>
                          <a:latin typeface="Calibri" panose="020F0502020204030204" pitchFamily="34" charset="0"/>
                        </a:rPr>
                        <a:t>Control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dirty="0">
                          <a:solidFill>
                            <a:srgbClr val="000000"/>
                          </a:solidFill>
                          <a:effectLst/>
                          <a:latin typeface="Calibri" panose="020F0502020204030204" pitchFamily="34" charset="0"/>
                        </a:rPr>
                        <a:t>% Effectiveness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100" b="1" i="0" u="none" strike="noStrike" dirty="0">
                          <a:solidFill>
                            <a:srgbClr val="000000"/>
                          </a:solidFill>
                          <a:effectLst/>
                          <a:latin typeface="Calibri" panose="020F0502020204030204" pitchFamily="34" charset="0"/>
                        </a:rPr>
                        <a:t>Pollutant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a:solidFill>
                            <a:srgbClr val="000000"/>
                          </a:solidFill>
                          <a:effectLst/>
                          <a:latin typeface="Calibri" panose="020F0502020204030204" pitchFamily="34" charset="0"/>
                        </a:rPr>
                        <a:t>% Efficiency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1100" b="1" i="0" u="none" strike="noStrike">
                          <a:solidFill>
                            <a:srgbClr val="000000"/>
                          </a:solidFill>
                          <a:effectLst/>
                          <a:latin typeface="Calibri" panose="020F0502020204030204" pitchFamily="34" charset="0"/>
                        </a:rPr>
                        <a:t>Overall % Reduction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41111152"/>
                  </a:ext>
                </a:extLst>
              </a:tr>
              <a:tr h="190500">
                <a:tc>
                  <a:txBody>
                    <a:bodyPr/>
                    <a:lstStyle/>
                    <a:p>
                      <a:pPr algn="l" fontAlgn="b"/>
                      <a:r>
                        <a:rPr lang="en-US" sz="1100" b="0" i="0" u="none" strike="noStrike">
                          <a:solidFill>
                            <a:srgbClr val="000000"/>
                          </a:solidFill>
                          <a:effectLst/>
                          <a:latin typeface="Calibri" panose="020F0502020204030204" pitchFamily="34" charset="0"/>
                        </a:rPr>
                        <a:t>Control 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919560"/>
                  </a:ext>
                </a:extLst>
              </a:tr>
              <a:tr h="18415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7953162"/>
                  </a:ext>
                </a:extLst>
              </a:tr>
              <a:tr h="190500">
                <a:tc>
                  <a:txBody>
                    <a:bodyPr/>
                    <a:lstStyle/>
                    <a:p>
                      <a:pPr algn="l" fontAlgn="b"/>
                      <a:r>
                        <a:rPr lang="en-US" sz="1100" b="1" i="0" u="none" strike="noStrike">
                          <a:solidFill>
                            <a:srgbClr val="000000"/>
                          </a:solidFill>
                          <a:effectLst/>
                          <a:latin typeface="Calibri" panose="020F0502020204030204" pitchFamily="34" charset="0"/>
                        </a:rPr>
                        <a:t>Path Data</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566145427"/>
                  </a:ext>
                </a:extLst>
              </a:tr>
              <a:tr h="365125">
                <a:tc>
                  <a:txBody>
                    <a:bodyPr/>
                    <a:lstStyle/>
                    <a:p>
                      <a:pPr algn="l" fontAlgn="ctr"/>
                      <a:r>
                        <a:rPr lang="en-US" sz="1100" b="1" i="0" u="none" strike="noStrike">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dirty="0">
                          <a:solidFill>
                            <a:srgbClr val="000000"/>
                          </a:solidFill>
                          <a:effectLst/>
                          <a:latin typeface="Calibri" panose="020F0502020204030204" pitchFamily="34" charset="0"/>
                        </a:rPr>
                        <a:t>Assignment (Control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a:solidFill>
                            <a:srgbClr val="000000"/>
                          </a:solidFill>
                          <a:effectLst/>
                          <a:latin typeface="Calibri" panose="020F0502020204030204" pitchFamily="34" charset="0"/>
                        </a:rPr>
                        <a:t>Apportionment (Control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63172527"/>
                  </a:ext>
                </a:extLst>
              </a:tr>
              <a:tr h="190500">
                <a:tc>
                  <a:txBody>
                    <a:bodyPr/>
                    <a:lstStyle/>
                    <a:p>
                      <a:pPr algn="l" fontAlgn="b"/>
                      <a:r>
                        <a:rPr lang="en-US" sz="1100" b="0" i="0" u="none" strike="noStrike">
                          <a:solidFill>
                            <a:srgbClr val="000000"/>
                          </a:solidFill>
                          <a:effectLst/>
                          <a:latin typeface="Calibri" panose="020F0502020204030204" pitchFamily="34" charset="0"/>
                        </a:rPr>
                        <a:t>Path 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0841327"/>
                  </a:ext>
                </a:extLst>
              </a:tr>
              <a:tr h="558800">
                <a:tc>
                  <a:txBody>
                    <a:bodyPr/>
                    <a:lstStyle/>
                    <a:p>
                      <a:pPr algn="l" fontAlgn="b"/>
                      <a:r>
                        <a:rPr lang="en-US" sz="1100" b="1" i="0" u="none" strike="noStrike">
                          <a:solidFill>
                            <a:srgbClr val="000000"/>
                          </a:solidFill>
                          <a:effectLst/>
                          <a:latin typeface="Calibri" panose="020F0502020204030204" pitchFamily="34" charset="0"/>
                        </a:rPr>
                        <a:t>Release Point Data</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352977"/>
                  </a:ext>
                </a:extLst>
              </a:tr>
              <a:tr h="365125">
                <a:tc>
                  <a:txBody>
                    <a:bodyPr/>
                    <a:lstStyle/>
                    <a:p>
                      <a:pPr algn="l" fontAlgn="ctr"/>
                      <a:r>
                        <a:rPr lang="en-US" sz="1100" b="1" i="0" u="none" strike="noStrike" dirty="0">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1100" b="1" i="0" u="none" strike="noStrike">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840272701"/>
                  </a:ext>
                </a:extLst>
              </a:tr>
              <a:tr h="184150">
                <a:tc>
                  <a:txBody>
                    <a:bodyPr/>
                    <a:lstStyle/>
                    <a:p>
                      <a:pPr algn="l" fontAlgn="b"/>
                      <a:r>
                        <a:rPr lang="en-US" sz="1100" b="0" i="0" u="none" strike="noStrike">
                          <a:solidFill>
                            <a:srgbClr val="000000"/>
                          </a:solidFill>
                          <a:effectLst/>
                          <a:latin typeface="Calibri" panose="020F0502020204030204" pitchFamily="34" charset="0"/>
                        </a:rPr>
                        <a:t>Unit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597687"/>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420209"/>
                  </a:ext>
                </a:extLst>
              </a:tr>
            </a:tbl>
          </a:graphicData>
        </a:graphic>
      </p:graphicFrame>
      <p:sp>
        <p:nvSpPr>
          <p:cNvPr id="7" name="TextBox 6">
            <a:extLst>
              <a:ext uri="{FF2B5EF4-FFF2-40B4-BE49-F238E27FC236}">
                <a16:creationId xmlns:a16="http://schemas.microsoft.com/office/drawing/2014/main" id="{5B562573-47C4-474B-967F-8FACC1E4D36C}"/>
              </a:ext>
            </a:extLst>
          </p:cNvPr>
          <p:cNvSpPr txBox="1"/>
          <p:nvPr/>
        </p:nvSpPr>
        <p:spPr>
          <a:xfrm>
            <a:off x="4161505" y="5251622"/>
            <a:ext cx="6413781" cy="646331"/>
          </a:xfrm>
          <a:prstGeom prst="rect">
            <a:avLst/>
          </a:prstGeom>
          <a:noFill/>
        </p:spPr>
        <p:txBody>
          <a:bodyPr wrap="square" rtlCol="0">
            <a:spAutoFit/>
          </a:bodyPr>
          <a:lstStyle/>
          <a:p>
            <a:r>
              <a:rPr lang="en-US" dirty="0"/>
              <a:t>E.g. Overall% Reduction = apportioned to stack * effectiveness * efficiency = 85% * 97% * 90% = 74.21%</a:t>
            </a:r>
          </a:p>
        </p:txBody>
      </p:sp>
    </p:spTree>
    <p:extLst>
      <p:ext uri="{BB962C8B-B14F-4D97-AF65-F5344CB8AC3E}">
        <p14:creationId xmlns:p14="http://schemas.microsoft.com/office/powerpoint/2010/main" val="385230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One Control in User Interface</a:t>
            </a:r>
          </a:p>
        </p:txBody>
      </p:sp>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28</a:t>
            </a:fld>
            <a:endParaRPr lang="en-US"/>
          </a:p>
        </p:txBody>
      </p:sp>
    </p:spTree>
    <p:extLst>
      <p:ext uri="{BB962C8B-B14F-4D97-AF65-F5344CB8AC3E}">
        <p14:creationId xmlns:p14="http://schemas.microsoft.com/office/powerpoint/2010/main" val="57482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94719052-A490-4014-8463-EC8ACFE10288}"/>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32455"/>
          <a:stretch/>
        </p:blipFill>
        <p:spPr>
          <a:xfrm>
            <a:off x="803895" y="2191443"/>
            <a:ext cx="10758602" cy="3100992"/>
          </a:xfrm>
          <a:prstGeom prst="rect">
            <a:avLst/>
          </a:prstGeom>
        </p:spPr>
      </p:pic>
      <p:sp>
        <p:nvSpPr>
          <p:cNvPr id="2" name="Title 1">
            <a:extLst>
              <a:ext uri="{FF2B5EF4-FFF2-40B4-BE49-F238E27FC236}">
                <a16:creationId xmlns:a16="http://schemas.microsoft.com/office/drawing/2014/main" id="{8DE5C389-A79F-4E0B-A8FE-659CCBE8D9BC}"/>
              </a:ext>
            </a:extLst>
          </p:cNvPr>
          <p:cNvSpPr>
            <a:spLocks noGrp="1"/>
          </p:cNvSpPr>
          <p:nvPr>
            <p:ph type="title"/>
          </p:nvPr>
        </p:nvSpPr>
        <p:spPr>
          <a:xfrm>
            <a:off x="629504" y="365125"/>
            <a:ext cx="10932992" cy="1020330"/>
          </a:xfrm>
        </p:spPr>
        <p:txBody>
          <a:bodyPr/>
          <a:lstStyle/>
          <a:p>
            <a:r>
              <a:rPr lang="en-US" b="1" dirty="0"/>
              <a:t>Add New Control in Controls Devices List</a:t>
            </a:r>
          </a:p>
        </p:txBody>
      </p:sp>
      <p:sp>
        <p:nvSpPr>
          <p:cNvPr id="4" name="Slide Number Placeholder 3">
            <a:extLst>
              <a:ext uri="{FF2B5EF4-FFF2-40B4-BE49-F238E27FC236}">
                <a16:creationId xmlns:a16="http://schemas.microsoft.com/office/drawing/2014/main" id="{22FC1093-D900-4C30-BA3E-4B24845B9E3A}"/>
              </a:ext>
            </a:extLst>
          </p:cNvPr>
          <p:cNvSpPr>
            <a:spLocks noGrp="1"/>
          </p:cNvSpPr>
          <p:nvPr>
            <p:ph type="sldNum" sz="quarter" idx="12"/>
          </p:nvPr>
        </p:nvSpPr>
        <p:spPr/>
        <p:txBody>
          <a:bodyPr/>
          <a:lstStyle/>
          <a:p>
            <a:fld id="{C3625854-A157-44F5-B597-7EECA3982BD8}" type="slidenum">
              <a:rPr lang="en-US" smtClean="0"/>
              <a:t>29</a:t>
            </a:fld>
            <a:endParaRPr lang="en-US"/>
          </a:p>
        </p:txBody>
      </p:sp>
      <p:sp>
        <p:nvSpPr>
          <p:cNvPr id="7" name="Oval 6">
            <a:extLst>
              <a:ext uri="{FF2B5EF4-FFF2-40B4-BE49-F238E27FC236}">
                <a16:creationId xmlns:a16="http://schemas.microsoft.com/office/drawing/2014/main" id="{A43FA025-7CE0-4E50-8DBB-8F49EA6511F1}"/>
              </a:ext>
            </a:extLst>
          </p:cNvPr>
          <p:cNvSpPr/>
          <p:nvPr/>
        </p:nvSpPr>
        <p:spPr>
          <a:xfrm>
            <a:off x="803895" y="3943927"/>
            <a:ext cx="706582" cy="147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253AAA-835A-48F7-9C43-5EA6BF276142}"/>
              </a:ext>
            </a:extLst>
          </p:cNvPr>
          <p:cNvSpPr txBox="1"/>
          <p:nvPr/>
        </p:nvSpPr>
        <p:spPr>
          <a:xfrm>
            <a:off x="3891280" y="5069840"/>
            <a:ext cx="4358640" cy="646331"/>
          </a:xfrm>
          <a:prstGeom prst="rect">
            <a:avLst/>
          </a:prstGeom>
          <a:noFill/>
        </p:spPr>
        <p:txBody>
          <a:bodyPr wrap="square" rtlCol="0">
            <a:spAutoFit/>
          </a:bodyPr>
          <a:lstStyle/>
          <a:p>
            <a:r>
              <a:rPr lang="en-US" dirty="0"/>
              <a:t>Note:  Operating Status Year in UI and Bulk Upload starting next Monday</a:t>
            </a:r>
          </a:p>
        </p:txBody>
      </p:sp>
    </p:spTree>
    <p:extLst>
      <p:ext uri="{BB962C8B-B14F-4D97-AF65-F5344CB8AC3E}">
        <p14:creationId xmlns:p14="http://schemas.microsoft.com/office/powerpoint/2010/main" val="337885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92A5-16B9-43E2-AF10-10DF18D891F9}"/>
              </a:ext>
            </a:extLst>
          </p:cNvPr>
          <p:cNvSpPr>
            <a:spLocks noGrp="1"/>
          </p:cNvSpPr>
          <p:nvPr>
            <p:ph type="title"/>
          </p:nvPr>
        </p:nvSpPr>
        <p:spPr/>
        <p:txBody>
          <a:bodyPr/>
          <a:lstStyle/>
          <a:p>
            <a:r>
              <a:rPr lang="en-US" b="1" dirty="0"/>
              <a:t>Disclaimer</a:t>
            </a:r>
          </a:p>
        </p:txBody>
      </p:sp>
      <p:sp>
        <p:nvSpPr>
          <p:cNvPr id="3" name="Content Placeholder 2">
            <a:extLst>
              <a:ext uri="{FF2B5EF4-FFF2-40B4-BE49-F238E27FC236}">
                <a16:creationId xmlns:a16="http://schemas.microsoft.com/office/drawing/2014/main" id="{0B5F39DD-6AA1-4A1F-97DE-79B9085158F7}"/>
              </a:ext>
            </a:extLst>
          </p:cNvPr>
          <p:cNvSpPr>
            <a:spLocks noGrp="1"/>
          </p:cNvSpPr>
          <p:nvPr>
            <p:ph idx="1"/>
          </p:nvPr>
        </p:nvSpPr>
        <p:spPr/>
        <p:txBody>
          <a:bodyPr/>
          <a:lstStyle/>
          <a:p>
            <a:pPr marL="0" indent="0">
              <a:buNone/>
            </a:pPr>
            <a:r>
              <a:rPr lang="en-US" dirty="0"/>
              <a:t>This training is intended for instructional purposes only.  Any data or facility information shown in the training, is illustrative only, and should not be confused with a facility’s live report for any given inventory year.</a:t>
            </a:r>
          </a:p>
        </p:txBody>
      </p:sp>
    </p:spTree>
    <p:extLst>
      <p:ext uri="{BB962C8B-B14F-4D97-AF65-F5344CB8AC3E}">
        <p14:creationId xmlns:p14="http://schemas.microsoft.com/office/powerpoint/2010/main" val="104879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9B8-1BFE-4F01-835C-F40D43DE6AB2}"/>
              </a:ext>
            </a:extLst>
          </p:cNvPr>
          <p:cNvSpPr>
            <a:spLocks noGrp="1"/>
          </p:cNvSpPr>
          <p:nvPr>
            <p:ph type="title"/>
          </p:nvPr>
        </p:nvSpPr>
        <p:spPr>
          <a:xfrm>
            <a:off x="620485" y="365125"/>
            <a:ext cx="10994571" cy="1325563"/>
          </a:xfrm>
        </p:spPr>
        <p:txBody>
          <a:bodyPr/>
          <a:lstStyle/>
          <a:p>
            <a:r>
              <a:rPr lang="en-US" b="1" dirty="0"/>
              <a:t>See New Control in List of Controls</a:t>
            </a:r>
          </a:p>
        </p:txBody>
      </p:sp>
      <p:pic>
        <p:nvPicPr>
          <p:cNvPr id="6" name="Content Placeholder 5" descr="Graphical user interface, text, application&#10;&#10;Description automatically generated">
            <a:extLst>
              <a:ext uri="{FF2B5EF4-FFF2-40B4-BE49-F238E27FC236}">
                <a16:creationId xmlns:a16="http://schemas.microsoft.com/office/drawing/2014/main" id="{23E19159-27B3-4C5E-ADC0-373399D60D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676" y="1346192"/>
            <a:ext cx="11041839" cy="5261437"/>
          </a:xfrm>
        </p:spPr>
      </p:pic>
      <p:sp>
        <p:nvSpPr>
          <p:cNvPr id="4" name="Slide Number Placeholder 3">
            <a:extLst>
              <a:ext uri="{FF2B5EF4-FFF2-40B4-BE49-F238E27FC236}">
                <a16:creationId xmlns:a16="http://schemas.microsoft.com/office/drawing/2014/main" id="{C83E13BF-9333-4553-91B9-E627E7E1965D}"/>
              </a:ext>
            </a:extLst>
          </p:cNvPr>
          <p:cNvSpPr>
            <a:spLocks noGrp="1"/>
          </p:cNvSpPr>
          <p:nvPr>
            <p:ph type="sldNum" sz="quarter" idx="12"/>
          </p:nvPr>
        </p:nvSpPr>
        <p:spPr/>
        <p:txBody>
          <a:bodyPr/>
          <a:lstStyle/>
          <a:p>
            <a:fld id="{C3625854-A157-44F5-B597-7EECA3982BD8}" type="slidenum">
              <a:rPr lang="en-US" smtClean="0"/>
              <a:t>30</a:t>
            </a:fld>
            <a:endParaRPr lang="en-US"/>
          </a:p>
        </p:txBody>
      </p:sp>
    </p:spTree>
    <p:extLst>
      <p:ext uri="{BB962C8B-B14F-4D97-AF65-F5344CB8AC3E}">
        <p14:creationId xmlns:p14="http://schemas.microsoft.com/office/powerpoint/2010/main" val="3469110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C0D4-9BF9-412E-901E-1C4BBC2652A3}"/>
              </a:ext>
            </a:extLst>
          </p:cNvPr>
          <p:cNvSpPr>
            <a:spLocks noGrp="1"/>
          </p:cNvSpPr>
          <p:nvPr>
            <p:ph type="title"/>
          </p:nvPr>
        </p:nvSpPr>
        <p:spPr>
          <a:xfrm>
            <a:off x="664651" y="193963"/>
            <a:ext cx="10862698" cy="1325563"/>
          </a:xfrm>
        </p:spPr>
        <p:txBody>
          <a:bodyPr/>
          <a:lstStyle/>
          <a:p>
            <a:r>
              <a:rPr lang="en-US" b="1" dirty="0"/>
              <a:t>Select Control and Add Data</a:t>
            </a:r>
          </a:p>
        </p:txBody>
      </p:sp>
      <p:pic>
        <p:nvPicPr>
          <p:cNvPr id="6" name="Content Placeholder 5" descr="Graphical user interface, text&#10;&#10;Description automatically generated">
            <a:extLst>
              <a:ext uri="{FF2B5EF4-FFF2-40B4-BE49-F238E27FC236}">
                <a16:creationId xmlns:a16="http://schemas.microsoft.com/office/drawing/2014/main" id="{176B664D-A751-4D2B-B439-78C2D8DB2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521" y="1278294"/>
            <a:ext cx="11017001" cy="5260618"/>
          </a:xfrm>
        </p:spPr>
      </p:pic>
      <p:sp>
        <p:nvSpPr>
          <p:cNvPr id="4" name="Slide Number Placeholder 3">
            <a:extLst>
              <a:ext uri="{FF2B5EF4-FFF2-40B4-BE49-F238E27FC236}">
                <a16:creationId xmlns:a16="http://schemas.microsoft.com/office/drawing/2014/main" id="{F559FB00-5028-4661-A758-20B53E7CB397}"/>
              </a:ext>
            </a:extLst>
          </p:cNvPr>
          <p:cNvSpPr>
            <a:spLocks noGrp="1"/>
          </p:cNvSpPr>
          <p:nvPr>
            <p:ph type="sldNum" sz="quarter" idx="12"/>
          </p:nvPr>
        </p:nvSpPr>
        <p:spPr/>
        <p:txBody>
          <a:bodyPr/>
          <a:lstStyle/>
          <a:p>
            <a:fld id="{C3625854-A157-44F5-B597-7EECA3982BD8}" type="slidenum">
              <a:rPr lang="en-US" smtClean="0"/>
              <a:t>31</a:t>
            </a:fld>
            <a:endParaRPr lang="en-US"/>
          </a:p>
        </p:txBody>
      </p:sp>
    </p:spTree>
    <p:extLst>
      <p:ext uri="{BB962C8B-B14F-4D97-AF65-F5344CB8AC3E}">
        <p14:creationId xmlns:p14="http://schemas.microsoft.com/office/powerpoint/2010/main" val="123013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5879-E4D9-4C6D-9EEE-630C973D6F36}"/>
              </a:ext>
            </a:extLst>
          </p:cNvPr>
          <p:cNvSpPr>
            <a:spLocks noGrp="1"/>
          </p:cNvSpPr>
          <p:nvPr>
            <p:ph type="title"/>
          </p:nvPr>
        </p:nvSpPr>
        <p:spPr>
          <a:xfrm>
            <a:off x="606050" y="365125"/>
            <a:ext cx="10979900" cy="1325563"/>
          </a:xfrm>
        </p:spPr>
        <p:txBody>
          <a:bodyPr/>
          <a:lstStyle/>
          <a:p>
            <a:r>
              <a:rPr lang="en-US" b="1" dirty="0"/>
              <a:t>Create Path for Control in Path List </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FA1CCF14-D6AD-4D64-9DFF-6A84F54E20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050" y="1317970"/>
            <a:ext cx="10979900" cy="5220942"/>
          </a:xfrm>
        </p:spPr>
      </p:pic>
      <p:sp>
        <p:nvSpPr>
          <p:cNvPr id="4" name="Slide Number Placeholder 3">
            <a:extLst>
              <a:ext uri="{FF2B5EF4-FFF2-40B4-BE49-F238E27FC236}">
                <a16:creationId xmlns:a16="http://schemas.microsoft.com/office/drawing/2014/main" id="{B3B1D3C9-E963-47E7-ADAE-F2175613A6F1}"/>
              </a:ext>
            </a:extLst>
          </p:cNvPr>
          <p:cNvSpPr>
            <a:spLocks noGrp="1"/>
          </p:cNvSpPr>
          <p:nvPr>
            <p:ph type="sldNum" sz="quarter" idx="12"/>
          </p:nvPr>
        </p:nvSpPr>
        <p:spPr/>
        <p:txBody>
          <a:bodyPr/>
          <a:lstStyle/>
          <a:p>
            <a:fld id="{C3625854-A157-44F5-B597-7EECA3982BD8}" type="slidenum">
              <a:rPr lang="en-US" smtClean="0"/>
              <a:t>32</a:t>
            </a:fld>
            <a:endParaRPr lang="en-US"/>
          </a:p>
        </p:txBody>
      </p:sp>
      <p:sp>
        <p:nvSpPr>
          <p:cNvPr id="7" name="Oval 6">
            <a:extLst>
              <a:ext uri="{FF2B5EF4-FFF2-40B4-BE49-F238E27FC236}">
                <a16:creationId xmlns:a16="http://schemas.microsoft.com/office/drawing/2014/main" id="{20AB174C-1663-4D17-BD5F-929967E282AD}"/>
              </a:ext>
            </a:extLst>
          </p:cNvPr>
          <p:cNvSpPr/>
          <p:nvPr/>
        </p:nvSpPr>
        <p:spPr>
          <a:xfrm>
            <a:off x="761999" y="4212772"/>
            <a:ext cx="706582" cy="285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9D903F1-2463-4285-A217-A6205FD84A11}"/>
              </a:ext>
            </a:extLst>
          </p:cNvPr>
          <p:cNvSpPr txBox="1"/>
          <p:nvPr/>
        </p:nvSpPr>
        <p:spPr>
          <a:xfrm>
            <a:off x="2733040" y="4212772"/>
            <a:ext cx="6725920" cy="1477328"/>
          </a:xfrm>
          <a:prstGeom prst="rect">
            <a:avLst/>
          </a:prstGeom>
          <a:noFill/>
        </p:spPr>
        <p:txBody>
          <a:bodyPr wrap="square" rtlCol="0">
            <a:spAutoFit/>
          </a:bodyPr>
          <a:lstStyle/>
          <a:p>
            <a:r>
              <a:rPr lang="en-US" dirty="0"/>
              <a:t>Note:  QA check being implemented, if you submit your report before it is, you should check your PM numbers.  PM 10 and 2.5: Error if Percent Reduction Efficiency of PM10 on a control or path is less than PM2.5 on the same control/path.  </a:t>
            </a:r>
          </a:p>
          <a:p>
            <a:endParaRPr lang="en-US" dirty="0"/>
          </a:p>
        </p:txBody>
      </p:sp>
    </p:spTree>
    <p:extLst>
      <p:ext uri="{BB962C8B-B14F-4D97-AF65-F5344CB8AC3E}">
        <p14:creationId xmlns:p14="http://schemas.microsoft.com/office/powerpoint/2010/main" val="426753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BA53-AB17-4D61-9AAA-61C86E7D45FC}"/>
              </a:ext>
            </a:extLst>
          </p:cNvPr>
          <p:cNvSpPr>
            <a:spLocks noGrp="1"/>
          </p:cNvSpPr>
          <p:nvPr>
            <p:ph type="title"/>
          </p:nvPr>
        </p:nvSpPr>
        <p:spPr>
          <a:xfrm>
            <a:off x="609600" y="365125"/>
            <a:ext cx="10972800" cy="1325563"/>
          </a:xfrm>
        </p:spPr>
        <p:txBody>
          <a:bodyPr/>
          <a:lstStyle/>
          <a:p>
            <a:r>
              <a:rPr lang="en-US" b="1" dirty="0"/>
              <a:t>See New Path in List of Paths</a:t>
            </a:r>
          </a:p>
        </p:txBody>
      </p:sp>
      <p:pic>
        <p:nvPicPr>
          <p:cNvPr id="6" name="Content Placeholder 5" descr="Graphical user interface, text, application&#10;&#10;Description automatically generated">
            <a:extLst>
              <a:ext uri="{FF2B5EF4-FFF2-40B4-BE49-F238E27FC236}">
                <a16:creationId xmlns:a16="http://schemas.microsoft.com/office/drawing/2014/main" id="{68F81F8A-270F-4370-9A8B-BB28B91676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707" y="1334279"/>
            <a:ext cx="11112059" cy="5306008"/>
          </a:xfrm>
        </p:spPr>
      </p:pic>
      <p:sp>
        <p:nvSpPr>
          <p:cNvPr id="4" name="Slide Number Placeholder 3">
            <a:extLst>
              <a:ext uri="{FF2B5EF4-FFF2-40B4-BE49-F238E27FC236}">
                <a16:creationId xmlns:a16="http://schemas.microsoft.com/office/drawing/2014/main" id="{76C065B9-85E8-449B-AFF6-87A7EA2A4083}"/>
              </a:ext>
            </a:extLst>
          </p:cNvPr>
          <p:cNvSpPr>
            <a:spLocks noGrp="1"/>
          </p:cNvSpPr>
          <p:nvPr>
            <p:ph type="sldNum" sz="quarter" idx="12"/>
          </p:nvPr>
        </p:nvSpPr>
        <p:spPr/>
        <p:txBody>
          <a:bodyPr/>
          <a:lstStyle/>
          <a:p>
            <a:fld id="{C3625854-A157-44F5-B597-7EECA3982BD8}" type="slidenum">
              <a:rPr lang="en-US" smtClean="0"/>
              <a:t>33</a:t>
            </a:fld>
            <a:endParaRPr lang="en-US"/>
          </a:p>
        </p:txBody>
      </p:sp>
    </p:spTree>
    <p:extLst>
      <p:ext uri="{BB962C8B-B14F-4D97-AF65-F5344CB8AC3E}">
        <p14:creationId xmlns:p14="http://schemas.microsoft.com/office/powerpoint/2010/main" val="4163442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6747-F470-4F98-936B-780A9DE8A2C2}"/>
              </a:ext>
            </a:extLst>
          </p:cNvPr>
          <p:cNvSpPr>
            <a:spLocks noGrp="1"/>
          </p:cNvSpPr>
          <p:nvPr>
            <p:ph type="title"/>
          </p:nvPr>
        </p:nvSpPr>
        <p:spPr>
          <a:xfrm>
            <a:off x="609599" y="365125"/>
            <a:ext cx="10983685" cy="1325563"/>
          </a:xfrm>
        </p:spPr>
        <p:txBody>
          <a:bodyPr/>
          <a:lstStyle/>
          <a:p>
            <a:r>
              <a:rPr lang="en-US" b="1" dirty="0"/>
              <a:t>Select Path and Add Data</a:t>
            </a:r>
          </a:p>
        </p:txBody>
      </p:sp>
      <p:pic>
        <p:nvPicPr>
          <p:cNvPr id="6" name="Content Placeholder 5" descr="Graphical user interface, text, application&#10;&#10;Description automatically generated">
            <a:extLst>
              <a:ext uri="{FF2B5EF4-FFF2-40B4-BE49-F238E27FC236}">
                <a16:creationId xmlns:a16="http://schemas.microsoft.com/office/drawing/2014/main" id="{7C10868D-12EF-4665-93FC-593D959139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91" y="1212980"/>
            <a:ext cx="11080576" cy="5279895"/>
          </a:xfrm>
        </p:spPr>
      </p:pic>
      <p:sp>
        <p:nvSpPr>
          <p:cNvPr id="4" name="Slide Number Placeholder 3">
            <a:extLst>
              <a:ext uri="{FF2B5EF4-FFF2-40B4-BE49-F238E27FC236}">
                <a16:creationId xmlns:a16="http://schemas.microsoft.com/office/drawing/2014/main" id="{6CC41778-CA17-4ADF-A49D-80F1AC0A60FE}"/>
              </a:ext>
            </a:extLst>
          </p:cNvPr>
          <p:cNvSpPr>
            <a:spLocks noGrp="1"/>
          </p:cNvSpPr>
          <p:nvPr>
            <p:ph type="sldNum" sz="quarter" idx="12"/>
          </p:nvPr>
        </p:nvSpPr>
        <p:spPr/>
        <p:txBody>
          <a:bodyPr/>
          <a:lstStyle/>
          <a:p>
            <a:fld id="{C3625854-A157-44F5-B597-7EECA3982BD8}" type="slidenum">
              <a:rPr lang="en-US" smtClean="0"/>
              <a:t>34</a:t>
            </a:fld>
            <a:endParaRPr lang="en-US"/>
          </a:p>
        </p:txBody>
      </p:sp>
    </p:spTree>
    <p:extLst>
      <p:ext uri="{BB962C8B-B14F-4D97-AF65-F5344CB8AC3E}">
        <p14:creationId xmlns:p14="http://schemas.microsoft.com/office/powerpoint/2010/main" val="2653005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5081-0718-40A5-9248-7D6C28FCB999}"/>
              </a:ext>
            </a:extLst>
          </p:cNvPr>
          <p:cNvSpPr>
            <a:spLocks noGrp="1"/>
          </p:cNvSpPr>
          <p:nvPr>
            <p:ph type="title"/>
          </p:nvPr>
        </p:nvSpPr>
        <p:spPr>
          <a:xfrm>
            <a:off x="595745" y="365125"/>
            <a:ext cx="10758055" cy="1325563"/>
          </a:xfrm>
        </p:spPr>
        <p:txBody>
          <a:bodyPr/>
          <a:lstStyle/>
          <a:p>
            <a:r>
              <a:rPr lang="en-US" b="1" dirty="0"/>
              <a:t>Control Path Assignment Data</a:t>
            </a:r>
          </a:p>
        </p:txBody>
      </p:sp>
      <p:pic>
        <p:nvPicPr>
          <p:cNvPr id="6" name="Content Placeholder 5" descr="Graphical user interface, application&#10;&#10;Description automatically generated">
            <a:extLst>
              <a:ext uri="{FF2B5EF4-FFF2-40B4-BE49-F238E27FC236}">
                <a16:creationId xmlns:a16="http://schemas.microsoft.com/office/drawing/2014/main" id="{0B4BEC4A-CC7D-436B-92E5-04914C3881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745" y="1278294"/>
            <a:ext cx="11068955" cy="5307564"/>
          </a:xfrm>
        </p:spPr>
      </p:pic>
      <p:sp>
        <p:nvSpPr>
          <p:cNvPr id="4" name="Slide Number Placeholder 3">
            <a:extLst>
              <a:ext uri="{FF2B5EF4-FFF2-40B4-BE49-F238E27FC236}">
                <a16:creationId xmlns:a16="http://schemas.microsoft.com/office/drawing/2014/main" id="{1385EBA3-0698-4339-881D-EF7119991C92}"/>
              </a:ext>
            </a:extLst>
          </p:cNvPr>
          <p:cNvSpPr>
            <a:spLocks noGrp="1"/>
          </p:cNvSpPr>
          <p:nvPr>
            <p:ph type="sldNum" sz="quarter" idx="12"/>
          </p:nvPr>
        </p:nvSpPr>
        <p:spPr/>
        <p:txBody>
          <a:bodyPr/>
          <a:lstStyle/>
          <a:p>
            <a:fld id="{C3625854-A157-44F5-B597-7EECA3982BD8}" type="slidenum">
              <a:rPr lang="en-US" smtClean="0"/>
              <a:t>35</a:t>
            </a:fld>
            <a:endParaRPr lang="en-US"/>
          </a:p>
        </p:txBody>
      </p:sp>
    </p:spTree>
    <p:extLst>
      <p:ext uri="{BB962C8B-B14F-4D97-AF65-F5344CB8AC3E}">
        <p14:creationId xmlns:p14="http://schemas.microsoft.com/office/powerpoint/2010/main" val="2974505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7A4C-8A5C-4DC9-AE83-22013B7B2781}"/>
              </a:ext>
            </a:extLst>
          </p:cNvPr>
          <p:cNvSpPr>
            <a:spLocks noGrp="1"/>
          </p:cNvSpPr>
          <p:nvPr>
            <p:ph type="title"/>
          </p:nvPr>
        </p:nvSpPr>
        <p:spPr>
          <a:xfrm>
            <a:off x="410014" y="365125"/>
            <a:ext cx="11245538" cy="1325563"/>
          </a:xfrm>
        </p:spPr>
        <p:txBody>
          <a:bodyPr/>
          <a:lstStyle/>
          <a:p>
            <a:r>
              <a:rPr lang="en-US" b="1" dirty="0"/>
              <a:t>Control Path Pollutants</a:t>
            </a:r>
          </a:p>
        </p:txBody>
      </p:sp>
      <p:pic>
        <p:nvPicPr>
          <p:cNvPr id="9" name="Content Placeholder 8" descr="Graphical user interface, text, application&#10;&#10;Description automatically generated">
            <a:extLst>
              <a:ext uri="{FF2B5EF4-FFF2-40B4-BE49-F238E27FC236}">
                <a16:creationId xmlns:a16="http://schemas.microsoft.com/office/drawing/2014/main" id="{1D48F10F-96B5-4247-92AD-5E98CE2570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824" y="1380930"/>
            <a:ext cx="11031971" cy="4975419"/>
          </a:xfrm>
        </p:spPr>
      </p:pic>
      <p:sp>
        <p:nvSpPr>
          <p:cNvPr id="4" name="Slide Number Placeholder 3">
            <a:extLst>
              <a:ext uri="{FF2B5EF4-FFF2-40B4-BE49-F238E27FC236}">
                <a16:creationId xmlns:a16="http://schemas.microsoft.com/office/drawing/2014/main" id="{E7062ED2-1CE5-4365-BB2D-CE4C9F36319C}"/>
              </a:ext>
            </a:extLst>
          </p:cNvPr>
          <p:cNvSpPr>
            <a:spLocks noGrp="1"/>
          </p:cNvSpPr>
          <p:nvPr>
            <p:ph type="sldNum" sz="quarter" idx="12"/>
          </p:nvPr>
        </p:nvSpPr>
        <p:spPr/>
        <p:txBody>
          <a:bodyPr/>
          <a:lstStyle/>
          <a:p>
            <a:fld id="{C3625854-A157-44F5-B597-7EECA3982BD8}" type="slidenum">
              <a:rPr lang="en-US" smtClean="0"/>
              <a:t>36</a:t>
            </a:fld>
            <a:endParaRPr lang="en-US"/>
          </a:p>
        </p:txBody>
      </p:sp>
      <p:sp>
        <p:nvSpPr>
          <p:cNvPr id="6" name="Oval 5">
            <a:extLst>
              <a:ext uri="{FF2B5EF4-FFF2-40B4-BE49-F238E27FC236}">
                <a16:creationId xmlns:a16="http://schemas.microsoft.com/office/drawing/2014/main" id="{D866A0A8-D88F-4897-94A2-8A523440C52C}"/>
              </a:ext>
            </a:extLst>
          </p:cNvPr>
          <p:cNvSpPr/>
          <p:nvPr/>
        </p:nvSpPr>
        <p:spPr>
          <a:xfrm>
            <a:off x="6939643" y="3951515"/>
            <a:ext cx="4305300" cy="90351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5DF75F-DB89-4F5F-913C-0D243F433673}"/>
              </a:ext>
            </a:extLst>
          </p:cNvPr>
          <p:cNvSpPr txBox="1"/>
          <p:nvPr/>
        </p:nvSpPr>
        <p:spPr>
          <a:xfrm>
            <a:off x="2165386" y="5061585"/>
            <a:ext cx="9079557" cy="1477328"/>
          </a:xfrm>
          <a:prstGeom prst="rect">
            <a:avLst/>
          </a:prstGeom>
          <a:solidFill>
            <a:schemeClr val="accent2">
              <a:lumMod val="40000"/>
              <a:lumOff val="60000"/>
            </a:schemeClr>
          </a:solidFill>
        </p:spPr>
        <p:txBody>
          <a:bodyPr wrap="square" rtlCol="0">
            <a:spAutoFit/>
          </a:bodyPr>
          <a:lstStyle/>
          <a:p>
            <a:r>
              <a:rPr lang="en-US" b="1" dirty="0"/>
              <a:t>Path % Reduction Efficiency</a:t>
            </a:r>
          </a:p>
          <a:p>
            <a:pPr marL="285750" indent="-285750">
              <a:buFont typeface="Arial" panose="020B0604020202020204" pitchFamily="34" charset="0"/>
              <a:buChar char="•"/>
            </a:pPr>
            <a:r>
              <a:rPr lang="en-US" dirty="0"/>
              <a:t>For one control, or several controls for different pollutants each, the path pollutant control efficiency is the same as for each of those controls, but, </a:t>
            </a:r>
          </a:p>
          <a:p>
            <a:pPr marL="285750" indent="-285750">
              <a:buFont typeface="Arial" panose="020B0604020202020204" pitchFamily="34" charset="0"/>
              <a:buChar char="•"/>
            </a:pPr>
            <a:r>
              <a:rPr lang="en-US" dirty="0"/>
              <a:t>If there is more than one control for a given pollutant, then that becomes an estimate of efficiency of pollutant removal of all those controls, for that specific pollutant.  </a:t>
            </a:r>
          </a:p>
        </p:txBody>
      </p:sp>
    </p:spTree>
    <p:extLst>
      <p:ext uri="{BB962C8B-B14F-4D97-AF65-F5344CB8AC3E}">
        <p14:creationId xmlns:p14="http://schemas.microsoft.com/office/powerpoint/2010/main" val="1427006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B595-79FE-478F-B892-0535C55DBE2E}"/>
              </a:ext>
            </a:extLst>
          </p:cNvPr>
          <p:cNvSpPr>
            <a:spLocks noGrp="1"/>
          </p:cNvSpPr>
          <p:nvPr>
            <p:ph type="title"/>
          </p:nvPr>
        </p:nvSpPr>
        <p:spPr>
          <a:xfrm>
            <a:off x="609600" y="365125"/>
            <a:ext cx="10972800" cy="1325563"/>
          </a:xfrm>
        </p:spPr>
        <p:txBody>
          <a:bodyPr/>
          <a:lstStyle/>
          <a:p>
            <a:r>
              <a:rPr lang="en-US" b="1" dirty="0"/>
              <a:t>Select the Process for the Control</a:t>
            </a:r>
          </a:p>
        </p:txBody>
      </p:sp>
      <p:pic>
        <p:nvPicPr>
          <p:cNvPr id="7" name="Content Placeholder 6" descr="Graphical user interface, text, application&#10;&#10;Description automatically generated">
            <a:extLst>
              <a:ext uri="{FF2B5EF4-FFF2-40B4-BE49-F238E27FC236}">
                <a16:creationId xmlns:a16="http://schemas.microsoft.com/office/drawing/2014/main" id="{18110C07-591F-4360-BCD8-7F96AF77F3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943" y="1595862"/>
            <a:ext cx="10395857" cy="5019250"/>
          </a:xfrm>
        </p:spPr>
      </p:pic>
      <p:sp>
        <p:nvSpPr>
          <p:cNvPr id="4" name="Slide Number Placeholder 3">
            <a:extLst>
              <a:ext uri="{FF2B5EF4-FFF2-40B4-BE49-F238E27FC236}">
                <a16:creationId xmlns:a16="http://schemas.microsoft.com/office/drawing/2014/main" id="{3F8B44FC-D18F-4879-98FF-BF502290D987}"/>
              </a:ext>
            </a:extLst>
          </p:cNvPr>
          <p:cNvSpPr>
            <a:spLocks noGrp="1"/>
          </p:cNvSpPr>
          <p:nvPr>
            <p:ph type="sldNum" sz="quarter" idx="12"/>
          </p:nvPr>
        </p:nvSpPr>
        <p:spPr/>
        <p:txBody>
          <a:bodyPr/>
          <a:lstStyle/>
          <a:p>
            <a:fld id="{C3625854-A157-44F5-B597-7EECA3982BD8}" type="slidenum">
              <a:rPr lang="en-US" smtClean="0"/>
              <a:t>37</a:t>
            </a:fld>
            <a:endParaRPr lang="en-US"/>
          </a:p>
        </p:txBody>
      </p:sp>
    </p:spTree>
    <p:extLst>
      <p:ext uri="{BB962C8B-B14F-4D97-AF65-F5344CB8AC3E}">
        <p14:creationId xmlns:p14="http://schemas.microsoft.com/office/powerpoint/2010/main" val="1657755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1B4B-306A-4086-955E-3EFC979BD1E2}"/>
              </a:ext>
            </a:extLst>
          </p:cNvPr>
          <p:cNvSpPr>
            <a:spLocks noGrp="1"/>
          </p:cNvSpPr>
          <p:nvPr>
            <p:ph type="title"/>
          </p:nvPr>
        </p:nvSpPr>
        <p:spPr/>
        <p:txBody>
          <a:bodyPr/>
          <a:lstStyle/>
          <a:p>
            <a:r>
              <a:rPr lang="en-US" b="1" dirty="0"/>
              <a:t>Select Release Point</a:t>
            </a:r>
          </a:p>
        </p:txBody>
      </p:sp>
      <p:pic>
        <p:nvPicPr>
          <p:cNvPr id="7" name="Content Placeholder 6" descr="Graphical user interface, application&#10;&#10;Description automatically generated">
            <a:extLst>
              <a:ext uri="{FF2B5EF4-FFF2-40B4-BE49-F238E27FC236}">
                <a16:creationId xmlns:a16="http://schemas.microsoft.com/office/drawing/2014/main" id="{BE9F826F-77BF-4BE7-AAF5-18D96430C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098" y="1825625"/>
            <a:ext cx="9175803" cy="4351338"/>
          </a:xfrm>
        </p:spPr>
      </p:pic>
      <p:sp>
        <p:nvSpPr>
          <p:cNvPr id="4" name="Slide Number Placeholder 3">
            <a:extLst>
              <a:ext uri="{FF2B5EF4-FFF2-40B4-BE49-F238E27FC236}">
                <a16:creationId xmlns:a16="http://schemas.microsoft.com/office/drawing/2014/main" id="{F3ACECE3-6889-4124-AF1E-F53E0C217769}"/>
              </a:ext>
            </a:extLst>
          </p:cNvPr>
          <p:cNvSpPr>
            <a:spLocks noGrp="1"/>
          </p:cNvSpPr>
          <p:nvPr>
            <p:ph type="sldNum" sz="quarter" idx="12"/>
          </p:nvPr>
        </p:nvSpPr>
        <p:spPr/>
        <p:txBody>
          <a:bodyPr/>
          <a:lstStyle/>
          <a:p>
            <a:fld id="{C3625854-A157-44F5-B597-7EECA3982BD8}" type="slidenum">
              <a:rPr lang="en-US" smtClean="0"/>
              <a:t>38</a:t>
            </a:fld>
            <a:endParaRPr lang="en-US"/>
          </a:p>
        </p:txBody>
      </p:sp>
    </p:spTree>
    <p:extLst>
      <p:ext uri="{BB962C8B-B14F-4D97-AF65-F5344CB8AC3E}">
        <p14:creationId xmlns:p14="http://schemas.microsoft.com/office/powerpoint/2010/main" val="1538365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CA41-3A85-4185-80DF-51CECC16F3F7}"/>
              </a:ext>
            </a:extLst>
          </p:cNvPr>
          <p:cNvSpPr>
            <a:spLocks noGrp="1"/>
          </p:cNvSpPr>
          <p:nvPr>
            <p:ph type="title"/>
          </p:nvPr>
        </p:nvSpPr>
        <p:spPr/>
        <p:txBody>
          <a:bodyPr/>
          <a:lstStyle/>
          <a:p>
            <a:r>
              <a:rPr lang="en-US" b="1" dirty="0"/>
              <a:t>Associate Process and Release Point</a:t>
            </a:r>
          </a:p>
        </p:txBody>
      </p:sp>
      <p:pic>
        <p:nvPicPr>
          <p:cNvPr id="7" name="Content Placeholder 6" descr="Graphical user interface, text, application&#10;&#10;Description automatically generated">
            <a:extLst>
              <a:ext uri="{FF2B5EF4-FFF2-40B4-BE49-F238E27FC236}">
                <a16:creationId xmlns:a16="http://schemas.microsoft.com/office/drawing/2014/main" id="{82D770C3-0006-4677-9AEB-08BDB731C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931" y="1825625"/>
            <a:ext cx="9206137" cy="4351338"/>
          </a:xfrm>
        </p:spPr>
      </p:pic>
      <p:sp>
        <p:nvSpPr>
          <p:cNvPr id="4" name="Slide Number Placeholder 3">
            <a:extLst>
              <a:ext uri="{FF2B5EF4-FFF2-40B4-BE49-F238E27FC236}">
                <a16:creationId xmlns:a16="http://schemas.microsoft.com/office/drawing/2014/main" id="{8A7F9B5B-70EB-4C29-BC71-87C7AC02449D}"/>
              </a:ext>
            </a:extLst>
          </p:cNvPr>
          <p:cNvSpPr>
            <a:spLocks noGrp="1"/>
          </p:cNvSpPr>
          <p:nvPr>
            <p:ph type="sldNum" sz="quarter" idx="12"/>
          </p:nvPr>
        </p:nvSpPr>
        <p:spPr/>
        <p:txBody>
          <a:bodyPr/>
          <a:lstStyle/>
          <a:p>
            <a:fld id="{C3625854-A157-44F5-B597-7EECA3982BD8}" type="slidenum">
              <a:rPr lang="en-US" smtClean="0"/>
              <a:t>39</a:t>
            </a:fld>
            <a:endParaRPr lang="en-US"/>
          </a:p>
        </p:txBody>
      </p:sp>
    </p:spTree>
    <p:extLst>
      <p:ext uri="{BB962C8B-B14F-4D97-AF65-F5344CB8AC3E}">
        <p14:creationId xmlns:p14="http://schemas.microsoft.com/office/powerpoint/2010/main" val="425747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77A8-F4C9-4E9E-8A51-CDF841AAAFFF}"/>
              </a:ext>
            </a:extLst>
          </p:cNvPr>
          <p:cNvSpPr>
            <a:spLocks noGrp="1"/>
          </p:cNvSpPr>
          <p:nvPr>
            <p:ph type="title"/>
          </p:nvPr>
        </p:nvSpPr>
        <p:spPr/>
        <p:txBody>
          <a:bodyPr/>
          <a:lstStyle/>
          <a:p>
            <a:r>
              <a:rPr lang="en-US" b="1" dirty="0"/>
              <a:t>Outline of Training</a:t>
            </a:r>
          </a:p>
        </p:txBody>
      </p:sp>
      <p:sp>
        <p:nvSpPr>
          <p:cNvPr id="3" name="Content Placeholder 2">
            <a:extLst>
              <a:ext uri="{FF2B5EF4-FFF2-40B4-BE49-F238E27FC236}">
                <a16:creationId xmlns:a16="http://schemas.microsoft.com/office/drawing/2014/main" id="{CB3DD99F-FF52-4F00-BBA2-27F52282CCD6}"/>
              </a:ext>
            </a:extLst>
          </p:cNvPr>
          <p:cNvSpPr>
            <a:spLocks noGrp="1"/>
          </p:cNvSpPr>
          <p:nvPr>
            <p:ph idx="1"/>
          </p:nvPr>
        </p:nvSpPr>
        <p:spPr/>
        <p:txBody>
          <a:bodyPr/>
          <a:lstStyle/>
          <a:p>
            <a:r>
              <a:rPr lang="en-US" dirty="0"/>
              <a:t>New “Path” Approach Concepts</a:t>
            </a:r>
          </a:p>
          <a:p>
            <a:r>
              <a:rPr lang="en-US" dirty="0"/>
              <a:t>Examples &amp; How to Enter Data for:</a:t>
            </a:r>
          </a:p>
          <a:p>
            <a:pPr lvl="1"/>
            <a:r>
              <a:rPr lang="en-US" dirty="0"/>
              <a:t>No Controls</a:t>
            </a:r>
          </a:p>
          <a:p>
            <a:pPr lvl="1"/>
            <a:r>
              <a:rPr lang="en-US" dirty="0"/>
              <a:t>One Control Device</a:t>
            </a:r>
          </a:p>
          <a:p>
            <a:pPr lvl="1"/>
            <a:r>
              <a:rPr lang="en-US" dirty="0"/>
              <a:t>More than One Control Device</a:t>
            </a:r>
          </a:p>
          <a:p>
            <a:r>
              <a:rPr lang="en-US" dirty="0"/>
              <a:t>Questions &amp; Answers</a:t>
            </a:r>
          </a:p>
          <a:p>
            <a:endParaRPr lang="en-US" dirty="0"/>
          </a:p>
        </p:txBody>
      </p:sp>
      <p:sp>
        <p:nvSpPr>
          <p:cNvPr id="4" name="Slide Number Placeholder 3">
            <a:extLst>
              <a:ext uri="{FF2B5EF4-FFF2-40B4-BE49-F238E27FC236}">
                <a16:creationId xmlns:a16="http://schemas.microsoft.com/office/drawing/2014/main" id="{5E658770-6385-45B5-9BFB-BFF66A5E24F2}"/>
              </a:ext>
            </a:extLst>
          </p:cNvPr>
          <p:cNvSpPr>
            <a:spLocks noGrp="1"/>
          </p:cNvSpPr>
          <p:nvPr>
            <p:ph type="sldNum" sz="quarter" idx="12"/>
          </p:nvPr>
        </p:nvSpPr>
        <p:spPr/>
        <p:txBody>
          <a:bodyPr/>
          <a:lstStyle/>
          <a:p>
            <a:fld id="{C3625854-A157-44F5-B597-7EECA3982BD8}" type="slidenum">
              <a:rPr lang="en-US" smtClean="0"/>
              <a:t>4</a:t>
            </a:fld>
            <a:endParaRPr lang="en-US"/>
          </a:p>
        </p:txBody>
      </p:sp>
    </p:spTree>
    <p:extLst>
      <p:ext uri="{BB962C8B-B14F-4D97-AF65-F5344CB8AC3E}">
        <p14:creationId xmlns:p14="http://schemas.microsoft.com/office/powerpoint/2010/main" val="324744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C9FE-B8F7-40B3-9FE5-DDAED2BAAA89}"/>
              </a:ext>
            </a:extLst>
          </p:cNvPr>
          <p:cNvSpPr>
            <a:spLocks noGrp="1"/>
          </p:cNvSpPr>
          <p:nvPr>
            <p:ph type="title"/>
          </p:nvPr>
        </p:nvSpPr>
        <p:spPr/>
        <p:txBody>
          <a:bodyPr/>
          <a:lstStyle/>
          <a:p>
            <a:r>
              <a:rPr lang="en-US" b="1" dirty="0"/>
              <a:t>See Release Point(s) Linked to Process by Path</a:t>
            </a:r>
          </a:p>
        </p:txBody>
      </p:sp>
      <p:pic>
        <p:nvPicPr>
          <p:cNvPr id="7" name="Content Placeholder 6" descr="Graphical user interface, application&#10;&#10;Description automatically generated">
            <a:extLst>
              <a:ext uri="{FF2B5EF4-FFF2-40B4-BE49-F238E27FC236}">
                <a16:creationId xmlns:a16="http://schemas.microsoft.com/office/drawing/2014/main" id="{7EC633E1-4283-4397-8F8E-559E00CF1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2456" y="1825625"/>
            <a:ext cx="9027087" cy="4351338"/>
          </a:xfrm>
        </p:spPr>
      </p:pic>
      <p:sp>
        <p:nvSpPr>
          <p:cNvPr id="4" name="Slide Number Placeholder 3">
            <a:extLst>
              <a:ext uri="{FF2B5EF4-FFF2-40B4-BE49-F238E27FC236}">
                <a16:creationId xmlns:a16="http://schemas.microsoft.com/office/drawing/2014/main" id="{962F716F-598E-49E5-A9C5-1A7FC7D501D0}"/>
              </a:ext>
            </a:extLst>
          </p:cNvPr>
          <p:cNvSpPr>
            <a:spLocks noGrp="1"/>
          </p:cNvSpPr>
          <p:nvPr>
            <p:ph type="sldNum" sz="quarter" idx="12"/>
          </p:nvPr>
        </p:nvSpPr>
        <p:spPr/>
        <p:txBody>
          <a:bodyPr/>
          <a:lstStyle/>
          <a:p>
            <a:fld id="{C3625854-A157-44F5-B597-7EECA3982BD8}" type="slidenum">
              <a:rPr lang="en-US" smtClean="0"/>
              <a:t>40</a:t>
            </a:fld>
            <a:endParaRPr lang="en-US"/>
          </a:p>
        </p:txBody>
      </p:sp>
    </p:spTree>
    <p:extLst>
      <p:ext uri="{BB962C8B-B14F-4D97-AF65-F5344CB8AC3E}">
        <p14:creationId xmlns:p14="http://schemas.microsoft.com/office/powerpoint/2010/main" val="704409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0D7FC-6154-4946-AA7E-1AA6C53912EF}"/>
              </a:ext>
            </a:extLst>
          </p:cNvPr>
          <p:cNvSpPr>
            <a:spLocks noGrp="1"/>
          </p:cNvSpPr>
          <p:nvPr>
            <p:ph type="title"/>
          </p:nvPr>
        </p:nvSpPr>
        <p:spPr/>
        <p:txBody>
          <a:bodyPr/>
          <a:lstStyle/>
          <a:p>
            <a:r>
              <a:rPr lang="en-US" b="1" dirty="0"/>
              <a:t>Can Use Post-Control Emission Factor</a:t>
            </a:r>
          </a:p>
        </p:txBody>
      </p:sp>
      <p:pic>
        <p:nvPicPr>
          <p:cNvPr id="7" name="Content Placeholder 6" descr="A screenshot of a computer&#10;&#10;Description automatically generated">
            <a:extLst>
              <a:ext uri="{FF2B5EF4-FFF2-40B4-BE49-F238E27FC236}">
                <a16:creationId xmlns:a16="http://schemas.microsoft.com/office/drawing/2014/main" id="{09CACB1B-636C-4031-9264-120167EEB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298" y="1458686"/>
            <a:ext cx="11002012" cy="5148942"/>
          </a:xfrm>
        </p:spPr>
      </p:pic>
      <p:sp>
        <p:nvSpPr>
          <p:cNvPr id="4" name="Slide Number Placeholder 3">
            <a:extLst>
              <a:ext uri="{FF2B5EF4-FFF2-40B4-BE49-F238E27FC236}">
                <a16:creationId xmlns:a16="http://schemas.microsoft.com/office/drawing/2014/main" id="{CDD8FA56-1DBB-47E6-A6D6-63F4F232F144}"/>
              </a:ext>
            </a:extLst>
          </p:cNvPr>
          <p:cNvSpPr>
            <a:spLocks noGrp="1"/>
          </p:cNvSpPr>
          <p:nvPr>
            <p:ph type="sldNum" sz="quarter" idx="12"/>
          </p:nvPr>
        </p:nvSpPr>
        <p:spPr/>
        <p:txBody>
          <a:bodyPr/>
          <a:lstStyle/>
          <a:p>
            <a:fld id="{C3625854-A157-44F5-B597-7EECA3982BD8}" type="slidenum">
              <a:rPr lang="en-US" smtClean="0"/>
              <a:t>41</a:t>
            </a:fld>
            <a:endParaRPr lang="en-US"/>
          </a:p>
        </p:txBody>
      </p:sp>
      <p:sp>
        <p:nvSpPr>
          <p:cNvPr id="8" name="Oval 7">
            <a:extLst>
              <a:ext uri="{FF2B5EF4-FFF2-40B4-BE49-F238E27FC236}">
                <a16:creationId xmlns:a16="http://schemas.microsoft.com/office/drawing/2014/main" id="{5ED69848-A0D5-4E7C-80F4-0F4C78DCA756}"/>
              </a:ext>
            </a:extLst>
          </p:cNvPr>
          <p:cNvSpPr/>
          <p:nvPr/>
        </p:nvSpPr>
        <p:spPr>
          <a:xfrm>
            <a:off x="4229100" y="3979523"/>
            <a:ext cx="3407229" cy="38898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467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4380-94D9-41FD-AB3E-EB5F398A81F9}"/>
              </a:ext>
            </a:extLst>
          </p:cNvPr>
          <p:cNvSpPr>
            <a:spLocks noGrp="1"/>
          </p:cNvSpPr>
          <p:nvPr>
            <p:ph type="title"/>
          </p:nvPr>
        </p:nvSpPr>
        <p:spPr>
          <a:xfrm>
            <a:off x="615043" y="365125"/>
            <a:ext cx="10961914" cy="1325563"/>
          </a:xfrm>
        </p:spPr>
        <p:txBody>
          <a:bodyPr/>
          <a:lstStyle/>
          <a:p>
            <a:r>
              <a:rPr lang="en-US" b="1" dirty="0"/>
              <a:t>Can Use Pre-Control Emission Factor</a:t>
            </a:r>
          </a:p>
        </p:txBody>
      </p:sp>
      <p:sp>
        <p:nvSpPr>
          <p:cNvPr id="3" name="Content Placeholder 2">
            <a:extLst>
              <a:ext uri="{FF2B5EF4-FFF2-40B4-BE49-F238E27FC236}">
                <a16:creationId xmlns:a16="http://schemas.microsoft.com/office/drawing/2014/main" id="{4F93F231-EDD2-406E-8FE2-31BEDEC024D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F8BC2B0-BF56-46B6-8325-DABDCAA3073D}"/>
              </a:ext>
            </a:extLst>
          </p:cNvPr>
          <p:cNvSpPr>
            <a:spLocks noGrp="1"/>
          </p:cNvSpPr>
          <p:nvPr>
            <p:ph type="sldNum" sz="quarter" idx="12"/>
          </p:nvPr>
        </p:nvSpPr>
        <p:spPr/>
        <p:txBody>
          <a:bodyPr/>
          <a:lstStyle/>
          <a:p>
            <a:fld id="{C3625854-A157-44F5-B597-7EECA3982BD8}" type="slidenum">
              <a:rPr lang="en-US" smtClean="0"/>
              <a:t>42</a:t>
            </a:fld>
            <a:endParaRPr lang="en-US"/>
          </a:p>
        </p:txBody>
      </p:sp>
      <p:pic>
        <p:nvPicPr>
          <p:cNvPr id="5" name="Picture 4">
            <a:extLst>
              <a:ext uri="{FF2B5EF4-FFF2-40B4-BE49-F238E27FC236}">
                <a16:creationId xmlns:a16="http://schemas.microsoft.com/office/drawing/2014/main" id="{0C47A4CE-8728-480E-ACE7-E68A32A1DDA6}"/>
              </a:ext>
            </a:extLst>
          </p:cNvPr>
          <p:cNvPicPr>
            <a:picLocks noChangeAspect="1"/>
          </p:cNvPicPr>
          <p:nvPr/>
        </p:nvPicPr>
        <p:blipFill>
          <a:blip r:embed="rId3"/>
          <a:stretch>
            <a:fillRect/>
          </a:stretch>
        </p:blipFill>
        <p:spPr>
          <a:xfrm>
            <a:off x="615043" y="1428926"/>
            <a:ext cx="10961914" cy="5292549"/>
          </a:xfrm>
          <a:prstGeom prst="rect">
            <a:avLst/>
          </a:prstGeom>
        </p:spPr>
      </p:pic>
      <p:sp>
        <p:nvSpPr>
          <p:cNvPr id="6" name="Oval 5">
            <a:extLst>
              <a:ext uri="{FF2B5EF4-FFF2-40B4-BE49-F238E27FC236}">
                <a16:creationId xmlns:a16="http://schemas.microsoft.com/office/drawing/2014/main" id="{9B4549C8-0BE0-4E19-8033-3EB8ADBD9D0E}"/>
              </a:ext>
            </a:extLst>
          </p:cNvPr>
          <p:cNvSpPr/>
          <p:nvPr/>
        </p:nvSpPr>
        <p:spPr>
          <a:xfrm>
            <a:off x="2397578" y="4948692"/>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E2FAB3-EE75-481B-A827-DD7845A5ED15}"/>
              </a:ext>
            </a:extLst>
          </p:cNvPr>
          <p:cNvSpPr/>
          <p:nvPr/>
        </p:nvSpPr>
        <p:spPr>
          <a:xfrm>
            <a:off x="4392385" y="3598523"/>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422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One Control in Bulk Upload </a:t>
            </a:r>
          </a:p>
        </p:txBody>
      </p:sp>
      <p:sp>
        <p:nvSpPr>
          <p:cNvPr id="3" name="Content Placeholder 2">
            <a:extLst>
              <a:ext uri="{FF2B5EF4-FFF2-40B4-BE49-F238E27FC236}">
                <a16:creationId xmlns:a16="http://schemas.microsoft.com/office/drawing/2014/main" id="{4F960EF5-F696-42E6-9DEA-482AC932971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43</a:t>
            </a:fld>
            <a:endParaRPr lang="en-US"/>
          </a:p>
        </p:txBody>
      </p:sp>
    </p:spTree>
    <p:extLst>
      <p:ext uri="{BB962C8B-B14F-4D97-AF65-F5344CB8AC3E}">
        <p14:creationId xmlns:p14="http://schemas.microsoft.com/office/powerpoint/2010/main" val="3499901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3D7A-48DE-4557-8406-778AF9D2E1BE}"/>
              </a:ext>
            </a:extLst>
          </p:cNvPr>
          <p:cNvSpPr>
            <a:spLocks noGrp="1"/>
          </p:cNvSpPr>
          <p:nvPr>
            <p:ph type="title"/>
          </p:nvPr>
        </p:nvSpPr>
        <p:spPr>
          <a:xfrm>
            <a:off x="622299" y="238125"/>
            <a:ext cx="11044631" cy="1325563"/>
          </a:xfrm>
        </p:spPr>
        <p:txBody>
          <a:bodyPr/>
          <a:lstStyle/>
          <a:p>
            <a:r>
              <a:rPr lang="en-US" b="1" dirty="0"/>
              <a:t>Enter Data in Control Devices Tab</a:t>
            </a:r>
          </a:p>
        </p:txBody>
      </p:sp>
      <p:pic>
        <p:nvPicPr>
          <p:cNvPr id="7" name="Content Placeholder 6" descr="Table&#10;&#10;Description automatically generated">
            <a:extLst>
              <a:ext uri="{FF2B5EF4-FFF2-40B4-BE49-F238E27FC236}">
                <a16:creationId xmlns:a16="http://schemas.microsoft.com/office/drawing/2014/main" id="{AE5110D4-0E3E-476C-9E67-C5121B5DD7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992"/>
          <a:stretch/>
        </p:blipFill>
        <p:spPr>
          <a:xfrm>
            <a:off x="622299" y="1563688"/>
            <a:ext cx="11044631" cy="4206875"/>
          </a:xfrm>
        </p:spPr>
      </p:pic>
      <p:sp>
        <p:nvSpPr>
          <p:cNvPr id="4" name="Slide Number Placeholder 3">
            <a:extLst>
              <a:ext uri="{FF2B5EF4-FFF2-40B4-BE49-F238E27FC236}">
                <a16:creationId xmlns:a16="http://schemas.microsoft.com/office/drawing/2014/main" id="{6F5D9A06-FA71-41E0-9631-5CAFB3F58672}"/>
              </a:ext>
            </a:extLst>
          </p:cNvPr>
          <p:cNvSpPr>
            <a:spLocks noGrp="1"/>
          </p:cNvSpPr>
          <p:nvPr>
            <p:ph type="sldNum" sz="quarter" idx="12"/>
          </p:nvPr>
        </p:nvSpPr>
        <p:spPr/>
        <p:txBody>
          <a:bodyPr/>
          <a:lstStyle/>
          <a:p>
            <a:fld id="{C3625854-A157-44F5-B597-7EECA3982BD8}" type="slidenum">
              <a:rPr lang="en-US" smtClean="0"/>
              <a:t>44</a:t>
            </a:fld>
            <a:endParaRPr lang="en-US"/>
          </a:p>
        </p:txBody>
      </p:sp>
    </p:spTree>
    <p:extLst>
      <p:ext uri="{BB962C8B-B14F-4D97-AF65-F5344CB8AC3E}">
        <p14:creationId xmlns:p14="http://schemas.microsoft.com/office/powerpoint/2010/main" val="2128908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8161-D5A6-48B8-9394-8FADD0212487}"/>
              </a:ext>
            </a:extLst>
          </p:cNvPr>
          <p:cNvSpPr>
            <a:spLocks noGrp="1"/>
          </p:cNvSpPr>
          <p:nvPr>
            <p:ph type="title"/>
          </p:nvPr>
        </p:nvSpPr>
        <p:spPr/>
        <p:txBody>
          <a:bodyPr/>
          <a:lstStyle/>
          <a:p>
            <a:r>
              <a:rPr lang="en-US" b="1" dirty="0"/>
              <a:t>Enter Data in the Control Paths Tab</a:t>
            </a:r>
          </a:p>
        </p:txBody>
      </p:sp>
      <p:pic>
        <p:nvPicPr>
          <p:cNvPr id="7" name="Content Placeholder 6" descr="Table&#10;&#10;Description automatically generated">
            <a:extLst>
              <a:ext uri="{FF2B5EF4-FFF2-40B4-BE49-F238E27FC236}">
                <a16:creationId xmlns:a16="http://schemas.microsoft.com/office/drawing/2014/main" id="{95923BBA-0A2F-48E6-BE92-CC0C5B611B7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91"/>
          <a:stretch/>
        </p:blipFill>
        <p:spPr>
          <a:xfrm>
            <a:off x="711200" y="1526277"/>
            <a:ext cx="10947400" cy="4355183"/>
          </a:xfrm>
        </p:spPr>
      </p:pic>
      <p:sp>
        <p:nvSpPr>
          <p:cNvPr id="4" name="Slide Number Placeholder 3">
            <a:extLst>
              <a:ext uri="{FF2B5EF4-FFF2-40B4-BE49-F238E27FC236}">
                <a16:creationId xmlns:a16="http://schemas.microsoft.com/office/drawing/2014/main" id="{975F6061-1AF3-4CD3-9F81-780CCAAA0D7D}"/>
              </a:ext>
            </a:extLst>
          </p:cNvPr>
          <p:cNvSpPr>
            <a:spLocks noGrp="1"/>
          </p:cNvSpPr>
          <p:nvPr>
            <p:ph type="sldNum" sz="quarter" idx="12"/>
          </p:nvPr>
        </p:nvSpPr>
        <p:spPr/>
        <p:txBody>
          <a:bodyPr/>
          <a:lstStyle/>
          <a:p>
            <a:fld id="{C3625854-A157-44F5-B597-7EECA3982BD8}" type="slidenum">
              <a:rPr lang="en-US" smtClean="0"/>
              <a:t>45</a:t>
            </a:fld>
            <a:endParaRPr lang="en-US"/>
          </a:p>
        </p:txBody>
      </p:sp>
    </p:spTree>
    <p:extLst>
      <p:ext uri="{BB962C8B-B14F-4D97-AF65-F5344CB8AC3E}">
        <p14:creationId xmlns:p14="http://schemas.microsoft.com/office/powerpoint/2010/main" val="1243353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3E9C-4244-495B-8773-27562486D2DC}"/>
              </a:ext>
            </a:extLst>
          </p:cNvPr>
          <p:cNvSpPr>
            <a:spLocks noGrp="1"/>
          </p:cNvSpPr>
          <p:nvPr>
            <p:ph type="title"/>
          </p:nvPr>
        </p:nvSpPr>
        <p:spPr>
          <a:xfrm>
            <a:off x="609600" y="365125"/>
            <a:ext cx="10744200" cy="1325563"/>
          </a:xfrm>
        </p:spPr>
        <p:txBody>
          <a:bodyPr/>
          <a:lstStyle/>
          <a:p>
            <a:r>
              <a:rPr lang="en-US" b="1" dirty="0"/>
              <a:t>Enter Data in the Control Assignments Tab</a:t>
            </a:r>
          </a:p>
        </p:txBody>
      </p:sp>
      <p:pic>
        <p:nvPicPr>
          <p:cNvPr id="7" name="Content Placeholder 6" descr="Table&#10;&#10;Description automatically generated">
            <a:extLst>
              <a:ext uri="{FF2B5EF4-FFF2-40B4-BE49-F238E27FC236}">
                <a16:creationId xmlns:a16="http://schemas.microsoft.com/office/drawing/2014/main" id="{432EB09E-F2BD-4D0A-823F-FDBB9E4A31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74800"/>
            <a:ext cx="11144250" cy="4457700"/>
          </a:xfrm>
        </p:spPr>
      </p:pic>
      <p:sp>
        <p:nvSpPr>
          <p:cNvPr id="4" name="Slide Number Placeholder 3">
            <a:extLst>
              <a:ext uri="{FF2B5EF4-FFF2-40B4-BE49-F238E27FC236}">
                <a16:creationId xmlns:a16="http://schemas.microsoft.com/office/drawing/2014/main" id="{1DCA3D83-63AA-46B2-86E8-B10E8B66A078}"/>
              </a:ext>
            </a:extLst>
          </p:cNvPr>
          <p:cNvSpPr>
            <a:spLocks noGrp="1"/>
          </p:cNvSpPr>
          <p:nvPr>
            <p:ph type="sldNum" sz="quarter" idx="12"/>
          </p:nvPr>
        </p:nvSpPr>
        <p:spPr/>
        <p:txBody>
          <a:bodyPr/>
          <a:lstStyle/>
          <a:p>
            <a:fld id="{C3625854-A157-44F5-B597-7EECA3982BD8}" type="slidenum">
              <a:rPr lang="en-US" smtClean="0"/>
              <a:t>46</a:t>
            </a:fld>
            <a:endParaRPr lang="en-US"/>
          </a:p>
        </p:txBody>
      </p:sp>
    </p:spTree>
    <p:extLst>
      <p:ext uri="{BB962C8B-B14F-4D97-AF65-F5344CB8AC3E}">
        <p14:creationId xmlns:p14="http://schemas.microsoft.com/office/powerpoint/2010/main" val="3256158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2365-47C4-4DD1-9FF3-91061E6D551F}"/>
              </a:ext>
            </a:extLst>
          </p:cNvPr>
          <p:cNvSpPr>
            <a:spLocks noGrp="1"/>
          </p:cNvSpPr>
          <p:nvPr>
            <p:ph type="title"/>
          </p:nvPr>
        </p:nvSpPr>
        <p:spPr>
          <a:xfrm>
            <a:off x="486087" y="365125"/>
            <a:ext cx="10867713" cy="1325563"/>
          </a:xfrm>
        </p:spPr>
        <p:txBody>
          <a:bodyPr/>
          <a:lstStyle/>
          <a:p>
            <a:r>
              <a:rPr lang="en-US" b="1" dirty="0"/>
              <a:t>Enter Data in the Control Device Pollutant Tab</a:t>
            </a:r>
          </a:p>
        </p:txBody>
      </p:sp>
      <p:pic>
        <p:nvPicPr>
          <p:cNvPr id="7" name="Content Placeholder 6" descr="Graphical user interface, application, table, Excel&#10;&#10;Description automatically generated">
            <a:extLst>
              <a:ext uri="{FF2B5EF4-FFF2-40B4-BE49-F238E27FC236}">
                <a16:creationId xmlns:a16="http://schemas.microsoft.com/office/drawing/2014/main" id="{6127E5F1-14B2-4B9B-8ED8-FC8700BDC6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87" y="1524000"/>
            <a:ext cx="11083613" cy="4416127"/>
          </a:xfrm>
        </p:spPr>
      </p:pic>
      <p:sp>
        <p:nvSpPr>
          <p:cNvPr id="4" name="Slide Number Placeholder 3">
            <a:extLst>
              <a:ext uri="{FF2B5EF4-FFF2-40B4-BE49-F238E27FC236}">
                <a16:creationId xmlns:a16="http://schemas.microsoft.com/office/drawing/2014/main" id="{9CE95F09-55EB-43B0-9AD3-6CA37496E46F}"/>
              </a:ext>
            </a:extLst>
          </p:cNvPr>
          <p:cNvSpPr>
            <a:spLocks noGrp="1"/>
          </p:cNvSpPr>
          <p:nvPr>
            <p:ph type="sldNum" sz="quarter" idx="12"/>
          </p:nvPr>
        </p:nvSpPr>
        <p:spPr/>
        <p:txBody>
          <a:bodyPr/>
          <a:lstStyle/>
          <a:p>
            <a:fld id="{C3625854-A157-44F5-B597-7EECA3982BD8}" type="slidenum">
              <a:rPr lang="en-US" smtClean="0"/>
              <a:t>47</a:t>
            </a:fld>
            <a:endParaRPr lang="en-US"/>
          </a:p>
        </p:txBody>
      </p:sp>
    </p:spTree>
    <p:extLst>
      <p:ext uri="{BB962C8B-B14F-4D97-AF65-F5344CB8AC3E}">
        <p14:creationId xmlns:p14="http://schemas.microsoft.com/office/powerpoint/2010/main" val="3606746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6831-E346-4D27-9E52-6FF09E00035C}"/>
              </a:ext>
            </a:extLst>
          </p:cNvPr>
          <p:cNvSpPr>
            <a:spLocks noGrp="1"/>
          </p:cNvSpPr>
          <p:nvPr>
            <p:ph type="title"/>
          </p:nvPr>
        </p:nvSpPr>
        <p:spPr/>
        <p:txBody>
          <a:bodyPr/>
          <a:lstStyle/>
          <a:p>
            <a:r>
              <a:rPr lang="en-US" b="1" dirty="0"/>
              <a:t>Enter All Pollutants if More than One</a:t>
            </a:r>
          </a:p>
        </p:txBody>
      </p:sp>
      <p:pic>
        <p:nvPicPr>
          <p:cNvPr id="7" name="Content Placeholder 6" descr="Graphical user interface, application, table, Excel&#10;&#10;Description automatically generated">
            <a:extLst>
              <a:ext uri="{FF2B5EF4-FFF2-40B4-BE49-F238E27FC236}">
                <a16:creationId xmlns:a16="http://schemas.microsoft.com/office/drawing/2014/main" id="{60571447-47A9-496D-90F6-87DD8CB14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99861"/>
            <a:ext cx="10515600" cy="4247316"/>
          </a:xfrm>
        </p:spPr>
      </p:pic>
      <p:sp>
        <p:nvSpPr>
          <p:cNvPr id="4" name="Slide Number Placeholder 3">
            <a:extLst>
              <a:ext uri="{FF2B5EF4-FFF2-40B4-BE49-F238E27FC236}">
                <a16:creationId xmlns:a16="http://schemas.microsoft.com/office/drawing/2014/main" id="{1140B2EA-8C15-4FAE-822F-DEF541369283}"/>
              </a:ext>
            </a:extLst>
          </p:cNvPr>
          <p:cNvSpPr>
            <a:spLocks noGrp="1"/>
          </p:cNvSpPr>
          <p:nvPr>
            <p:ph type="sldNum" sz="quarter" idx="12"/>
          </p:nvPr>
        </p:nvSpPr>
        <p:spPr/>
        <p:txBody>
          <a:bodyPr/>
          <a:lstStyle/>
          <a:p>
            <a:fld id="{C3625854-A157-44F5-B597-7EECA3982BD8}" type="slidenum">
              <a:rPr lang="en-US" smtClean="0"/>
              <a:t>48</a:t>
            </a:fld>
            <a:endParaRPr lang="en-US"/>
          </a:p>
        </p:txBody>
      </p:sp>
    </p:spTree>
    <p:extLst>
      <p:ext uri="{BB962C8B-B14F-4D97-AF65-F5344CB8AC3E}">
        <p14:creationId xmlns:p14="http://schemas.microsoft.com/office/powerpoint/2010/main" val="2184260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5235-6864-42C4-965D-0FF5C0ECF19D}"/>
              </a:ext>
            </a:extLst>
          </p:cNvPr>
          <p:cNvSpPr>
            <a:spLocks noGrp="1"/>
          </p:cNvSpPr>
          <p:nvPr>
            <p:ph type="title"/>
          </p:nvPr>
        </p:nvSpPr>
        <p:spPr>
          <a:xfrm>
            <a:off x="507124" y="365125"/>
            <a:ext cx="10846676" cy="1325563"/>
          </a:xfrm>
        </p:spPr>
        <p:txBody>
          <a:bodyPr/>
          <a:lstStyle/>
          <a:p>
            <a:r>
              <a:rPr lang="en-US" b="1" dirty="0"/>
              <a:t>Enter Data in the Apportionment Tab</a:t>
            </a:r>
          </a:p>
        </p:txBody>
      </p:sp>
      <p:sp>
        <p:nvSpPr>
          <p:cNvPr id="4" name="Slide Number Placeholder 3">
            <a:extLst>
              <a:ext uri="{FF2B5EF4-FFF2-40B4-BE49-F238E27FC236}">
                <a16:creationId xmlns:a16="http://schemas.microsoft.com/office/drawing/2014/main" id="{D420488F-214B-4C3C-A0E8-A90FBB2BD48A}"/>
              </a:ext>
            </a:extLst>
          </p:cNvPr>
          <p:cNvSpPr>
            <a:spLocks noGrp="1"/>
          </p:cNvSpPr>
          <p:nvPr>
            <p:ph type="sldNum" sz="quarter" idx="12"/>
          </p:nvPr>
        </p:nvSpPr>
        <p:spPr/>
        <p:txBody>
          <a:bodyPr/>
          <a:lstStyle/>
          <a:p>
            <a:fld id="{C3625854-A157-44F5-B597-7EECA3982BD8}" type="slidenum">
              <a:rPr lang="en-US" smtClean="0"/>
              <a:t>49</a:t>
            </a:fld>
            <a:endParaRPr lang="en-US"/>
          </a:p>
        </p:txBody>
      </p:sp>
      <p:pic>
        <p:nvPicPr>
          <p:cNvPr id="5" name="Picture 4">
            <a:extLst>
              <a:ext uri="{FF2B5EF4-FFF2-40B4-BE49-F238E27FC236}">
                <a16:creationId xmlns:a16="http://schemas.microsoft.com/office/drawing/2014/main" id="{AA4C0686-C88F-487D-9437-41220440A124}"/>
              </a:ext>
            </a:extLst>
          </p:cNvPr>
          <p:cNvPicPr>
            <a:picLocks noChangeAspect="1"/>
          </p:cNvPicPr>
          <p:nvPr/>
        </p:nvPicPr>
        <p:blipFill rotWithShape="1">
          <a:blip r:embed="rId3"/>
          <a:srcRect t="25389"/>
          <a:stretch/>
        </p:blipFill>
        <p:spPr>
          <a:xfrm>
            <a:off x="507124" y="1790700"/>
            <a:ext cx="11075276" cy="4415581"/>
          </a:xfrm>
          <a:prstGeom prst="rect">
            <a:avLst/>
          </a:prstGeom>
        </p:spPr>
      </p:pic>
    </p:spTree>
    <p:extLst>
      <p:ext uri="{BB962C8B-B14F-4D97-AF65-F5344CB8AC3E}">
        <p14:creationId xmlns:p14="http://schemas.microsoft.com/office/powerpoint/2010/main" val="115054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721C-5502-4001-9C8A-E41A997467AD}"/>
              </a:ext>
            </a:extLst>
          </p:cNvPr>
          <p:cNvSpPr>
            <a:spLocks noGrp="1"/>
          </p:cNvSpPr>
          <p:nvPr>
            <p:ph type="title"/>
          </p:nvPr>
        </p:nvSpPr>
        <p:spPr/>
        <p:txBody>
          <a:bodyPr/>
          <a:lstStyle/>
          <a:p>
            <a:r>
              <a:rPr lang="en-US" b="1" dirty="0"/>
              <a:t>New “Path” Approach Concepts</a:t>
            </a:r>
          </a:p>
        </p:txBody>
      </p:sp>
      <p:sp>
        <p:nvSpPr>
          <p:cNvPr id="3" name="Content Placeholder 2">
            <a:extLst>
              <a:ext uri="{FF2B5EF4-FFF2-40B4-BE49-F238E27FC236}">
                <a16:creationId xmlns:a16="http://schemas.microsoft.com/office/drawing/2014/main" id="{3C92B51A-F9F3-44D0-A466-105F7D8505B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A52B538-B682-4062-844B-016D0FB25E96}"/>
              </a:ext>
            </a:extLst>
          </p:cNvPr>
          <p:cNvSpPr>
            <a:spLocks noGrp="1"/>
          </p:cNvSpPr>
          <p:nvPr>
            <p:ph type="sldNum" sz="quarter" idx="12"/>
          </p:nvPr>
        </p:nvSpPr>
        <p:spPr/>
        <p:txBody>
          <a:bodyPr/>
          <a:lstStyle/>
          <a:p>
            <a:fld id="{C3625854-A157-44F5-B597-7EECA3982BD8}" type="slidenum">
              <a:rPr lang="en-US" smtClean="0"/>
              <a:t>5</a:t>
            </a:fld>
            <a:endParaRPr lang="en-US"/>
          </a:p>
        </p:txBody>
      </p:sp>
    </p:spTree>
    <p:extLst>
      <p:ext uri="{BB962C8B-B14F-4D97-AF65-F5344CB8AC3E}">
        <p14:creationId xmlns:p14="http://schemas.microsoft.com/office/powerpoint/2010/main" val="918865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28EF-1E73-42A4-BB84-D5874FCF65F6}"/>
              </a:ext>
            </a:extLst>
          </p:cNvPr>
          <p:cNvSpPr>
            <a:spLocks noGrp="1"/>
          </p:cNvSpPr>
          <p:nvPr>
            <p:ph type="title"/>
          </p:nvPr>
        </p:nvSpPr>
        <p:spPr>
          <a:xfrm>
            <a:off x="812800" y="365125"/>
            <a:ext cx="10541000" cy="1325563"/>
          </a:xfrm>
        </p:spPr>
        <p:txBody>
          <a:bodyPr/>
          <a:lstStyle/>
          <a:p>
            <a:r>
              <a:rPr lang="en-US" b="1" dirty="0"/>
              <a:t>Ensure Process Lists Pollutants</a:t>
            </a:r>
          </a:p>
        </p:txBody>
      </p:sp>
      <p:sp>
        <p:nvSpPr>
          <p:cNvPr id="4" name="Slide Number Placeholder 3">
            <a:extLst>
              <a:ext uri="{FF2B5EF4-FFF2-40B4-BE49-F238E27FC236}">
                <a16:creationId xmlns:a16="http://schemas.microsoft.com/office/drawing/2014/main" id="{7340D88C-9DFB-4A67-B353-B1808C5E018B}"/>
              </a:ext>
            </a:extLst>
          </p:cNvPr>
          <p:cNvSpPr>
            <a:spLocks noGrp="1"/>
          </p:cNvSpPr>
          <p:nvPr>
            <p:ph type="sldNum" sz="quarter" idx="12"/>
          </p:nvPr>
        </p:nvSpPr>
        <p:spPr/>
        <p:txBody>
          <a:bodyPr/>
          <a:lstStyle/>
          <a:p>
            <a:fld id="{C3625854-A157-44F5-B597-7EECA3982BD8}" type="slidenum">
              <a:rPr lang="en-US" smtClean="0"/>
              <a:t>50</a:t>
            </a:fld>
            <a:endParaRPr lang="en-US"/>
          </a:p>
        </p:txBody>
      </p:sp>
      <p:pic>
        <p:nvPicPr>
          <p:cNvPr id="5" name="Picture 4">
            <a:extLst>
              <a:ext uri="{FF2B5EF4-FFF2-40B4-BE49-F238E27FC236}">
                <a16:creationId xmlns:a16="http://schemas.microsoft.com/office/drawing/2014/main" id="{0BB6FB7C-9F58-4186-88BC-E30150D6AFF3}"/>
              </a:ext>
            </a:extLst>
          </p:cNvPr>
          <p:cNvPicPr>
            <a:picLocks noChangeAspect="1"/>
          </p:cNvPicPr>
          <p:nvPr/>
        </p:nvPicPr>
        <p:blipFill rotWithShape="1">
          <a:blip r:embed="rId3"/>
          <a:srcRect t="22566"/>
          <a:stretch/>
        </p:blipFill>
        <p:spPr>
          <a:xfrm>
            <a:off x="444500" y="1453971"/>
            <a:ext cx="11017702" cy="4647093"/>
          </a:xfrm>
          <a:prstGeom prst="rect">
            <a:avLst/>
          </a:prstGeom>
        </p:spPr>
      </p:pic>
      <p:sp>
        <p:nvSpPr>
          <p:cNvPr id="6" name="Oval 5">
            <a:extLst>
              <a:ext uri="{FF2B5EF4-FFF2-40B4-BE49-F238E27FC236}">
                <a16:creationId xmlns:a16="http://schemas.microsoft.com/office/drawing/2014/main" id="{3BC7F67A-B506-41FF-8515-3CE72DEE785D}"/>
              </a:ext>
            </a:extLst>
          </p:cNvPr>
          <p:cNvSpPr/>
          <p:nvPr/>
        </p:nvSpPr>
        <p:spPr>
          <a:xfrm>
            <a:off x="6032500" y="3318580"/>
            <a:ext cx="1028700" cy="368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A4AF74-B624-467F-9B29-3796B16BCD2C}"/>
              </a:ext>
            </a:extLst>
          </p:cNvPr>
          <p:cNvSpPr txBox="1"/>
          <p:nvPr/>
        </p:nvSpPr>
        <p:spPr>
          <a:xfrm>
            <a:off x="6324600" y="3835400"/>
            <a:ext cx="2184400" cy="1754326"/>
          </a:xfrm>
          <a:prstGeom prst="rect">
            <a:avLst/>
          </a:prstGeom>
          <a:noFill/>
          <a:ln>
            <a:solidFill>
              <a:schemeClr val="accent5">
                <a:lumMod val="75000"/>
              </a:schemeClr>
            </a:solidFill>
          </a:ln>
        </p:spPr>
        <p:txBody>
          <a:bodyPr wrap="square" rtlCol="0">
            <a:spAutoFit/>
          </a:bodyPr>
          <a:lstStyle/>
          <a:p>
            <a:r>
              <a:rPr lang="en-US" dirty="0"/>
              <a:t>Enter emissions or allow CAERS to calculate/recalculate for you if you have an emission factor, e.g.</a:t>
            </a:r>
          </a:p>
        </p:txBody>
      </p:sp>
      <p:cxnSp>
        <p:nvCxnSpPr>
          <p:cNvPr id="9" name="Straight Arrow Connector 8">
            <a:extLst>
              <a:ext uri="{FF2B5EF4-FFF2-40B4-BE49-F238E27FC236}">
                <a16:creationId xmlns:a16="http://schemas.microsoft.com/office/drawing/2014/main" id="{51D5DC18-DA52-442A-833E-96A5B2FC40A6}"/>
              </a:ext>
            </a:extLst>
          </p:cNvPr>
          <p:cNvCxnSpPr>
            <a:cxnSpLocks/>
            <a:stCxn id="7" idx="0"/>
            <a:endCxn id="6" idx="6"/>
          </p:cNvCxnSpPr>
          <p:nvPr/>
        </p:nvCxnSpPr>
        <p:spPr>
          <a:xfrm flipH="1" flipV="1">
            <a:off x="7061200" y="3502730"/>
            <a:ext cx="355600" cy="332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58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7929-3CD8-454D-9463-CB2BAC48E609}"/>
              </a:ext>
            </a:extLst>
          </p:cNvPr>
          <p:cNvSpPr>
            <a:spLocks noGrp="1"/>
          </p:cNvSpPr>
          <p:nvPr>
            <p:ph type="title"/>
          </p:nvPr>
        </p:nvSpPr>
        <p:spPr/>
        <p:txBody>
          <a:bodyPr/>
          <a:lstStyle/>
          <a:p>
            <a:r>
              <a:rPr lang="en-US" b="1" dirty="0"/>
              <a:t>List Overall % if Applicable</a:t>
            </a:r>
          </a:p>
        </p:txBody>
      </p:sp>
      <p:sp>
        <p:nvSpPr>
          <p:cNvPr id="4" name="Slide Number Placeholder 3">
            <a:extLst>
              <a:ext uri="{FF2B5EF4-FFF2-40B4-BE49-F238E27FC236}">
                <a16:creationId xmlns:a16="http://schemas.microsoft.com/office/drawing/2014/main" id="{915CE6B9-D03E-42E0-B780-EFEC059D6DB7}"/>
              </a:ext>
            </a:extLst>
          </p:cNvPr>
          <p:cNvSpPr>
            <a:spLocks noGrp="1"/>
          </p:cNvSpPr>
          <p:nvPr>
            <p:ph type="sldNum" sz="quarter" idx="12"/>
          </p:nvPr>
        </p:nvSpPr>
        <p:spPr>
          <a:xfrm>
            <a:off x="8597900" y="5822950"/>
            <a:ext cx="2743200" cy="365125"/>
          </a:xfrm>
        </p:spPr>
        <p:txBody>
          <a:bodyPr/>
          <a:lstStyle/>
          <a:p>
            <a:fld id="{C3625854-A157-44F5-B597-7EECA3982BD8}" type="slidenum">
              <a:rPr lang="en-US" smtClean="0"/>
              <a:t>51</a:t>
            </a:fld>
            <a:endParaRPr lang="en-US"/>
          </a:p>
        </p:txBody>
      </p:sp>
      <p:pic>
        <p:nvPicPr>
          <p:cNvPr id="6" name="Picture 5">
            <a:extLst>
              <a:ext uri="{FF2B5EF4-FFF2-40B4-BE49-F238E27FC236}">
                <a16:creationId xmlns:a16="http://schemas.microsoft.com/office/drawing/2014/main" id="{7AEF1F69-62A7-4821-A99D-BFD34FBB435C}"/>
              </a:ext>
            </a:extLst>
          </p:cNvPr>
          <p:cNvPicPr>
            <a:picLocks noChangeAspect="1"/>
          </p:cNvPicPr>
          <p:nvPr/>
        </p:nvPicPr>
        <p:blipFill rotWithShape="1">
          <a:blip r:embed="rId3"/>
          <a:srcRect t="23506"/>
          <a:stretch/>
        </p:blipFill>
        <p:spPr>
          <a:xfrm>
            <a:off x="609600" y="1487607"/>
            <a:ext cx="10972800" cy="4562431"/>
          </a:xfrm>
          <a:prstGeom prst="rect">
            <a:avLst/>
          </a:prstGeom>
        </p:spPr>
      </p:pic>
      <p:sp>
        <p:nvSpPr>
          <p:cNvPr id="7" name="Oval 6">
            <a:extLst>
              <a:ext uri="{FF2B5EF4-FFF2-40B4-BE49-F238E27FC236}">
                <a16:creationId xmlns:a16="http://schemas.microsoft.com/office/drawing/2014/main" id="{FA51EB5F-EC61-45BE-A1C4-91D16B8A17A9}"/>
              </a:ext>
            </a:extLst>
          </p:cNvPr>
          <p:cNvSpPr/>
          <p:nvPr/>
        </p:nvSpPr>
        <p:spPr>
          <a:xfrm>
            <a:off x="7184570" y="3902530"/>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5676FA-2F63-4011-9A0D-7D8F2387FF7A}"/>
              </a:ext>
            </a:extLst>
          </p:cNvPr>
          <p:cNvSpPr txBox="1"/>
          <p:nvPr/>
        </p:nvSpPr>
        <p:spPr>
          <a:xfrm>
            <a:off x="7516584" y="4720233"/>
            <a:ext cx="2743200" cy="923330"/>
          </a:xfrm>
          <a:prstGeom prst="rect">
            <a:avLst/>
          </a:prstGeom>
          <a:noFill/>
          <a:ln>
            <a:solidFill>
              <a:srgbClr val="00B0F0"/>
            </a:solidFill>
          </a:ln>
        </p:spPr>
        <p:txBody>
          <a:bodyPr wrap="square" rtlCol="0">
            <a:spAutoFit/>
          </a:bodyPr>
          <a:lstStyle/>
          <a:p>
            <a:r>
              <a:rPr lang="en-US" dirty="0"/>
              <a:t>Enter overall % here and emissions, or recalculate in User Interface.</a:t>
            </a:r>
          </a:p>
        </p:txBody>
      </p:sp>
      <p:cxnSp>
        <p:nvCxnSpPr>
          <p:cNvPr id="9" name="Straight Arrow Connector 8">
            <a:extLst>
              <a:ext uri="{FF2B5EF4-FFF2-40B4-BE49-F238E27FC236}">
                <a16:creationId xmlns:a16="http://schemas.microsoft.com/office/drawing/2014/main" id="{5E0EA099-506F-492B-B94F-1397A58669CA}"/>
              </a:ext>
            </a:extLst>
          </p:cNvPr>
          <p:cNvCxnSpPr>
            <a:cxnSpLocks/>
            <a:stCxn id="5" idx="0"/>
            <a:endCxn id="7" idx="4"/>
          </p:cNvCxnSpPr>
          <p:nvPr/>
        </p:nvCxnSpPr>
        <p:spPr>
          <a:xfrm flipV="1">
            <a:off x="8888184" y="4291518"/>
            <a:ext cx="1" cy="42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78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1E17-4C87-486F-ABB8-5112BC673AA8}"/>
              </a:ext>
            </a:extLst>
          </p:cNvPr>
          <p:cNvSpPr>
            <a:spLocks noGrp="1"/>
          </p:cNvSpPr>
          <p:nvPr>
            <p:ph type="title"/>
          </p:nvPr>
        </p:nvSpPr>
        <p:spPr/>
        <p:txBody>
          <a:bodyPr/>
          <a:lstStyle/>
          <a:p>
            <a:r>
              <a:rPr lang="en-US" b="1" dirty="0"/>
              <a:t>Considerations to Keep in Mind</a:t>
            </a:r>
            <a:endParaRPr lang="en-US" dirty="0"/>
          </a:p>
        </p:txBody>
      </p:sp>
      <p:sp>
        <p:nvSpPr>
          <p:cNvPr id="3" name="Content Placeholder 2">
            <a:extLst>
              <a:ext uri="{FF2B5EF4-FFF2-40B4-BE49-F238E27FC236}">
                <a16:creationId xmlns:a16="http://schemas.microsoft.com/office/drawing/2014/main" id="{DB591E82-5C7C-4C32-A3CF-2FACBE88F398}"/>
              </a:ext>
            </a:extLst>
          </p:cNvPr>
          <p:cNvSpPr>
            <a:spLocks noGrp="1"/>
          </p:cNvSpPr>
          <p:nvPr>
            <p:ph idx="1"/>
          </p:nvPr>
        </p:nvSpPr>
        <p:spPr/>
        <p:txBody>
          <a:bodyPr/>
          <a:lstStyle/>
          <a:p>
            <a:r>
              <a:rPr lang="en-US" dirty="0"/>
              <a:t>Please don’t re-label or delete controls that existed in a previous year report, instead, mark them as “Permanently Shut Down” or your inventory in EPA will be out of sync.  Seeking input on when/how/why facilities relabel components, send to </a:t>
            </a:r>
            <a:r>
              <a:rPr lang="en-US" dirty="0">
                <a:hlinkClick r:id="rId2"/>
              </a:rPr>
              <a:t>caer@epa.gov</a:t>
            </a:r>
            <a:r>
              <a:rPr lang="en-US" dirty="0"/>
              <a:t>.</a:t>
            </a:r>
          </a:p>
          <a:p>
            <a:r>
              <a:rPr lang="en-US" dirty="0"/>
              <a:t>You could enter your control data in UI to help guide you, then download in BU template to continue the rest of your report and </a:t>
            </a:r>
            <a:r>
              <a:rPr lang="en-US" dirty="0" err="1"/>
              <a:t>viceversa</a:t>
            </a:r>
            <a:r>
              <a:rPr lang="en-US" dirty="0"/>
              <a:t>.</a:t>
            </a:r>
          </a:p>
          <a:p>
            <a:r>
              <a:rPr lang="en-US" dirty="0"/>
              <a:t>If you enter a control device you must also enter its: pollutant reduction efficiency, effectiveness, release point apportionment, and path assignment</a:t>
            </a:r>
          </a:p>
          <a:p>
            <a:endParaRPr lang="en-US" dirty="0"/>
          </a:p>
        </p:txBody>
      </p:sp>
      <p:sp>
        <p:nvSpPr>
          <p:cNvPr id="4" name="Slide Number Placeholder 3">
            <a:extLst>
              <a:ext uri="{FF2B5EF4-FFF2-40B4-BE49-F238E27FC236}">
                <a16:creationId xmlns:a16="http://schemas.microsoft.com/office/drawing/2014/main" id="{3EA57414-5643-4143-B102-D8B7FC601060}"/>
              </a:ext>
            </a:extLst>
          </p:cNvPr>
          <p:cNvSpPr>
            <a:spLocks noGrp="1"/>
          </p:cNvSpPr>
          <p:nvPr>
            <p:ph type="sldNum" sz="quarter" idx="12"/>
          </p:nvPr>
        </p:nvSpPr>
        <p:spPr/>
        <p:txBody>
          <a:bodyPr/>
          <a:lstStyle/>
          <a:p>
            <a:fld id="{C3625854-A157-44F5-B597-7EECA3982BD8}" type="slidenum">
              <a:rPr lang="en-US" smtClean="0"/>
              <a:t>52</a:t>
            </a:fld>
            <a:endParaRPr lang="en-US"/>
          </a:p>
        </p:txBody>
      </p:sp>
    </p:spTree>
    <p:extLst>
      <p:ext uri="{BB962C8B-B14F-4D97-AF65-F5344CB8AC3E}">
        <p14:creationId xmlns:p14="http://schemas.microsoft.com/office/powerpoint/2010/main" val="2589047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6E810B-1956-4737-9ECB-1DEDE1F1E9A6}"/>
              </a:ext>
            </a:extLst>
          </p:cNvPr>
          <p:cNvSpPr>
            <a:spLocks noGrp="1"/>
          </p:cNvSpPr>
          <p:nvPr>
            <p:ph type="sldNum" sz="quarter" idx="12"/>
          </p:nvPr>
        </p:nvSpPr>
        <p:spPr/>
        <p:txBody>
          <a:bodyPr/>
          <a:lstStyle/>
          <a:p>
            <a:fld id="{C3625854-A157-44F5-B597-7EECA3982BD8}" type="slidenum">
              <a:rPr lang="en-US" smtClean="0"/>
              <a:t>53</a:t>
            </a:fld>
            <a:endParaRPr lang="en-US"/>
          </a:p>
        </p:txBody>
      </p:sp>
      <p:sp>
        <p:nvSpPr>
          <p:cNvPr id="7" name="Title 1">
            <a:extLst>
              <a:ext uri="{FF2B5EF4-FFF2-40B4-BE49-F238E27FC236}">
                <a16:creationId xmlns:a16="http://schemas.microsoft.com/office/drawing/2014/main" id="{60A9184C-7CAF-4E0C-B52E-236E5CAAC793}"/>
              </a:ext>
            </a:extLst>
          </p:cNvPr>
          <p:cNvSpPr>
            <a:spLocks noGrp="1"/>
          </p:cNvSpPr>
          <p:nvPr>
            <p:ph type="title"/>
          </p:nvPr>
        </p:nvSpPr>
        <p:spPr>
          <a:xfrm>
            <a:off x="838200" y="365125"/>
            <a:ext cx="10515600" cy="1325563"/>
          </a:xfrm>
        </p:spPr>
        <p:txBody>
          <a:bodyPr/>
          <a:lstStyle/>
          <a:p>
            <a:r>
              <a:rPr lang="en-US" b="1" dirty="0"/>
              <a:t>Real Example 1</a:t>
            </a:r>
          </a:p>
        </p:txBody>
      </p:sp>
      <p:pic>
        <p:nvPicPr>
          <p:cNvPr id="12" name="Picture 11">
            <a:extLst>
              <a:ext uri="{FF2B5EF4-FFF2-40B4-BE49-F238E27FC236}">
                <a16:creationId xmlns:a16="http://schemas.microsoft.com/office/drawing/2014/main" id="{9548093F-D763-409B-80BA-D11EEBF83A77}"/>
              </a:ext>
            </a:extLst>
          </p:cNvPr>
          <p:cNvPicPr>
            <a:picLocks noChangeAspect="1"/>
          </p:cNvPicPr>
          <p:nvPr/>
        </p:nvPicPr>
        <p:blipFill>
          <a:blip r:embed="rId2"/>
          <a:stretch>
            <a:fillRect/>
          </a:stretch>
        </p:blipFill>
        <p:spPr>
          <a:xfrm>
            <a:off x="1447726" y="4436735"/>
            <a:ext cx="4889101" cy="866533"/>
          </a:xfrm>
          <a:prstGeom prst="rect">
            <a:avLst/>
          </a:prstGeom>
        </p:spPr>
      </p:pic>
      <p:pic>
        <p:nvPicPr>
          <p:cNvPr id="13" name="Picture 12">
            <a:extLst>
              <a:ext uri="{FF2B5EF4-FFF2-40B4-BE49-F238E27FC236}">
                <a16:creationId xmlns:a16="http://schemas.microsoft.com/office/drawing/2014/main" id="{055E66EF-3EBE-4738-8285-AAB1F820A24D}"/>
              </a:ext>
            </a:extLst>
          </p:cNvPr>
          <p:cNvPicPr>
            <a:picLocks noChangeAspect="1"/>
          </p:cNvPicPr>
          <p:nvPr/>
        </p:nvPicPr>
        <p:blipFill>
          <a:blip r:embed="rId3"/>
          <a:stretch>
            <a:fillRect/>
          </a:stretch>
        </p:blipFill>
        <p:spPr>
          <a:xfrm>
            <a:off x="838200" y="5502750"/>
            <a:ext cx="6108151" cy="853600"/>
          </a:xfrm>
          <a:prstGeom prst="rect">
            <a:avLst/>
          </a:prstGeom>
        </p:spPr>
      </p:pic>
      <p:sp>
        <p:nvSpPr>
          <p:cNvPr id="2" name="Rectangle 1">
            <a:extLst>
              <a:ext uri="{FF2B5EF4-FFF2-40B4-BE49-F238E27FC236}">
                <a16:creationId xmlns:a16="http://schemas.microsoft.com/office/drawing/2014/main" id="{55C1E24E-6162-4BD5-8BD4-64D658ECB852}"/>
              </a:ext>
            </a:extLst>
          </p:cNvPr>
          <p:cNvSpPr/>
          <p:nvPr/>
        </p:nvSpPr>
        <p:spPr>
          <a:xfrm>
            <a:off x="1316798" y="1933898"/>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a:t>
            </a:r>
          </a:p>
        </p:txBody>
      </p:sp>
      <p:sp>
        <p:nvSpPr>
          <p:cNvPr id="14" name="Rectangle 13">
            <a:extLst>
              <a:ext uri="{FF2B5EF4-FFF2-40B4-BE49-F238E27FC236}">
                <a16:creationId xmlns:a16="http://schemas.microsoft.com/office/drawing/2014/main" id="{37D531C7-D5C4-4A2F-AC77-7F610F545FAA}"/>
              </a:ext>
            </a:extLst>
          </p:cNvPr>
          <p:cNvSpPr/>
          <p:nvPr/>
        </p:nvSpPr>
        <p:spPr>
          <a:xfrm>
            <a:off x="1316798" y="2962769"/>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Trim Block Hog</a:t>
            </a:r>
          </a:p>
        </p:txBody>
      </p:sp>
      <p:sp>
        <p:nvSpPr>
          <p:cNvPr id="6" name="Rectangle 5">
            <a:extLst>
              <a:ext uri="{FF2B5EF4-FFF2-40B4-BE49-F238E27FC236}">
                <a16:creationId xmlns:a16="http://schemas.microsoft.com/office/drawing/2014/main" id="{B2185BC8-418D-4240-A23E-C41ACCE18238}"/>
              </a:ext>
            </a:extLst>
          </p:cNvPr>
          <p:cNvSpPr/>
          <p:nvPr/>
        </p:nvSpPr>
        <p:spPr>
          <a:xfrm>
            <a:off x="3171398" y="2190145"/>
            <a:ext cx="1324800" cy="1057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Mill </a:t>
            </a:r>
            <a:r>
              <a:rPr lang="en-US" dirty="0" err="1"/>
              <a:t>Cyclofilter</a:t>
            </a:r>
            <a:endParaRPr lang="en-US" dirty="0"/>
          </a:p>
        </p:txBody>
      </p:sp>
      <p:sp>
        <p:nvSpPr>
          <p:cNvPr id="16" name="Rectangle 15">
            <a:extLst>
              <a:ext uri="{FF2B5EF4-FFF2-40B4-BE49-F238E27FC236}">
                <a16:creationId xmlns:a16="http://schemas.microsoft.com/office/drawing/2014/main" id="{6FC2FDF9-9EBA-4BF3-8114-EBB0FAB7A6A5}"/>
              </a:ext>
            </a:extLst>
          </p:cNvPr>
          <p:cNvSpPr/>
          <p:nvPr/>
        </p:nvSpPr>
        <p:spPr>
          <a:xfrm>
            <a:off x="5212898" y="2430065"/>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cxnSp>
        <p:nvCxnSpPr>
          <p:cNvPr id="11" name="Straight Arrow Connector 10">
            <a:extLst>
              <a:ext uri="{FF2B5EF4-FFF2-40B4-BE49-F238E27FC236}">
                <a16:creationId xmlns:a16="http://schemas.microsoft.com/office/drawing/2014/main" id="{A7FD553A-2332-4E5E-9BFD-780DB9753B3C}"/>
              </a:ext>
            </a:extLst>
          </p:cNvPr>
          <p:cNvCxnSpPr>
            <a:stCxn id="2" idx="3"/>
            <a:endCxn id="6" idx="1"/>
          </p:cNvCxnSpPr>
          <p:nvPr/>
        </p:nvCxnSpPr>
        <p:spPr>
          <a:xfrm>
            <a:off x="2595398" y="2280154"/>
            <a:ext cx="576000" cy="43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35E24B1-BE17-4807-9CE6-7AF6972EA615}"/>
              </a:ext>
            </a:extLst>
          </p:cNvPr>
          <p:cNvCxnSpPr>
            <a:stCxn id="14" idx="3"/>
            <a:endCxn id="6" idx="1"/>
          </p:cNvCxnSpPr>
          <p:nvPr/>
        </p:nvCxnSpPr>
        <p:spPr>
          <a:xfrm flipV="1">
            <a:off x="2595398" y="2718969"/>
            <a:ext cx="576000" cy="590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774B224-F3DA-4724-926D-DBA61020727C}"/>
              </a:ext>
            </a:extLst>
          </p:cNvPr>
          <p:cNvCxnSpPr>
            <a:stCxn id="6" idx="3"/>
          </p:cNvCxnSpPr>
          <p:nvPr/>
        </p:nvCxnSpPr>
        <p:spPr>
          <a:xfrm flipV="1">
            <a:off x="4496198" y="2715089"/>
            <a:ext cx="662400" cy="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F402678-2950-482B-A8B6-A0AAD25BD1DF}"/>
              </a:ext>
            </a:extLst>
          </p:cNvPr>
          <p:cNvSpPr/>
          <p:nvPr/>
        </p:nvSpPr>
        <p:spPr>
          <a:xfrm>
            <a:off x="2704970" y="1728183"/>
            <a:ext cx="2257656" cy="2222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FE17D-0288-4B6A-B73A-09D0B1E442AF}"/>
              </a:ext>
            </a:extLst>
          </p:cNvPr>
          <p:cNvSpPr/>
          <p:nvPr/>
        </p:nvSpPr>
        <p:spPr>
          <a:xfrm>
            <a:off x="3399434" y="3333555"/>
            <a:ext cx="903636" cy="490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sp>
        <p:nvSpPr>
          <p:cNvPr id="8" name="Rectangle 7">
            <a:extLst>
              <a:ext uri="{FF2B5EF4-FFF2-40B4-BE49-F238E27FC236}">
                <a16:creationId xmlns:a16="http://schemas.microsoft.com/office/drawing/2014/main" id="{D74709B3-FE41-44D3-9DED-16C1A742F717}"/>
              </a:ext>
            </a:extLst>
          </p:cNvPr>
          <p:cNvSpPr/>
          <p:nvPr/>
        </p:nvSpPr>
        <p:spPr>
          <a:xfrm>
            <a:off x="1001441" y="1494053"/>
            <a:ext cx="5781675"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BE8218-28F8-4304-B963-2F112DDC26F7}"/>
              </a:ext>
            </a:extLst>
          </p:cNvPr>
          <p:cNvSpPr txBox="1"/>
          <p:nvPr/>
        </p:nvSpPr>
        <p:spPr>
          <a:xfrm>
            <a:off x="7882359" y="1494053"/>
            <a:ext cx="2861915" cy="2031325"/>
          </a:xfrm>
          <a:prstGeom prst="rect">
            <a:avLst/>
          </a:prstGeom>
          <a:noFill/>
        </p:spPr>
        <p:txBody>
          <a:bodyPr wrap="square" rtlCol="0">
            <a:spAutoFit/>
          </a:bodyPr>
          <a:lstStyle/>
          <a:p>
            <a:r>
              <a:rPr lang="en-US" dirty="0"/>
              <a:t>In this example we have two processes sending emissions into the Planer Mill </a:t>
            </a:r>
            <a:r>
              <a:rPr lang="en-US" dirty="0" err="1"/>
              <a:t>Cyclofilter</a:t>
            </a:r>
            <a:r>
              <a:rPr lang="en-US" dirty="0"/>
              <a:t>.  Path 1 can be the main path for the single control and can be used for both processes.  </a:t>
            </a:r>
          </a:p>
        </p:txBody>
      </p:sp>
    </p:spTree>
    <p:extLst>
      <p:ext uri="{BB962C8B-B14F-4D97-AF65-F5344CB8AC3E}">
        <p14:creationId xmlns:p14="http://schemas.microsoft.com/office/powerpoint/2010/main" val="4153972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0E73-9E27-4819-AD9A-DEC52A0110F0}"/>
              </a:ext>
            </a:extLst>
          </p:cNvPr>
          <p:cNvSpPr>
            <a:spLocks noGrp="1"/>
          </p:cNvSpPr>
          <p:nvPr>
            <p:ph type="title"/>
          </p:nvPr>
        </p:nvSpPr>
        <p:spPr/>
        <p:txBody>
          <a:bodyPr/>
          <a:lstStyle/>
          <a:p>
            <a:r>
              <a:rPr lang="en-US" b="1" dirty="0"/>
              <a:t>One Control Device Q&amp;A</a:t>
            </a:r>
          </a:p>
        </p:txBody>
      </p:sp>
      <p:sp>
        <p:nvSpPr>
          <p:cNvPr id="3" name="Content Placeholder 2">
            <a:extLst>
              <a:ext uri="{FF2B5EF4-FFF2-40B4-BE49-F238E27FC236}">
                <a16:creationId xmlns:a16="http://schemas.microsoft.com/office/drawing/2014/main" id="{E0B4A921-F918-42B9-8B74-B53E3A5F912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7011EDC-04AC-4D4F-9B1B-DF8B014A5681}"/>
              </a:ext>
            </a:extLst>
          </p:cNvPr>
          <p:cNvSpPr>
            <a:spLocks noGrp="1"/>
          </p:cNvSpPr>
          <p:nvPr>
            <p:ph type="sldNum" sz="quarter" idx="12"/>
          </p:nvPr>
        </p:nvSpPr>
        <p:spPr/>
        <p:txBody>
          <a:bodyPr/>
          <a:lstStyle/>
          <a:p>
            <a:fld id="{C3625854-A157-44F5-B597-7EECA3982BD8}" type="slidenum">
              <a:rPr lang="en-US" smtClean="0"/>
              <a:t>54</a:t>
            </a:fld>
            <a:endParaRPr lang="en-US"/>
          </a:p>
        </p:txBody>
      </p:sp>
    </p:spTree>
    <p:extLst>
      <p:ext uri="{BB962C8B-B14F-4D97-AF65-F5344CB8AC3E}">
        <p14:creationId xmlns:p14="http://schemas.microsoft.com/office/powerpoint/2010/main" val="280002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134B-9069-4CCB-BB17-571B3C155C28}"/>
              </a:ext>
            </a:extLst>
          </p:cNvPr>
          <p:cNvSpPr>
            <a:spLocks noGrp="1"/>
          </p:cNvSpPr>
          <p:nvPr>
            <p:ph type="title"/>
          </p:nvPr>
        </p:nvSpPr>
        <p:spPr/>
        <p:txBody>
          <a:bodyPr/>
          <a:lstStyle/>
          <a:p>
            <a:r>
              <a:rPr lang="en-US" b="1" dirty="0"/>
              <a:t>More than One Control</a:t>
            </a:r>
          </a:p>
        </p:txBody>
      </p:sp>
      <p:sp>
        <p:nvSpPr>
          <p:cNvPr id="3" name="Content Placeholder 2">
            <a:extLst>
              <a:ext uri="{FF2B5EF4-FFF2-40B4-BE49-F238E27FC236}">
                <a16:creationId xmlns:a16="http://schemas.microsoft.com/office/drawing/2014/main" id="{2CA49FC2-6AFD-4CB8-9E53-E6AD52B7E45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42CD498-6F70-4E14-A6A8-1B69EEB6CB2C}"/>
              </a:ext>
            </a:extLst>
          </p:cNvPr>
          <p:cNvSpPr>
            <a:spLocks noGrp="1"/>
          </p:cNvSpPr>
          <p:nvPr>
            <p:ph type="sldNum" sz="quarter" idx="12"/>
          </p:nvPr>
        </p:nvSpPr>
        <p:spPr/>
        <p:txBody>
          <a:bodyPr/>
          <a:lstStyle/>
          <a:p>
            <a:fld id="{C3625854-A157-44F5-B597-7EECA3982BD8}" type="slidenum">
              <a:rPr lang="en-US" smtClean="0"/>
              <a:t>55</a:t>
            </a:fld>
            <a:endParaRPr lang="en-US"/>
          </a:p>
        </p:txBody>
      </p:sp>
    </p:spTree>
    <p:extLst>
      <p:ext uri="{BB962C8B-B14F-4D97-AF65-F5344CB8AC3E}">
        <p14:creationId xmlns:p14="http://schemas.microsoft.com/office/powerpoint/2010/main" val="3836483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6A4BD2-A7CF-48EB-B617-5FFCEF873C8B}"/>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4</a:t>
            </a:r>
          </a:p>
        </p:txBody>
      </p:sp>
      <p:sp>
        <p:nvSpPr>
          <p:cNvPr id="5" name="Isosceles Triangle 4">
            <a:extLst>
              <a:ext uri="{FF2B5EF4-FFF2-40B4-BE49-F238E27FC236}">
                <a16:creationId xmlns:a16="http://schemas.microsoft.com/office/drawing/2014/main" id="{56A8B36B-770D-4F91-9A7B-D1EEF902541E}"/>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73403D9D-58A0-4221-8EAA-065A780EC05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E7CD6191-8EBB-475F-8771-703DCB64A35D}"/>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8" name="Group 7">
            <a:extLst>
              <a:ext uri="{FF2B5EF4-FFF2-40B4-BE49-F238E27FC236}">
                <a16:creationId xmlns:a16="http://schemas.microsoft.com/office/drawing/2014/main" id="{3D1F0982-035B-4741-91C0-E1CFEE90AEE8}"/>
              </a:ext>
            </a:extLst>
          </p:cNvPr>
          <p:cNvGrpSpPr/>
          <p:nvPr/>
        </p:nvGrpSpPr>
        <p:grpSpPr>
          <a:xfrm>
            <a:off x="1456062" y="495759"/>
            <a:ext cx="8185532" cy="5262685"/>
            <a:chOff x="1456062" y="495759"/>
            <a:chExt cx="8185532" cy="5262685"/>
          </a:xfrm>
        </p:grpSpPr>
        <p:sp>
          <p:nvSpPr>
            <p:cNvPr id="9" name="Cube 8">
              <a:extLst>
                <a:ext uri="{FF2B5EF4-FFF2-40B4-BE49-F238E27FC236}">
                  <a16:creationId xmlns:a16="http://schemas.microsoft.com/office/drawing/2014/main" id="{CCA69F0B-10A1-4E2B-B1BA-349BF302335E}"/>
                </a:ext>
              </a:extLst>
            </p:cNvPr>
            <p:cNvSpPr/>
            <p:nvPr/>
          </p:nvSpPr>
          <p:spPr>
            <a:xfrm>
              <a:off x="1456062" y="2244063"/>
              <a:ext cx="8185532" cy="3514381"/>
            </a:xfrm>
            <a:prstGeom prst="cube">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740E673B-2BC6-4964-BECA-5D00911685C7}"/>
                </a:ext>
              </a:extLst>
            </p:cNvPr>
            <p:cNvSpPr/>
            <p:nvPr/>
          </p:nvSpPr>
          <p:spPr>
            <a:xfrm>
              <a:off x="7072829" y="495759"/>
              <a:ext cx="605928" cy="2247441"/>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3EDBBD3A-E600-40E4-BEE5-24454ECF9864}"/>
                </a:ext>
              </a:extLst>
            </p:cNvPr>
            <p:cNvSpPr/>
            <p:nvPr/>
          </p:nvSpPr>
          <p:spPr>
            <a:xfrm>
              <a:off x="4867619" y="504939"/>
              <a:ext cx="605928" cy="2247441"/>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5632CBFB-7F8F-468C-A51F-0B543C544010}"/>
                </a:ext>
              </a:extLst>
            </p:cNvPr>
            <p:cNvSpPr/>
            <p:nvPr/>
          </p:nvSpPr>
          <p:spPr>
            <a:xfrm>
              <a:off x="2939659" y="1311007"/>
              <a:ext cx="605928" cy="1441372"/>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1</a:t>
              </a:r>
            </a:p>
          </p:txBody>
        </p:sp>
        <p:grpSp>
          <p:nvGrpSpPr>
            <p:cNvPr id="13" name="Group 12">
              <a:extLst>
                <a:ext uri="{FF2B5EF4-FFF2-40B4-BE49-F238E27FC236}">
                  <a16:creationId xmlns:a16="http://schemas.microsoft.com/office/drawing/2014/main" id="{F338B2A7-CA2C-443C-B019-271E49CF3790}"/>
                </a:ext>
              </a:extLst>
            </p:cNvPr>
            <p:cNvGrpSpPr/>
            <p:nvPr/>
          </p:nvGrpSpPr>
          <p:grpSpPr>
            <a:xfrm>
              <a:off x="5119359" y="4527918"/>
              <a:ext cx="1299990" cy="1084548"/>
              <a:chOff x="1526024" y="4560969"/>
              <a:chExt cx="1299990" cy="1084548"/>
            </a:xfrm>
          </p:grpSpPr>
          <p:sp>
            <p:nvSpPr>
              <p:cNvPr id="32" name="Cylinder 31">
                <a:extLst>
                  <a:ext uri="{FF2B5EF4-FFF2-40B4-BE49-F238E27FC236}">
                    <a16:creationId xmlns:a16="http://schemas.microsoft.com/office/drawing/2014/main" id="{D2F2629D-A83D-453A-94D4-87A4F27466F0}"/>
                  </a:ext>
                </a:extLst>
              </p:cNvPr>
              <p:cNvSpPr/>
              <p:nvPr/>
            </p:nvSpPr>
            <p:spPr>
              <a:xfrm rot="16200000">
                <a:off x="1801445" y="4285548"/>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a:t>
                </a:r>
              </a:p>
            </p:txBody>
          </p:sp>
          <p:cxnSp>
            <p:nvCxnSpPr>
              <p:cNvPr id="33" name="Straight Connector 32">
                <a:extLst>
                  <a:ext uri="{FF2B5EF4-FFF2-40B4-BE49-F238E27FC236}">
                    <a16:creationId xmlns:a16="http://schemas.microsoft.com/office/drawing/2014/main" id="{AF9D9BE5-4F36-4879-96B2-F75F014E1314}"/>
                  </a:ext>
                </a:extLst>
              </p:cNvPr>
              <p:cNvCxnSpPr>
                <a:cxnSpLocks/>
              </p:cNvCxnSpPr>
              <p:nvPr/>
            </p:nvCxnSpPr>
            <p:spPr>
              <a:xfrm flipH="1">
                <a:off x="1702295" y="5310117"/>
                <a:ext cx="99152" cy="317042"/>
              </a:xfrm>
              <a:prstGeom prst="line">
                <a:avLst/>
              </a:prstGeom>
              <a:noFill/>
              <a:ln w="28575" cap="rnd" cmpd="sng" algn="ctr">
                <a:solidFill>
                  <a:srgbClr val="2C3C43"/>
                </a:solidFill>
                <a:prstDash val="solid"/>
              </a:ln>
              <a:effectLst/>
            </p:spPr>
          </p:cxnSp>
          <p:cxnSp>
            <p:nvCxnSpPr>
              <p:cNvPr id="34" name="Straight Connector 33">
                <a:extLst>
                  <a:ext uri="{FF2B5EF4-FFF2-40B4-BE49-F238E27FC236}">
                    <a16:creationId xmlns:a16="http://schemas.microsoft.com/office/drawing/2014/main" id="{0ADDC8D0-ED63-4638-A8A2-2F123E4C8960}"/>
                  </a:ext>
                </a:extLst>
              </p:cNvPr>
              <p:cNvCxnSpPr>
                <a:cxnSpLocks/>
              </p:cNvCxnSpPr>
              <p:nvPr/>
            </p:nvCxnSpPr>
            <p:spPr>
              <a:xfrm flipH="1">
                <a:off x="2383501" y="5308279"/>
                <a:ext cx="99152" cy="317042"/>
              </a:xfrm>
              <a:prstGeom prst="line">
                <a:avLst/>
              </a:prstGeom>
              <a:noFill/>
              <a:ln w="28575" cap="rnd" cmpd="sng" algn="ctr">
                <a:solidFill>
                  <a:srgbClr val="2C3C43"/>
                </a:solidFill>
                <a:prstDash val="solid"/>
              </a:ln>
              <a:effectLst/>
            </p:spPr>
          </p:cxnSp>
          <p:cxnSp>
            <p:nvCxnSpPr>
              <p:cNvPr id="35" name="Straight Connector 34">
                <a:extLst>
                  <a:ext uri="{FF2B5EF4-FFF2-40B4-BE49-F238E27FC236}">
                    <a16:creationId xmlns:a16="http://schemas.microsoft.com/office/drawing/2014/main" id="{FADB31B8-7CF6-4B80-A163-A0AC70F8E36D}"/>
                  </a:ext>
                </a:extLst>
              </p:cNvPr>
              <p:cNvCxnSpPr>
                <a:cxnSpLocks/>
              </p:cNvCxnSpPr>
              <p:nvPr/>
            </p:nvCxnSpPr>
            <p:spPr>
              <a:xfrm>
                <a:off x="2601998" y="5221064"/>
                <a:ext cx="56927" cy="404257"/>
              </a:xfrm>
              <a:prstGeom prst="line">
                <a:avLst/>
              </a:prstGeom>
              <a:noFill/>
              <a:ln w="28575" cap="rnd" cmpd="sng" algn="ctr">
                <a:solidFill>
                  <a:srgbClr val="2C3C43"/>
                </a:solidFill>
                <a:prstDash val="solid"/>
              </a:ln>
              <a:effectLst/>
            </p:spPr>
          </p:cxnSp>
          <p:cxnSp>
            <p:nvCxnSpPr>
              <p:cNvPr id="36" name="Straight Connector 35">
                <a:extLst>
                  <a:ext uri="{FF2B5EF4-FFF2-40B4-BE49-F238E27FC236}">
                    <a16:creationId xmlns:a16="http://schemas.microsoft.com/office/drawing/2014/main" id="{551B299E-7BFA-4463-AA2F-4EB811DA22D2}"/>
                  </a:ext>
                </a:extLst>
              </p:cNvPr>
              <p:cNvCxnSpPr>
                <a:cxnSpLocks/>
              </p:cNvCxnSpPr>
              <p:nvPr/>
            </p:nvCxnSpPr>
            <p:spPr>
              <a:xfrm>
                <a:off x="1884065" y="5241260"/>
                <a:ext cx="56927" cy="404257"/>
              </a:xfrm>
              <a:prstGeom prst="line">
                <a:avLst/>
              </a:prstGeom>
              <a:noFill/>
              <a:ln w="28575" cap="rnd" cmpd="sng" algn="ctr">
                <a:solidFill>
                  <a:srgbClr val="2C3C43"/>
                </a:solidFill>
                <a:prstDash val="solid"/>
              </a:ln>
              <a:effectLst/>
            </p:spPr>
          </p:cxnSp>
        </p:grpSp>
        <p:sp>
          <p:nvSpPr>
            <p:cNvPr id="14" name="Arrow: Right 13">
              <a:extLst>
                <a:ext uri="{FF2B5EF4-FFF2-40B4-BE49-F238E27FC236}">
                  <a16:creationId xmlns:a16="http://schemas.microsoft.com/office/drawing/2014/main" id="{CAD93930-BE0F-4496-A4D0-08D2ECD07275}"/>
                </a:ext>
              </a:extLst>
            </p:cNvPr>
            <p:cNvSpPr/>
            <p:nvPr/>
          </p:nvSpPr>
          <p:spPr>
            <a:xfrm rot="14552829">
              <a:off x="6398125" y="4261984"/>
              <a:ext cx="449517" cy="29102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Cube 14">
              <a:extLst>
                <a:ext uri="{FF2B5EF4-FFF2-40B4-BE49-F238E27FC236}">
                  <a16:creationId xmlns:a16="http://schemas.microsoft.com/office/drawing/2014/main" id="{E34CB8F2-A252-4EB7-8F3B-3758D01E4E32}"/>
                </a:ext>
              </a:extLst>
            </p:cNvPr>
            <p:cNvSpPr/>
            <p:nvPr/>
          </p:nvSpPr>
          <p:spPr>
            <a:xfrm>
              <a:off x="5548828" y="338370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Control 1</a:t>
              </a:r>
            </a:p>
          </p:txBody>
        </p:sp>
        <p:grpSp>
          <p:nvGrpSpPr>
            <p:cNvPr id="16" name="Group 15">
              <a:extLst>
                <a:ext uri="{FF2B5EF4-FFF2-40B4-BE49-F238E27FC236}">
                  <a16:creationId xmlns:a16="http://schemas.microsoft.com/office/drawing/2014/main" id="{C06197B5-F319-4622-9A8A-27029EAA5999}"/>
                </a:ext>
              </a:extLst>
            </p:cNvPr>
            <p:cNvGrpSpPr/>
            <p:nvPr/>
          </p:nvGrpSpPr>
          <p:grpSpPr>
            <a:xfrm rot="16200000">
              <a:off x="3131757" y="2330982"/>
              <a:ext cx="216666" cy="626128"/>
              <a:chOff x="5269183" y="944696"/>
              <a:chExt cx="216666" cy="626128"/>
            </a:xfrm>
          </p:grpSpPr>
          <p:sp>
            <p:nvSpPr>
              <p:cNvPr id="29" name="Isosceles Triangle 28">
                <a:extLst>
                  <a:ext uri="{FF2B5EF4-FFF2-40B4-BE49-F238E27FC236}">
                    <a16:creationId xmlns:a16="http://schemas.microsoft.com/office/drawing/2014/main" id="{9C6E5101-A584-4266-90C2-EA0579B0E6E5}"/>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0" name="Isosceles Triangle 29">
                <a:extLst>
                  <a:ext uri="{FF2B5EF4-FFF2-40B4-BE49-F238E27FC236}">
                    <a16:creationId xmlns:a16="http://schemas.microsoft.com/office/drawing/2014/main" id="{B0C429FD-4F9F-4B98-8B41-E49111EAFA4C}"/>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8812C623-ADC4-4934-A9A0-CEF0FAAF2CC9}"/>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17" name="Cube 16">
              <a:extLst>
                <a:ext uri="{FF2B5EF4-FFF2-40B4-BE49-F238E27FC236}">
                  <a16:creationId xmlns:a16="http://schemas.microsoft.com/office/drawing/2014/main" id="{DAFE0E6F-9130-4E58-9F26-499962F45B07}"/>
                </a:ext>
              </a:extLst>
            </p:cNvPr>
            <p:cNvSpPr/>
            <p:nvPr/>
          </p:nvSpPr>
          <p:spPr>
            <a:xfrm>
              <a:off x="3850967" y="3438196"/>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Control 2</a:t>
              </a:r>
            </a:p>
          </p:txBody>
        </p:sp>
        <p:sp>
          <p:nvSpPr>
            <p:cNvPr id="18" name="Cube 17">
              <a:extLst>
                <a:ext uri="{FF2B5EF4-FFF2-40B4-BE49-F238E27FC236}">
                  <a16:creationId xmlns:a16="http://schemas.microsoft.com/office/drawing/2014/main" id="{60896024-1009-468D-9232-10439760FD1D}"/>
                </a:ext>
              </a:extLst>
            </p:cNvPr>
            <p:cNvSpPr/>
            <p:nvPr/>
          </p:nvSpPr>
          <p:spPr>
            <a:xfrm>
              <a:off x="2127173" y="3450953"/>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Control 3</a:t>
              </a:r>
            </a:p>
          </p:txBody>
        </p:sp>
        <p:sp>
          <p:nvSpPr>
            <p:cNvPr id="19" name="Arrow: Right 18">
              <a:extLst>
                <a:ext uri="{FF2B5EF4-FFF2-40B4-BE49-F238E27FC236}">
                  <a16:creationId xmlns:a16="http://schemas.microsoft.com/office/drawing/2014/main" id="{8A1290F4-6D9C-45AB-852D-5C305611436C}"/>
                </a:ext>
              </a:extLst>
            </p:cNvPr>
            <p:cNvSpPr/>
            <p:nvPr/>
          </p:nvSpPr>
          <p:spPr>
            <a:xfrm rot="16045368">
              <a:off x="2836579" y="3024057"/>
              <a:ext cx="78993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98076FB8-B024-4C95-B485-A5A47F5EEBD1}"/>
                </a:ext>
              </a:extLst>
            </p:cNvPr>
            <p:cNvSpPr/>
            <p:nvPr/>
          </p:nvSpPr>
          <p:spPr>
            <a:xfrm rot="10800000">
              <a:off x="5269182" y="3762383"/>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D329A794-ECA9-4372-A263-FC3D17CCBE09}"/>
                </a:ext>
              </a:extLst>
            </p:cNvPr>
            <p:cNvSpPr/>
            <p:nvPr/>
          </p:nvSpPr>
          <p:spPr>
            <a:xfrm rot="10800000">
              <a:off x="3545587" y="3803419"/>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2" name="Group 21">
              <a:extLst>
                <a:ext uri="{FF2B5EF4-FFF2-40B4-BE49-F238E27FC236}">
                  <a16:creationId xmlns:a16="http://schemas.microsoft.com/office/drawing/2014/main" id="{0F0B8752-7362-43BB-B88D-2257D4191D71}"/>
                </a:ext>
              </a:extLst>
            </p:cNvPr>
            <p:cNvGrpSpPr/>
            <p:nvPr/>
          </p:nvGrpSpPr>
          <p:grpSpPr>
            <a:xfrm>
              <a:off x="2146453" y="4502006"/>
              <a:ext cx="1299990" cy="1084548"/>
              <a:chOff x="2005069" y="4505899"/>
              <a:chExt cx="1299990" cy="1084548"/>
            </a:xfrm>
          </p:grpSpPr>
          <p:sp>
            <p:nvSpPr>
              <p:cNvPr id="24" name="Cylinder 23">
                <a:extLst>
                  <a:ext uri="{FF2B5EF4-FFF2-40B4-BE49-F238E27FC236}">
                    <a16:creationId xmlns:a16="http://schemas.microsoft.com/office/drawing/2014/main" id="{19A4AF7F-22BF-4EEC-872F-16C1CB0AD56C}"/>
                  </a:ext>
                </a:extLst>
              </p:cNvPr>
              <p:cNvSpPr/>
              <p:nvPr/>
            </p:nvSpPr>
            <p:spPr>
              <a:xfrm rot="16200000">
                <a:off x="2280490" y="4230478"/>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1</a:t>
                </a:r>
              </a:p>
            </p:txBody>
          </p:sp>
          <p:cxnSp>
            <p:nvCxnSpPr>
              <p:cNvPr id="25" name="Straight Connector 24">
                <a:extLst>
                  <a:ext uri="{FF2B5EF4-FFF2-40B4-BE49-F238E27FC236}">
                    <a16:creationId xmlns:a16="http://schemas.microsoft.com/office/drawing/2014/main" id="{11EFB135-0C43-4AC2-8577-5ABA3FF1C8B3}"/>
                  </a:ext>
                </a:extLst>
              </p:cNvPr>
              <p:cNvCxnSpPr>
                <a:cxnSpLocks/>
              </p:cNvCxnSpPr>
              <p:nvPr/>
            </p:nvCxnSpPr>
            <p:spPr>
              <a:xfrm flipH="1">
                <a:off x="2181340" y="5255047"/>
                <a:ext cx="99152" cy="317042"/>
              </a:xfrm>
              <a:prstGeom prst="line">
                <a:avLst/>
              </a:prstGeom>
              <a:noFill/>
              <a:ln w="28575" cap="rnd" cmpd="sng" algn="ctr">
                <a:solidFill>
                  <a:srgbClr val="2C3C43"/>
                </a:solidFill>
                <a:prstDash val="solid"/>
              </a:ln>
              <a:effectLst/>
            </p:spPr>
          </p:cxnSp>
          <p:cxnSp>
            <p:nvCxnSpPr>
              <p:cNvPr id="26" name="Straight Connector 25">
                <a:extLst>
                  <a:ext uri="{FF2B5EF4-FFF2-40B4-BE49-F238E27FC236}">
                    <a16:creationId xmlns:a16="http://schemas.microsoft.com/office/drawing/2014/main" id="{FAD6672F-CA80-4124-9BC7-5799A26E07A4}"/>
                  </a:ext>
                </a:extLst>
              </p:cNvPr>
              <p:cNvCxnSpPr>
                <a:cxnSpLocks/>
              </p:cNvCxnSpPr>
              <p:nvPr/>
            </p:nvCxnSpPr>
            <p:spPr>
              <a:xfrm flipH="1">
                <a:off x="2862546" y="5253209"/>
                <a:ext cx="99152" cy="317042"/>
              </a:xfrm>
              <a:prstGeom prst="line">
                <a:avLst/>
              </a:prstGeom>
              <a:noFill/>
              <a:ln w="28575" cap="rnd" cmpd="sng" algn="ctr">
                <a:solidFill>
                  <a:srgbClr val="2C3C43"/>
                </a:solidFill>
                <a:prstDash val="solid"/>
              </a:ln>
              <a:effectLst/>
            </p:spPr>
          </p:cxnSp>
          <p:cxnSp>
            <p:nvCxnSpPr>
              <p:cNvPr id="27" name="Straight Connector 26">
                <a:extLst>
                  <a:ext uri="{FF2B5EF4-FFF2-40B4-BE49-F238E27FC236}">
                    <a16:creationId xmlns:a16="http://schemas.microsoft.com/office/drawing/2014/main" id="{A5943883-0C09-42C1-941B-0F8A2F4F6530}"/>
                  </a:ext>
                </a:extLst>
              </p:cNvPr>
              <p:cNvCxnSpPr>
                <a:cxnSpLocks/>
              </p:cNvCxnSpPr>
              <p:nvPr/>
            </p:nvCxnSpPr>
            <p:spPr>
              <a:xfrm>
                <a:off x="3081043" y="5165994"/>
                <a:ext cx="56927" cy="404257"/>
              </a:xfrm>
              <a:prstGeom prst="line">
                <a:avLst/>
              </a:prstGeom>
              <a:noFill/>
              <a:ln w="28575" cap="rnd" cmpd="sng" algn="ctr">
                <a:solidFill>
                  <a:srgbClr val="2C3C43"/>
                </a:solidFill>
                <a:prstDash val="solid"/>
              </a:ln>
              <a:effectLst/>
            </p:spPr>
          </p:cxnSp>
          <p:cxnSp>
            <p:nvCxnSpPr>
              <p:cNvPr id="28" name="Straight Connector 27">
                <a:extLst>
                  <a:ext uri="{FF2B5EF4-FFF2-40B4-BE49-F238E27FC236}">
                    <a16:creationId xmlns:a16="http://schemas.microsoft.com/office/drawing/2014/main" id="{C92565EE-FFA9-4C6F-8CDF-D448142D773B}"/>
                  </a:ext>
                </a:extLst>
              </p:cNvPr>
              <p:cNvCxnSpPr>
                <a:cxnSpLocks/>
              </p:cNvCxnSpPr>
              <p:nvPr/>
            </p:nvCxnSpPr>
            <p:spPr>
              <a:xfrm>
                <a:off x="2363110" y="5186190"/>
                <a:ext cx="56927" cy="404257"/>
              </a:xfrm>
              <a:prstGeom prst="line">
                <a:avLst/>
              </a:prstGeom>
              <a:noFill/>
              <a:ln w="28575" cap="rnd" cmpd="sng" algn="ctr">
                <a:solidFill>
                  <a:srgbClr val="2C3C43"/>
                </a:solidFill>
                <a:prstDash val="solid"/>
              </a:ln>
              <a:effectLst/>
            </p:spPr>
          </p:cxnSp>
        </p:grpSp>
        <p:sp>
          <p:nvSpPr>
            <p:cNvPr id="23" name="Arrow: Right 22">
              <a:extLst>
                <a:ext uri="{FF2B5EF4-FFF2-40B4-BE49-F238E27FC236}">
                  <a16:creationId xmlns:a16="http://schemas.microsoft.com/office/drawing/2014/main" id="{462DD4B2-1FA1-4975-8278-C4F303B83046}"/>
                </a:ext>
              </a:extLst>
            </p:cNvPr>
            <p:cNvSpPr/>
            <p:nvPr/>
          </p:nvSpPr>
          <p:spPr>
            <a:xfrm rot="18782853">
              <a:off x="3696287" y="4347190"/>
              <a:ext cx="41080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37" name="Freeform: Shape 36">
            <a:extLst>
              <a:ext uri="{FF2B5EF4-FFF2-40B4-BE49-F238E27FC236}">
                <a16:creationId xmlns:a16="http://schemas.microsoft.com/office/drawing/2014/main" id="{17D67093-0C7B-46D8-BE53-C9D2D057B381}"/>
              </a:ext>
            </a:extLst>
          </p:cNvPr>
          <p:cNvSpPr/>
          <p:nvPr/>
        </p:nvSpPr>
        <p:spPr>
          <a:xfrm>
            <a:off x="1996965" y="2128256"/>
            <a:ext cx="3463881" cy="2201860"/>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75685 w 7227065"/>
              <a:gd name="connsiteY4" fmla="*/ 2645072 h 4598285"/>
              <a:gd name="connsiteX5" fmla="*/ 7227065 w 7227065"/>
              <a:gd name="connsiteY5" fmla="*/ 3026135 h 4598285"/>
              <a:gd name="connsiteX6" fmla="*/ 7182997 w 7227065"/>
              <a:gd name="connsiteY6" fmla="*/ 4598285 h 4598285"/>
              <a:gd name="connsiteX0" fmla="*/ 7182997 w 7200664"/>
              <a:gd name="connsiteY0" fmla="*/ 4598285 h 4598285"/>
              <a:gd name="connsiteX1" fmla="*/ 22034 w 7200664"/>
              <a:gd name="connsiteY1" fmla="*/ 4587268 h 4598285"/>
              <a:gd name="connsiteX2" fmla="*/ 0 w 7200664"/>
              <a:gd name="connsiteY2" fmla="*/ 4251 h 4598285"/>
              <a:gd name="connsiteX3" fmla="*/ 4315015 w 7200664"/>
              <a:gd name="connsiteY3" fmla="*/ 0 h 4598285"/>
              <a:gd name="connsiteX4" fmla="*/ 4275685 w 7200664"/>
              <a:gd name="connsiteY4" fmla="*/ 2645072 h 4598285"/>
              <a:gd name="connsiteX5" fmla="*/ 7200664 w 7200664"/>
              <a:gd name="connsiteY5" fmla="*/ 2654824 h 4598285"/>
              <a:gd name="connsiteX6" fmla="*/ 7182997 w 7200664"/>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664" h="4598285">
                <a:moveTo>
                  <a:pt x="7182997" y="4598285"/>
                </a:moveTo>
                <a:lnTo>
                  <a:pt x="22034" y="4587268"/>
                </a:lnTo>
                <a:lnTo>
                  <a:pt x="0" y="4251"/>
                </a:lnTo>
                <a:lnTo>
                  <a:pt x="4315015" y="0"/>
                </a:lnTo>
                <a:cubicBezTo>
                  <a:pt x="4314953" y="468377"/>
                  <a:pt x="4275747" y="2176695"/>
                  <a:pt x="4275685" y="2645072"/>
                </a:cubicBezTo>
                <a:lnTo>
                  <a:pt x="7200664" y="2654824"/>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8" name="Freeform: Shape 37">
            <a:extLst>
              <a:ext uri="{FF2B5EF4-FFF2-40B4-BE49-F238E27FC236}">
                <a16:creationId xmlns:a16="http://schemas.microsoft.com/office/drawing/2014/main" id="{A4F9A2D4-DB69-4837-836E-D36FBBEBE46F}"/>
              </a:ext>
            </a:extLst>
          </p:cNvPr>
          <p:cNvSpPr/>
          <p:nvPr/>
        </p:nvSpPr>
        <p:spPr>
          <a:xfrm>
            <a:off x="1135117" y="1998860"/>
            <a:ext cx="6243144" cy="2369356"/>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3683406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02772"/>
              <a:gd name="connsiteY0" fmla="*/ 4598285 h 4598285"/>
              <a:gd name="connsiteX1" fmla="*/ 22034 w 7202772"/>
              <a:gd name="connsiteY1" fmla="*/ 4587268 h 4598285"/>
              <a:gd name="connsiteX2" fmla="*/ 0 w 7202772"/>
              <a:gd name="connsiteY2" fmla="*/ 4251 h 4598285"/>
              <a:gd name="connsiteX3" fmla="*/ 3683406 w 7202772"/>
              <a:gd name="connsiteY3" fmla="*/ 0 h 4598285"/>
              <a:gd name="connsiteX4" fmla="*/ 3629821 w 7202772"/>
              <a:gd name="connsiteY4" fmla="*/ 2626558 h 4598285"/>
              <a:gd name="connsiteX5" fmla="*/ 7202772 w 7202772"/>
              <a:gd name="connsiteY5" fmla="*/ 2526119 h 4598285"/>
              <a:gd name="connsiteX6" fmla="*/ 7182997 w 7202772"/>
              <a:gd name="connsiteY6" fmla="*/ 4598285 h 4598285"/>
              <a:gd name="connsiteX0" fmla="*/ 7182997 w 7214918"/>
              <a:gd name="connsiteY0" fmla="*/ 4598285 h 4598285"/>
              <a:gd name="connsiteX1" fmla="*/ 22034 w 7214918"/>
              <a:gd name="connsiteY1" fmla="*/ 4587268 h 4598285"/>
              <a:gd name="connsiteX2" fmla="*/ 0 w 7214918"/>
              <a:gd name="connsiteY2" fmla="*/ 4251 h 4598285"/>
              <a:gd name="connsiteX3" fmla="*/ 3683406 w 7214918"/>
              <a:gd name="connsiteY3" fmla="*/ 0 h 4598285"/>
              <a:gd name="connsiteX4" fmla="*/ 3629821 w 7214918"/>
              <a:gd name="connsiteY4" fmla="*/ 2626558 h 4598285"/>
              <a:gd name="connsiteX5" fmla="*/ 7214918 w 7214918"/>
              <a:gd name="connsiteY5" fmla="*/ 2626121 h 4598285"/>
              <a:gd name="connsiteX6" fmla="*/ 7182997 w 7214918"/>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4918" h="4598285">
                <a:moveTo>
                  <a:pt x="7182997" y="4598285"/>
                </a:moveTo>
                <a:lnTo>
                  <a:pt x="22034" y="4587268"/>
                </a:lnTo>
                <a:lnTo>
                  <a:pt x="0" y="4251"/>
                </a:lnTo>
                <a:lnTo>
                  <a:pt x="3683406" y="0"/>
                </a:lnTo>
                <a:cubicBezTo>
                  <a:pt x="3683344" y="468377"/>
                  <a:pt x="3629883" y="2158181"/>
                  <a:pt x="3629821" y="2626558"/>
                </a:cubicBezTo>
                <a:lnTo>
                  <a:pt x="7214918" y="2626121"/>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39" name="Arrow: Right 38">
            <a:extLst>
              <a:ext uri="{FF2B5EF4-FFF2-40B4-BE49-F238E27FC236}">
                <a16:creationId xmlns:a16="http://schemas.microsoft.com/office/drawing/2014/main" id="{F9348C44-9A71-4A0A-A63C-A89B495FB6E5}"/>
              </a:ext>
            </a:extLst>
          </p:cNvPr>
          <p:cNvSpPr/>
          <p:nvPr/>
        </p:nvSpPr>
        <p:spPr>
          <a:xfrm rot="16200000">
            <a:off x="2724948" y="1925993"/>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A02A5185-8A75-4CDB-BCE4-96FEAFAB94E3}"/>
              </a:ext>
            </a:extLst>
          </p:cNvPr>
          <p:cNvSpPr txBox="1"/>
          <p:nvPr/>
        </p:nvSpPr>
        <p:spPr>
          <a:xfrm>
            <a:off x="3475654" y="4683503"/>
            <a:ext cx="111583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1" name="TextBox 40">
            <a:extLst>
              <a:ext uri="{FF2B5EF4-FFF2-40B4-BE49-F238E27FC236}">
                <a16:creationId xmlns:a16="http://schemas.microsoft.com/office/drawing/2014/main" id="{1FCF20A9-90B6-4DC2-A8D5-E48E4023EEAC}"/>
              </a:ext>
            </a:extLst>
          </p:cNvPr>
          <p:cNvSpPr txBox="1"/>
          <p:nvPr/>
        </p:nvSpPr>
        <p:spPr>
          <a:xfrm>
            <a:off x="6514914" y="4670171"/>
            <a:ext cx="1115830" cy="338554"/>
          </a:xfrm>
          <a:prstGeom prst="rect">
            <a:avLst/>
          </a:prstGeom>
          <a:solidFill>
            <a:srgbClr val="0070C0"/>
          </a:solidFill>
        </p:spPr>
        <p:txBody>
          <a:bodyPr wrap="square" rtlCol="0">
            <a:spAutoFit/>
          </a:bodyPr>
          <a:lstStyle/>
          <a:p>
            <a:r>
              <a:rPr lang="en-US" sz="1600" dirty="0">
                <a:solidFill>
                  <a:schemeClr val="bg1"/>
                </a:solidFill>
              </a:rPr>
              <a:t>Process 2</a:t>
            </a:r>
          </a:p>
        </p:txBody>
      </p:sp>
      <p:sp>
        <p:nvSpPr>
          <p:cNvPr id="42" name="TextBox 41">
            <a:extLst>
              <a:ext uri="{FF2B5EF4-FFF2-40B4-BE49-F238E27FC236}">
                <a16:creationId xmlns:a16="http://schemas.microsoft.com/office/drawing/2014/main" id="{7A9F2DD2-C465-4F5F-BC23-4F474E40FE5A}"/>
              </a:ext>
            </a:extLst>
          </p:cNvPr>
          <p:cNvSpPr txBox="1"/>
          <p:nvPr/>
        </p:nvSpPr>
        <p:spPr>
          <a:xfrm>
            <a:off x="483914" y="237904"/>
            <a:ext cx="2604655" cy="769441"/>
          </a:xfrm>
          <a:prstGeom prst="rect">
            <a:avLst/>
          </a:prstGeom>
          <a:noFill/>
        </p:spPr>
        <p:txBody>
          <a:bodyPr wrap="square" rtlCol="0">
            <a:spAutoFit/>
          </a:bodyPr>
          <a:lstStyle/>
          <a:p>
            <a:r>
              <a:rPr lang="en-US" sz="4400" b="1" dirty="0"/>
              <a:t>In Series</a:t>
            </a:r>
          </a:p>
        </p:txBody>
      </p:sp>
      <p:sp>
        <p:nvSpPr>
          <p:cNvPr id="2" name="Slide Number Placeholder 1">
            <a:extLst>
              <a:ext uri="{FF2B5EF4-FFF2-40B4-BE49-F238E27FC236}">
                <a16:creationId xmlns:a16="http://schemas.microsoft.com/office/drawing/2014/main" id="{FB3D3D6E-28AA-4011-9BCE-C0B4C43F6789}"/>
              </a:ext>
            </a:extLst>
          </p:cNvPr>
          <p:cNvSpPr>
            <a:spLocks noGrp="1"/>
          </p:cNvSpPr>
          <p:nvPr>
            <p:ph type="sldNum" sz="quarter" idx="12"/>
          </p:nvPr>
        </p:nvSpPr>
        <p:spPr/>
        <p:txBody>
          <a:bodyPr/>
          <a:lstStyle/>
          <a:p>
            <a:fld id="{C3625854-A157-44F5-B597-7EECA3982BD8}" type="slidenum">
              <a:rPr lang="en-US" smtClean="0"/>
              <a:t>56</a:t>
            </a:fld>
            <a:endParaRPr lang="en-US"/>
          </a:p>
        </p:txBody>
      </p:sp>
      <p:sp>
        <p:nvSpPr>
          <p:cNvPr id="3" name="TextBox 2">
            <a:extLst>
              <a:ext uri="{FF2B5EF4-FFF2-40B4-BE49-F238E27FC236}">
                <a16:creationId xmlns:a16="http://schemas.microsoft.com/office/drawing/2014/main" id="{3CA191C4-DE53-4415-9788-4625D22CFC3D}"/>
              </a:ext>
            </a:extLst>
          </p:cNvPr>
          <p:cNvSpPr txBox="1"/>
          <p:nvPr/>
        </p:nvSpPr>
        <p:spPr>
          <a:xfrm>
            <a:off x="622301" y="5848436"/>
            <a:ext cx="10998200" cy="923330"/>
          </a:xfrm>
          <a:prstGeom prst="rect">
            <a:avLst/>
          </a:prstGeom>
          <a:noFill/>
        </p:spPr>
        <p:txBody>
          <a:bodyPr wrap="square" rtlCol="0">
            <a:spAutoFit/>
          </a:bodyPr>
          <a:lstStyle/>
          <a:p>
            <a:r>
              <a:rPr lang="en-US" dirty="0"/>
              <a:t>Controls 1, 2, 3, and 4 are set up in sequence.  Boiler and Process 2 send emissions to control 1.  Boiler and process 1 send emissions to control 2.  Path 1 is the main path between Boiler and Process 1 to Stack 1.  Path 2 is the main path between boiler and process 2 and stack 1.  Path 1 is a “child” path of Path 2.  Path 2 is a “main” path.</a:t>
            </a:r>
          </a:p>
        </p:txBody>
      </p:sp>
    </p:spTree>
    <p:extLst>
      <p:ext uri="{BB962C8B-B14F-4D97-AF65-F5344CB8AC3E}">
        <p14:creationId xmlns:p14="http://schemas.microsoft.com/office/powerpoint/2010/main" val="15031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972C-F11C-495E-A24F-0A73B6E600A6}"/>
              </a:ext>
            </a:extLst>
          </p:cNvPr>
          <p:cNvSpPr>
            <a:spLocks noGrp="1"/>
          </p:cNvSpPr>
          <p:nvPr>
            <p:ph type="title"/>
          </p:nvPr>
        </p:nvSpPr>
        <p:spPr/>
        <p:txBody>
          <a:bodyPr/>
          <a:lstStyle/>
          <a:p>
            <a:r>
              <a:rPr lang="en-US" b="1" dirty="0"/>
              <a:t>Numerical Example for Controls in Series</a:t>
            </a:r>
          </a:p>
        </p:txBody>
      </p:sp>
      <p:sp>
        <p:nvSpPr>
          <p:cNvPr id="4" name="Slide Number Placeholder 3">
            <a:extLst>
              <a:ext uri="{FF2B5EF4-FFF2-40B4-BE49-F238E27FC236}">
                <a16:creationId xmlns:a16="http://schemas.microsoft.com/office/drawing/2014/main" id="{45F03CE6-5682-4CD6-9F34-726CB56861B4}"/>
              </a:ext>
            </a:extLst>
          </p:cNvPr>
          <p:cNvSpPr>
            <a:spLocks noGrp="1"/>
          </p:cNvSpPr>
          <p:nvPr>
            <p:ph type="sldNum" sz="quarter" idx="12"/>
          </p:nvPr>
        </p:nvSpPr>
        <p:spPr/>
        <p:txBody>
          <a:bodyPr/>
          <a:lstStyle/>
          <a:p>
            <a:fld id="{C3625854-A157-44F5-B597-7EECA3982BD8}" type="slidenum">
              <a:rPr lang="en-US" smtClean="0"/>
              <a:t>57</a:t>
            </a:fld>
            <a:endParaRPr lang="en-US"/>
          </a:p>
        </p:txBody>
      </p:sp>
      <p:pic>
        <p:nvPicPr>
          <p:cNvPr id="5" name="Picture 4">
            <a:extLst>
              <a:ext uri="{FF2B5EF4-FFF2-40B4-BE49-F238E27FC236}">
                <a16:creationId xmlns:a16="http://schemas.microsoft.com/office/drawing/2014/main" id="{C1FAD7EB-6BE4-4EDF-96EC-1B8997D84527}"/>
              </a:ext>
            </a:extLst>
          </p:cNvPr>
          <p:cNvPicPr>
            <a:picLocks noChangeAspect="1"/>
          </p:cNvPicPr>
          <p:nvPr/>
        </p:nvPicPr>
        <p:blipFill>
          <a:blip r:embed="rId3"/>
          <a:stretch>
            <a:fillRect/>
          </a:stretch>
        </p:blipFill>
        <p:spPr>
          <a:xfrm>
            <a:off x="650438" y="2591614"/>
            <a:ext cx="10972727" cy="3785583"/>
          </a:xfrm>
          <a:prstGeom prst="rect">
            <a:avLst/>
          </a:prstGeom>
        </p:spPr>
      </p:pic>
      <p:sp>
        <p:nvSpPr>
          <p:cNvPr id="6" name="TextBox 5">
            <a:extLst>
              <a:ext uri="{FF2B5EF4-FFF2-40B4-BE49-F238E27FC236}">
                <a16:creationId xmlns:a16="http://schemas.microsoft.com/office/drawing/2014/main" id="{0F204E14-F71A-4922-BD5A-1D03A24B10EE}"/>
              </a:ext>
            </a:extLst>
          </p:cNvPr>
          <p:cNvSpPr txBox="1"/>
          <p:nvPr/>
        </p:nvSpPr>
        <p:spPr>
          <a:xfrm>
            <a:off x="650438" y="1941096"/>
            <a:ext cx="6477562" cy="400110"/>
          </a:xfrm>
          <a:prstGeom prst="rect">
            <a:avLst/>
          </a:prstGeom>
          <a:noFill/>
        </p:spPr>
        <p:txBody>
          <a:bodyPr wrap="square" rtlCol="0">
            <a:spAutoFit/>
          </a:bodyPr>
          <a:lstStyle/>
          <a:p>
            <a:r>
              <a:rPr lang="en-US" sz="2000" b="1" dirty="0"/>
              <a:t>Old Approach Method</a:t>
            </a:r>
          </a:p>
        </p:txBody>
      </p:sp>
      <p:sp>
        <p:nvSpPr>
          <p:cNvPr id="3" name="TextBox 2">
            <a:extLst>
              <a:ext uri="{FF2B5EF4-FFF2-40B4-BE49-F238E27FC236}">
                <a16:creationId xmlns:a16="http://schemas.microsoft.com/office/drawing/2014/main" id="{0E713EB4-9421-45B3-9DC7-4616D8E0AA2C}"/>
              </a:ext>
            </a:extLst>
          </p:cNvPr>
          <p:cNvSpPr txBox="1"/>
          <p:nvPr/>
        </p:nvSpPr>
        <p:spPr>
          <a:xfrm>
            <a:off x="650438" y="6048000"/>
            <a:ext cx="9271162" cy="369332"/>
          </a:xfrm>
          <a:prstGeom prst="rect">
            <a:avLst/>
          </a:prstGeom>
          <a:noFill/>
        </p:spPr>
        <p:txBody>
          <a:bodyPr wrap="square" rtlCol="0">
            <a:spAutoFit/>
          </a:bodyPr>
          <a:lstStyle/>
          <a:p>
            <a:r>
              <a:rPr lang="en-US" dirty="0"/>
              <a:t>For Boiler 1 you might have a separate approach similar to this one but excluding Control 1. </a:t>
            </a:r>
          </a:p>
        </p:txBody>
      </p:sp>
    </p:spTree>
    <p:extLst>
      <p:ext uri="{BB962C8B-B14F-4D97-AF65-F5344CB8AC3E}">
        <p14:creationId xmlns:p14="http://schemas.microsoft.com/office/powerpoint/2010/main" val="919695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A7F4C3-BB80-4A92-91D9-C8751E610BD0}"/>
              </a:ext>
            </a:extLst>
          </p:cNvPr>
          <p:cNvSpPr/>
          <p:nvPr/>
        </p:nvSpPr>
        <p:spPr>
          <a:xfrm>
            <a:off x="1729572" y="5241381"/>
            <a:ext cx="118872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1</a:t>
            </a:r>
          </a:p>
        </p:txBody>
      </p:sp>
      <p:sp>
        <p:nvSpPr>
          <p:cNvPr id="5" name="Rectangle 4">
            <a:extLst>
              <a:ext uri="{FF2B5EF4-FFF2-40B4-BE49-F238E27FC236}">
                <a16:creationId xmlns:a16="http://schemas.microsoft.com/office/drawing/2014/main" id="{37DF694D-0BA4-4510-B7CF-F835A91AD944}"/>
              </a:ext>
            </a:extLst>
          </p:cNvPr>
          <p:cNvSpPr/>
          <p:nvPr/>
        </p:nvSpPr>
        <p:spPr>
          <a:xfrm>
            <a:off x="1735922" y="1605342"/>
            <a:ext cx="1188720" cy="871610"/>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4</a:t>
            </a:r>
          </a:p>
        </p:txBody>
      </p:sp>
      <p:cxnSp>
        <p:nvCxnSpPr>
          <p:cNvPr id="6" name="Connector: Elbow 5">
            <a:extLst>
              <a:ext uri="{FF2B5EF4-FFF2-40B4-BE49-F238E27FC236}">
                <a16:creationId xmlns:a16="http://schemas.microsoft.com/office/drawing/2014/main" id="{34509969-3A07-4169-9221-FA2D8096196B}"/>
              </a:ext>
            </a:extLst>
          </p:cNvPr>
          <p:cNvCxnSpPr>
            <a:cxnSpLocks/>
            <a:stCxn id="4" idx="0"/>
            <a:endCxn id="11" idx="2"/>
          </p:cNvCxnSpPr>
          <p:nvPr/>
        </p:nvCxnSpPr>
        <p:spPr>
          <a:xfrm rot="5400000" flipH="1" flipV="1">
            <a:off x="2071672" y="4982849"/>
            <a:ext cx="510793" cy="6273"/>
          </a:xfrm>
          <a:prstGeom prst="bentConnector3">
            <a:avLst>
              <a:gd name="adj1" fmla="val 50000"/>
            </a:avLst>
          </a:prstGeom>
          <a:noFill/>
          <a:ln w="12700" cap="rnd" cmpd="sng" algn="ctr">
            <a:solidFill>
              <a:srgbClr val="90C226"/>
            </a:solidFill>
            <a:prstDash val="solid"/>
            <a:tailEnd type="triangle"/>
          </a:ln>
          <a:effectLst/>
        </p:spPr>
      </p:cxnSp>
      <p:sp>
        <p:nvSpPr>
          <p:cNvPr id="7" name="Rectangle 6">
            <a:extLst>
              <a:ext uri="{FF2B5EF4-FFF2-40B4-BE49-F238E27FC236}">
                <a16:creationId xmlns:a16="http://schemas.microsoft.com/office/drawing/2014/main" id="{F3F7AFB4-E99F-47B4-810E-2E9A6CAD5AD4}"/>
              </a:ext>
            </a:extLst>
          </p:cNvPr>
          <p:cNvSpPr/>
          <p:nvPr/>
        </p:nvSpPr>
        <p:spPr>
          <a:xfrm>
            <a:off x="1729572" y="3862847"/>
            <a:ext cx="118872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2</a:t>
            </a:r>
          </a:p>
        </p:txBody>
      </p:sp>
      <p:sp>
        <p:nvSpPr>
          <p:cNvPr id="8" name="Rectangle 7">
            <a:extLst>
              <a:ext uri="{FF2B5EF4-FFF2-40B4-BE49-F238E27FC236}">
                <a16:creationId xmlns:a16="http://schemas.microsoft.com/office/drawing/2014/main" id="{F821712D-8E50-44C0-BE9E-C1D0C3599CC4}"/>
              </a:ext>
            </a:extLst>
          </p:cNvPr>
          <p:cNvSpPr/>
          <p:nvPr/>
        </p:nvSpPr>
        <p:spPr>
          <a:xfrm>
            <a:off x="1729572" y="2852171"/>
            <a:ext cx="119507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3</a:t>
            </a:r>
          </a:p>
        </p:txBody>
      </p:sp>
      <p:cxnSp>
        <p:nvCxnSpPr>
          <p:cNvPr id="9" name="Connector: Elbow 8">
            <a:extLst>
              <a:ext uri="{FF2B5EF4-FFF2-40B4-BE49-F238E27FC236}">
                <a16:creationId xmlns:a16="http://schemas.microsoft.com/office/drawing/2014/main" id="{9C9E64F7-8EF5-40EC-8F6D-3077DA354852}"/>
              </a:ext>
            </a:extLst>
          </p:cNvPr>
          <p:cNvCxnSpPr>
            <a:cxnSpLocks/>
            <a:stCxn id="7" idx="0"/>
            <a:endCxn id="8" idx="2"/>
          </p:cNvCxnSpPr>
          <p:nvPr/>
        </p:nvCxnSpPr>
        <p:spPr>
          <a:xfrm rot="5400000" flipH="1" flipV="1">
            <a:off x="2194755" y="3730496"/>
            <a:ext cx="261528" cy="3175"/>
          </a:xfrm>
          <a:prstGeom prst="bentConnector3">
            <a:avLst>
              <a:gd name="adj1" fmla="val 50000"/>
            </a:avLst>
          </a:prstGeom>
          <a:noFill/>
          <a:ln w="12700" cap="rnd" cmpd="sng" algn="ctr">
            <a:solidFill>
              <a:srgbClr val="90C226"/>
            </a:solidFill>
            <a:prstDash val="solid"/>
            <a:tailEnd type="triangle"/>
          </a:ln>
          <a:effectLst/>
        </p:spPr>
      </p:cxnSp>
      <p:cxnSp>
        <p:nvCxnSpPr>
          <p:cNvPr id="10" name="Connector: Elbow 9">
            <a:extLst>
              <a:ext uri="{FF2B5EF4-FFF2-40B4-BE49-F238E27FC236}">
                <a16:creationId xmlns:a16="http://schemas.microsoft.com/office/drawing/2014/main" id="{9A34B785-359E-4C9A-9FFC-11CEB0C33DFD}"/>
              </a:ext>
            </a:extLst>
          </p:cNvPr>
          <p:cNvCxnSpPr>
            <a:cxnSpLocks/>
            <a:stCxn id="8" idx="0"/>
            <a:endCxn id="5" idx="2"/>
          </p:cNvCxnSpPr>
          <p:nvPr/>
        </p:nvCxnSpPr>
        <p:spPr>
          <a:xfrm rot="5400000" flipH="1" flipV="1">
            <a:off x="2141085" y="2662975"/>
            <a:ext cx="375219" cy="3175"/>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05829A48-301C-4A79-995D-447930ECD5B8}"/>
              </a:ext>
            </a:extLst>
          </p:cNvPr>
          <p:cNvSpPr/>
          <p:nvPr/>
        </p:nvSpPr>
        <p:spPr>
          <a:xfrm>
            <a:off x="1619617" y="1277549"/>
            <a:ext cx="1421176" cy="345303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12" name="Rectangle 11">
            <a:extLst>
              <a:ext uri="{FF2B5EF4-FFF2-40B4-BE49-F238E27FC236}">
                <a16:creationId xmlns:a16="http://schemas.microsoft.com/office/drawing/2014/main" id="{CFA7DCC2-0DCB-4ED1-AC4F-94CED163F2B7}"/>
              </a:ext>
            </a:extLst>
          </p:cNvPr>
          <p:cNvSpPr/>
          <p:nvPr/>
        </p:nvSpPr>
        <p:spPr>
          <a:xfrm>
            <a:off x="1454364" y="750762"/>
            <a:ext cx="1738829" cy="5356476"/>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13" name="Rectangle 12">
            <a:extLst>
              <a:ext uri="{FF2B5EF4-FFF2-40B4-BE49-F238E27FC236}">
                <a16:creationId xmlns:a16="http://schemas.microsoft.com/office/drawing/2014/main" id="{AD4D5E13-F472-464C-AD1B-EF5F9F2F69AC}"/>
              </a:ext>
            </a:extLst>
          </p:cNvPr>
          <p:cNvSpPr/>
          <p:nvPr/>
        </p:nvSpPr>
        <p:spPr>
          <a:xfrm>
            <a:off x="449970" y="297180"/>
            <a:ext cx="3760470" cy="6263640"/>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32370C1E-B318-496A-9909-42F870EF0D38}"/>
              </a:ext>
            </a:extLst>
          </p:cNvPr>
          <p:cNvSpPr>
            <a:spLocks noGrp="1"/>
          </p:cNvSpPr>
          <p:nvPr>
            <p:ph type="sldNum" sz="quarter" idx="12"/>
          </p:nvPr>
        </p:nvSpPr>
        <p:spPr/>
        <p:txBody>
          <a:bodyPr/>
          <a:lstStyle/>
          <a:p>
            <a:fld id="{C3625854-A157-44F5-B597-7EECA3982BD8}" type="slidenum">
              <a:rPr lang="en-US" smtClean="0"/>
              <a:t>58</a:t>
            </a:fld>
            <a:endParaRPr lang="en-US"/>
          </a:p>
        </p:txBody>
      </p:sp>
      <p:sp>
        <p:nvSpPr>
          <p:cNvPr id="15" name="TextBox 14">
            <a:extLst>
              <a:ext uri="{FF2B5EF4-FFF2-40B4-BE49-F238E27FC236}">
                <a16:creationId xmlns:a16="http://schemas.microsoft.com/office/drawing/2014/main" id="{DE1CEF15-ED6A-4D6C-87DF-570AF1525CB5}"/>
              </a:ext>
            </a:extLst>
          </p:cNvPr>
          <p:cNvSpPr txBox="1"/>
          <p:nvPr/>
        </p:nvSpPr>
        <p:spPr>
          <a:xfrm>
            <a:off x="4627964" y="164004"/>
            <a:ext cx="6477562" cy="400110"/>
          </a:xfrm>
          <a:prstGeom prst="rect">
            <a:avLst/>
          </a:prstGeom>
          <a:noFill/>
        </p:spPr>
        <p:txBody>
          <a:bodyPr wrap="square" rtlCol="0">
            <a:spAutoFit/>
          </a:bodyPr>
          <a:lstStyle/>
          <a:p>
            <a:r>
              <a:rPr lang="en-US" sz="2000" b="1" dirty="0"/>
              <a:t>New Path Method</a:t>
            </a:r>
          </a:p>
        </p:txBody>
      </p:sp>
      <p:graphicFrame>
        <p:nvGraphicFramePr>
          <p:cNvPr id="17" name="Table 16">
            <a:extLst>
              <a:ext uri="{FF2B5EF4-FFF2-40B4-BE49-F238E27FC236}">
                <a16:creationId xmlns:a16="http://schemas.microsoft.com/office/drawing/2014/main" id="{2C2F2891-B288-4E0A-B1B2-94FC7D6942BD}"/>
              </a:ext>
            </a:extLst>
          </p:cNvPr>
          <p:cNvGraphicFramePr>
            <a:graphicFrameLocks noGrp="1"/>
          </p:cNvGraphicFramePr>
          <p:nvPr>
            <p:extLst>
              <p:ext uri="{D42A27DB-BD31-4B8C-83A1-F6EECF244321}">
                <p14:modId xmlns:p14="http://schemas.microsoft.com/office/powerpoint/2010/main" val="3504110004"/>
              </p:ext>
            </p:extLst>
          </p:nvPr>
        </p:nvGraphicFramePr>
        <p:xfrm>
          <a:off x="4705474" y="1002047"/>
          <a:ext cx="6552175" cy="4853906"/>
        </p:xfrm>
        <a:graphic>
          <a:graphicData uri="http://schemas.openxmlformats.org/drawingml/2006/table">
            <a:tbl>
              <a:tblPr/>
              <a:tblGrid>
                <a:gridCol w="665619">
                  <a:extLst>
                    <a:ext uri="{9D8B030D-6E8A-4147-A177-3AD203B41FA5}">
                      <a16:colId xmlns:a16="http://schemas.microsoft.com/office/drawing/2014/main" val="1751605679"/>
                    </a:ext>
                  </a:extLst>
                </a:gridCol>
                <a:gridCol w="728020">
                  <a:extLst>
                    <a:ext uri="{9D8B030D-6E8A-4147-A177-3AD203B41FA5}">
                      <a16:colId xmlns:a16="http://schemas.microsoft.com/office/drawing/2014/main" val="3660259008"/>
                    </a:ext>
                  </a:extLst>
                </a:gridCol>
                <a:gridCol w="1289634">
                  <a:extLst>
                    <a:ext uri="{9D8B030D-6E8A-4147-A177-3AD203B41FA5}">
                      <a16:colId xmlns:a16="http://schemas.microsoft.com/office/drawing/2014/main" val="84862141"/>
                    </a:ext>
                  </a:extLst>
                </a:gridCol>
                <a:gridCol w="1289634">
                  <a:extLst>
                    <a:ext uri="{9D8B030D-6E8A-4147-A177-3AD203B41FA5}">
                      <a16:colId xmlns:a16="http://schemas.microsoft.com/office/drawing/2014/main" val="463308767"/>
                    </a:ext>
                  </a:extLst>
                </a:gridCol>
                <a:gridCol w="1289634">
                  <a:extLst>
                    <a:ext uri="{9D8B030D-6E8A-4147-A177-3AD203B41FA5}">
                      <a16:colId xmlns:a16="http://schemas.microsoft.com/office/drawing/2014/main" val="3565035166"/>
                    </a:ext>
                  </a:extLst>
                </a:gridCol>
                <a:gridCol w="1289634">
                  <a:extLst>
                    <a:ext uri="{9D8B030D-6E8A-4147-A177-3AD203B41FA5}">
                      <a16:colId xmlns:a16="http://schemas.microsoft.com/office/drawing/2014/main" val="201384210"/>
                    </a:ext>
                  </a:extLst>
                </a:gridCol>
              </a:tblGrid>
              <a:tr h="309492">
                <a:tc>
                  <a:txBody>
                    <a:bodyPr/>
                    <a:lstStyle/>
                    <a:p>
                      <a:pPr algn="ctr" fontAlgn="ctr"/>
                      <a:r>
                        <a:rPr lang="en-US" sz="800" b="1" i="0" u="none" strike="noStrike">
                          <a:solidFill>
                            <a:srgbClr val="000000"/>
                          </a:solidFill>
                          <a:effectLst/>
                          <a:latin typeface="Calibri" panose="020F0502020204030204" pitchFamily="34" charset="0"/>
                        </a:rPr>
                        <a:t>Control ID</a:t>
                      </a:r>
                    </a:p>
                  </a:txBody>
                  <a:tcPr marL="4825" marR="4825" marT="48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dirty="0">
                          <a:solidFill>
                            <a:srgbClr val="000000"/>
                          </a:solidFill>
                          <a:effectLst/>
                          <a:latin typeface="Calibri" panose="020F0502020204030204" pitchFamily="34" charset="0"/>
                        </a:rPr>
                        <a:t>R.P. </a:t>
                      </a:r>
                      <a:r>
                        <a:rPr lang="en-US" sz="800" b="1" i="0" u="none" strike="noStrike" dirty="0" err="1">
                          <a:solidFill>
                            <a:srgbClr val="000000"/>
                          </a:solidFill>
                          <a:effectLst/>
                          <a:latin typeface="Calibri" panose="020F0502020204030204" pitchFamily="34" charset="0"/>
                        </a:rPr>
                        <a:t>Apportiont</a:t>
                      </a:r>
                      <a:r>
                        <a:rPr lang="en-US" sz="800" b="1" i="0" u="none" strike="noStrike" dirty="0">
                          <a:solidFill>
                            <a:srgbClr val="000000"/>
                          </a:solidFill>
                          <a:effectLst/>
                          <a:latin typeface="Calibri" panose="020F0502020204030204" pitchFamily="34" charset="0"/>
                        </a:rPr>
                        <a:t>.</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 Effectiveness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Pollutant</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 Efficiency</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800" b="1" i="0" u="none" strike="noStrike">
                          <a:solidFill>
                            <a:srgbClr val="000000"/>
                          </a:solidFill>
                          <a:effectLst/>
                          <a:latin typeface="Calibri" panose="020F0502020204030204" pitchFamily="34" charset="0"/>
                        </a:rPr>
                        <a:t>Overall % Reduction</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334481358"/>
                  </a:ext>
                </a:extLst>
              </a:tr>
              <a:tr h="156091">
                <a:tc>
                  <a:txBody>
                    <a:bodyPr/>
                    <a:lstStyle/>
                    <a:p>
                      <a:pPr algn="l" fontAlgn="b"/>
                      <a:r>
                        <a:rPr lang="en-US" sz="800" b="0" i="0" u="none" strike="noStrike">
                          <a:solidFill>
                            <a:srgbClr val="000000"/>
                          </a:solidFill>
                          <a:effectLst/>
                          <a:latin typeface="Calibri" panose="020F0502020204030204" pitchFamily="34" charset="0"/>
                        </a:rPr>
                        <a:t>Control 1</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95%</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VOC</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76%</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903204"/>
                  </a:ext>
                </a:extLst>
              </a:tr>
              <a:tr h="161474">
                <a:tc>
                  <a:txBody>
                    <a:bodyPr/>
                    <a:lstStyle/>
                    <a:p>
                      <a:pPr algn="l" fontAlgn="b"/>
                      <a:r>
                        <a:rPr lang="en-US" sz="800" b="0" i="0" u="none" strike="noStrike">
                          <a:solidFill>
                            <a:srgbClr val="000000"/>
                          </a:solidFill>
                          <a:effectLst/>
                          <a:latin typeface="Calibri" panose="020F0502020204030204" pitchFamily="34" charset="0"/>
                        </a:rPr>
                        <a:t> </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CO</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95%</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938100"/>
                  </a:ext>
                </a:extLst>
              </a:tr>
              <a:tr h="161474">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464834"/>
                  </a:ext>
                </a:extLst>
              </a:tr>
              <a:tr h="309492">
                <a:tc>
                  <a:txBody>
                    <a:bodyPr/>
                    <a:lstStyle/>
                    <a:p>
                      <a:pPr algn="ctr" fontAlgn="ctr"/>
                      <a:r>
                        <a:rPr lang="en-US" sz="800" b="1" i="0" u="none" strike="noStrike">
                          <a:solidFill>
                            <a:srgbClr val="000000"/>
                          </a:solidFill>
                          <a:effectLst/>
                          <a:latin typeface="Calibri" panose="020F0502020204030204" pitchFamily="34" charset="0"/>
                        </a:rPr>
                        <a:t>Control ID</a:t>
                      </a:r>
                    </a:p>
                  </a:txBody>
                  <a:tcPr marL="4825" marR="4825" marT="48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R.P. Apportiont.</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 Effectiveness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Pollutant</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 Efficiency</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800" b="1" i="0" u="none" strike="noStrike">
                          <a:solidFill>
                            <a:srgbClr val="000000"/>
                          </a:solidFill>
                          <a:effectLst/>
                          <a:latin typeface="Calibri" panose="020F0502020204030204" pitchFamily="34" charset="0"/>
                        </a:rPr>
                        <a:t>Overall % Reduction</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23343870"/>
                  </a:ext>
                </a:extLst>
              </a:tr>
              <a:tr h="156091">
                <a:tc>
                  <a:txBody>
                    <a:bodyPr/>
                    <a:lstStyle/>
                    <a:p>
                      <a:pPr algn="l" fontAlgn="b"/>
                      <a:r>
                        <a:rPr lang="en-US" sz="800" b="0" i="0" u="none" strike="noStrike">
                          <a:solidFill>
                            <a:srgbClr val="000000"/>
                          </a:solidFill>
                          <a:effectLst/>
                          <a:latin typeface="Calibri" panose="020F0502020204030204" pitchFamily="34" charset="0"/>
                        </a:rPr>
                        <a:t>Control 2</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PM10-PRI</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81%</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151922"/>
                  </a:ext>
                </a:extLst>
              </a:tr>
              <a:tr h="161474">
                <a:tc>
                  <a:txBody>
                    <a:bodyPr/>
                    <a:lstStyle/>
                    <a:p>
                      <a:pPr algn="l" fontAlgn="b"/>
                      <a:r>
                        <a:rPr lang="en-US" sz="800" b="0" i="0" u="none" strike="noStrike">
                          <a:solidFill>
                            <a:srgbClr val="000000"/>
                          </a:solidFill>
                          <a:effectLst/>
                          <a:latin typeface="Calibri" panose="020F0502020204030204" pitchFamily="34" charset="0"/>
                        </a:rPr>
                        <a:t> </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PM-CON</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973686"/>
                  </a:ext>
                </a:extLst>
              </a:tr>
              <a:tr h="161474">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05594"/>
                  </a:ext>
                </a:extLst>
              </a:tr>
              <a:tr h="309492">
                <a:tc>
                  <a:txBody>
                    <a:bodyPr/>
                    <a:lstStyle/>
                    <a:p>
                      <a:pPr algn="ctr" fontAlgn="ctr"/>
                      <a:r>
                        <a:rPr lang="en-US" sz="800" b="1" i="0" u="none" strike="noStrike">
                          <a:solidFill>
                            <a:srgbClr val="000000"/>
                          </a:solidFill>
                          <a:effectLst/>
                          <a:latin typeface="Calibri" panose="020F0502020204030204" pitchFamily="34" charset="0"/>
                        </a:rPr>
                        <a:t>Control ID</a:t>
                      </a:r>
                    </a:p>
                  </a:txBody>
                  <a:tcPr marL="4825" marR="4825" marT="48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R.P. Apportiont.</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 Effectiveness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Pollutant</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 Efficiency</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800" b="1" i="0" u="none" strike="noStrike">
                          <a:solidFill>
                            <a:srgbClr val="000000"/>
                          </a:solidFill>
                          <a:effectLst/>
                          <a:latin typeface="Calibri" panose="020F0502020204030204" pitchFamily="34" charset="0"/>
                        </a:rPr>
                        <a:t>Overall % Reduction</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715678996"/>
                  </a:ext>
                </a:extLst>
              </a:tr>
              <a:tr h="161474">
                <a:tc>
                  <a:txBody>
                    <a:bodyPr/>
                    <a:lstStyle/>
                    <a:p>
                      <a:pPr algn="l" fontAlgn="b"/>
                      <a:r>
                        <a:rPr lang="en-US" sz="800" b="0" i="0" u="none" strike="noStrike">
                          <a:solidFill>
                            <a:srgbClr val="000000"/>
                          </a:solidFill>
                          <a:effectLst/>
                          <a:latin typeface="Calibri" panose="020F0502020204030204" pitchFamily="34" charset="0"/>
                        </a:rPr>
                        <a:t>Control 3</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NOX</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81%</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49883"/>
                  </a:ext>
                </a:extLst>
              </a:tr>
              <a:tr h="161474">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964914"/>
                  </a:ext>
                </a:extLst>
              </a:tr>
              <a:tr h="309492">
                <a:tc>
                  <a:txBody>
                    <a:bodyPr/>
                    <a:lstStyle/>
                    <a:p>
                      <a:pPr algn="ctr" fontAlgn="ctr"/>
                      <a:r>
                        <a:rPr lang="en-US" sz="800" b="1" i="0" u="none" strike="noStrike">
                          <a:solidFill>
                            <a:srgbClr val="000000"/>
                          </a:solidFill>
                          <a:effectLst/>
                          <a:latin typeface="Calibri" panose="020F0502020204030204" pitchFamily="34" charset="0"/>
                        </a:rPr>
                        <a:t>Control ID</a:t>
                      </a:r>
                    </a:p>
                  </a:txBody>
                  <a:tcPr marL="4825" marR="4825" marT="48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dirty="0">
                          <a:solidFill>
                            <a:srgbClr val="000000"/>
                          </a:solidFill>
                          <a:effectLst/>
                          <a:latin typeface="Calibri" panose="020F0502020204030204" pitchFamily="34" charset="0"/>
                        </a:rPr>
                        <a:t>R.P. </a:t>
                      </a:r>
                      <a:r>
                        <a:rPr lang="en-US" sz="800" b="1" i="0" u="none" strike="noStrike" dirty="0" err="1">
                          <a:solidFill>
                            <a:srgbClr val="000000"/>
                          </a:solidFill>
                          <a:effectLst/>
                          <a:latin typeface="Calibri" panose="020F0502020204030204" pitchFamily="34" charset="0"/>
                        </a:rPr>
                        <a:t>Apportiont</a:t>
                      </a:r>
                      <a:r>
                        <a:rPr lang="en-US" sz="800" b="1" i="0" u="none" strike="noStrike" dirty="0">
                          <a:solidFill>
                            <a:srgbClr val="000000"/>
                          </a:solidFill>
                          <a:effectLst/>
                          <a:latin typeface="Calibri" panose="020F0502020204030204" pitchFamily="34" charset="0"/>
                        </a:rPr>
                        <a:t>.</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 Effectiveness</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Pollutant</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800" b="1" i="0" u="none" strike="noStrike">
                          <a:solidFill>
                            <a:srgbClr val="000000"/>
                          </a:solidFill>
                          <a:effectLst/>
                          <a:latin typeface="Calibri" panose="020F0502020204030204" pitchFamily="34" charset="0"/>
                        </a:rPr>
                        <a:t>% Efficiency</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800" b="1" i="0" u="none" strike="noStrike">
                          <a:solidFill>
                            <a:srgbClr val="000000"/>
                          </a:solidFill>
                          <a:effectLst/>
                          <a:latin typeface="Calibri" panose="020F0502020204030204" pitchFamily="34" charset="0"/>
                        </a:rPr>
                        <a:t>Overall % Reduction</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89990990"/>
                  </a:ext>
                </a:extLst>
              </a:tr>
              <a:tr h="161474">
                <a:tc>
                  <a:txBody>
                    <a:bodyPr/>
                    <a:lstStyle/>
                    <a:p>
                      <a:pPr algn="l" fontAlgn="b"/>
                      <a:r>
                        <a:rPr lang="en-US" sz="800" b="0" i="0" u="none" strike="noStrike">
                          <a:solidFill>
                            <a:srgbClr val="000000"/>
                          </a:solidFill>
                          <a:effectLst/>
                          <a:latin typeface="Calibri" panose="020F0502020204030204" pitchFamily="34" charset="0"/>
                        </a:rPr>
                        <a:t>Scrubber 1</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90%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SO2</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90%</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81%</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659437"/>
                  </a:ext>
                </a:extLst>
              </a:tr>
              <a:tr h="161474">
                <a:tc>
                  <a:txBody>
                    <a:bodyPr/>
                    <a:lstStyle/>
                    <a:p>
                      <a:pPr algn="l" fontAlgn="b"/>
                      <a:r>
                        <a:rPr lang="en-US" sz="800" b="1" i="0" u="none" strike="noStrike">
                          <a:solidFill>
                            <a:srgbClr val="000000"/>
                          </a:solidFill>
                          <a:effectLst/>
                          <a:latin typeface="Calibri" panose="020F0502020204030204" pitchFamily="34" charset="0"/>
                        </a:rPr>
                        <a:t>Path Data</a:t>
                      </a: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2334197"/>
                  </a:ext>
                </a:extLst>
              </a:tr>
              <a:tr h="309492">
                <a:tc>
                  <a:txBody>
                    <a:bodyPr/>
                    <a:lstStyle/>
                    <a:p>
                      <a:pPr algn="l" fontAlgn="ctr"/>
                      <a:r>
                        <a:rPr lang="en-US" sz="800" b="1" i="0" u="none" strike="noStrike">
                          <a:solidFill>
                            <a:srgbClr val="000000"/>
                          </a:solidFill>
                          <a:effectLst/>
                          <a:latin typeface="Calibri" panose="020F0502020204030204" pitchFamily="34" charset="0"/>
                        </a:rPr>
                        <a:t>Path ID</a:t>
                      </a:r>
                    </a:p>
                  </a:txBody>
                  <a:tcPr marL="4825" marR="4825" marT="48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800" b="1" i="0" u="none" strike="noStrike">
                          <a:solidFill>
                            <a:srgbClr val="000000"/>
                          </a:solidFill>
                          <a:effectLst/>
                          <a:latin typeface="Calibri" panose="020F0502020204030204" pitchFamily="34" charset="0"/>
                        </a:rPr>
                        <a:t>Sequence Number</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800" b="1" i="0" u="none" strike="noStrike">
                          <a:solidFill>
                            <a:srgbClr val="000000"/>
                          </a:solidFill>
                          <a:effectLst/>
                          <a:latin typeface="Calibri" panose="020F0502020204030204" pitchFamily="34" charset="0"/>
                        </a:rPr>
                        <a:t>Assignment (Control or Path)</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800" b="1" i="0" u="none" strike="noStrike">
                          <a:solidFill>
                            <a:srgbClr val="000000"/>
                          </a:solidFill>
                          <a:effectLst/>
                          <a:latin typeface="Calibri" panose="020F0502020204030204" pitchFamily="34" charset="0"/>
                        </a:rPr>
                        <a:t>Apportionment (Control or Path)</a:t>
                      </a:r>
                    </a:p>
                  </a:txBody>
                  <a:tcPr marL="4825" marR="4825" marT="48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a:noFill/>
                    </a:lnT>
                    <a:lnB>
                      <a:noFill/>
                    </a:lnB>
                  </a:tcPr>
                </a:tc>
                <a:extLst>
                  <a:ext uri="{0D108BD9-81ED-4DB2-BD59-A6C34878D82A}">
                    <a16:rowId xmlns:a16="http://schemas.microsoft.com/office/drawing/2014/main" val="1048889987"/>
                  </a:ext>
                </a:extLst>
              </a:tr>
              <a:tr h="156091">
                <a:tc>
                  <a:txBody>
                    <a:bodyPr/>
                    <a:lstStyle/>
                    <a:p>
                      <a:pPr algn="l" fontAlgn="b"/>
                      <a:r>
                        <a:rPr lang="en-US" sz="800" b="0" i="0" u="none" strike="noStrike">
                          <a:solidFill>
                            <a:srgbClr val="000000"/>
                          </a:solidFill>
                          <a:effectLst/>
                          <a:latin typeface="Calibri" panose="020F0502020204030204" pitchFamily="34" charset="0"/>
                        </a:rPr>
                        <a:t>Path 1</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Control 2</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a:noFill/>
                    </a:lnT>
                    <a:lnB>
                      <a:noFill/>
                    </a:lnB>
                  </a:tcPr>
                </a:tc>
                <a:extLst>
                  <a:ext uri="{0D108BD9-81ED-4DB2-BD59-A6C34878D82A}">
                    <a16:rowId xmlns:a16="http://schemas.microsoft.com/office/drawing/2014/main" val="268064374"/>
                  </a:ext>
                </a:extLst>
              </a:tr>
              <a:tr h="156091">
                <a:tc>
                  <a:txBody>
                    <a:bodyPr/>
                    <a:lstStyle/>
                    <a:p>
                      <a:pPr algn="l" fontAlgn="b"/>
                      <a:r>
                        <a:rPr lang="en-US" sz="800" b="0" i="0" u="none" strike="noStrike">
                          <a:solidFill>
                            <a:srgbClr val="000000"/>
                          </a:solidFill>
                          <a:effectLst/>
                          <a:latin typeface="Calibri" panose="020F0502020204030204" pitchFamily="34" charset="0"/>
                        </a:rPr>
                        <a:t>Path 1</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Control 3</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a:noFill/>
                    </a:lnT>
                    <a:lnB>
                      <a:noFill/>
                    </a:lnB>
                  </a:tcPr>
                </a:tc>
                <a:extLst>
                  <a:ext uri="{0D108BD9-81ED-4DB2-BD59-A6C34878D82A}">
                    <a16:rowId xmlns:a16="http://schemas.microsoft.com/office/drawing/2014/main" val="2142520603"/>
                  </a:ext>
                </a:extLst>
              </a:tr>
              <a:tr h="156091">
                <a:tc>
                  <a:txBody>
                    <a:bodyPr/>
                    <a:lstStyle/>
                    <a:p>
                      <a:pPr algn="l" fontAlgn="b"/>
                      <a:r>
                        <a:rPr lang="en-US" sz="800" b="0" i="0" u="none" strike="noStrike">
                          <a:solidFill>
                            <a:srgbClr val="000000"/>
                          </a:solidFill>
                          <a:effectLst/>
                          <a:latin typeface="Calibri" panose="020F0502020204030204" pitchFamily="34" charset="0"/>
                        </a:rPr>
                        <a:t>Path 1</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Scrubber 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a:noFill/>
                    </a:lnT>
                    <a:lnB>
                      <a:noFill/>
                    </a:lnB>
                  </a:tcPr>
                </a:tc>
                <a:extLst>
                  <a:ext uri="{0D108BD9-81ED-4DB2-BD59-A6C34878D82A}">
                    <a16:rowId xmlns:a16="http://schemas.microsoft.com/office/drawing/2014/main" val="3441631345"/>
                  </a:ext>
                </a:extLst>
              </a:tr>
              <a:tr h="156091">
                <a:tc>
                  <a:txBody>
                    <a:bodyPr/>
                    <a:lstStyle/>
                    <a:p>
                      <a:pPr algn="l" fontAlgn="b"/>
                      <a:r>
                        <a:rPr lang="en-US" sz="800" b="0" i="0" u="none" strike="noStrike">
                          <a:solidFill>
                            <a:srgbClr val="000000"/>
                          </a:solidFill>
                          <a:effectLst/>
                          <a:latin typeface="Calibri" panose="020F0502020204030204" pitchFamily="34" charset="0"/>
                        </a:rPr>
                        <a:t>Path 2</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Control 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a:noFill/>
                    </a:lnT>
                    <a:lnB>
                      <a:noFill/>
                    </a:lnB>
                  </a:tcPr>
                </a:tc>
                <a:extLst>
                  <a:ext uri="{0D108BD9-81ED-4DB2-BD59-A6C34878D82A}">
                    <a16:rowId xmlns:a16="http://schemas.microsoft.com/office/drawing/2014/main" val="572797846"/>
                  </a:ext>
                </a:extLst>
              </a:tr>
              <a:tr h="161474">
                <a:tc>
                  <a:txBody>
                    <a:bodyPr/>
                    <a:lstStyle/>
                    <a:p>
                      <a:pPr algn="l" fontAlgn="b"/>
                      <a:r>
                        <a:rPr lang="en-US" sz="800" b="0" i="0" u="none" strike="noStrike">
                          <a:solidFill>
                            <a:srgbClr val="000000"/>
                          </a:solidFill>
                          <a:effectLst/>
                          <a:latin typeface="Calibri" panose="020F0502020204030204" pitchFamily="34" charset="0"/>
                        </a:rPr>
                        <a:t>Path 2</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Path 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a:noFill/>
                    </a:lnT>
                    <a:lnB>
                      <a:noFill/>
                    </a:lnB>
                  </a:tcPr>
                </a:tc>
                <a:extLst>
                  <a:ext uri="{0D108BD9-81ED-4DB2-BD59-A6C34878D82A}">
                    <a16:rowId xmlns:a16="http://schemas.microsoft.com/office/drawing/2014/main" val="1257954415"/>
                  </a:ext>
                </a:extLst>
              </a:tr>
              <a:tr h="289577">
                <a:tc>
                  <a:txBody>
                    <a:bodyPr/>
                    <a:lstStyle/>
                    <a:p>
                      <a:pPr algn="l" fontAlgn="b"/>
                      <a:r>
                        <a:rPr lang="en-US" sz="800" b="1" i="0" u="none" strike="noStrike">
                          <a:solidFill>
                            <a:srgbClr val="000000"/>
                          </a:solidFill>
                          <a:effectLst/>
                          <a:latin typeface="Calibri" panose="020F0502020204030204" pitchFamily="34" charset="0"/>
                        </a:rPr>
                        <a:t>Release Point Data</a:t>
                      </a: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a:noFill/>
                    </a:lnL>
                    <a:lnR>
                      <a:noFill/>
                    </a:lnR>
                    <a:lnT>
                      <a:noFill/>
                    </a:lnT>
                    <a:lnB>
                      <a:noFill/>
                    </a:lnB>
                  </a:tcPr>
                </a:tc>
                <a:extLst>
                  <a:ext uri="{0D108BD9-81ED-4DB2-BD59-A6C34878D82A}">
                    <a16:rowId xmlns:a16="http://schemas.microsoft.com/office/drawing/2014/main" val="106626126"/>
                  </a:ext>
                </a:extLst>
              </a:tr>
              <a:tr h="309492">
                <a:tc>
                  <a:txBody>
                    <a:bodyPr/>
                    <a:lstStyle/>
                    <a:p>
                      <a:pPr algn="l" fontAlgn="ctr"/>
                      <a:r>
                        <a:rPr lang="en-US" sz="800" b="1" i="0" u="none" strike="noStrike">
                          <a:solidFill>
                            <a:srgbClr val="000000"/>
                          </a:solidFill>
                          <a:effectLst/>
                          <a:latin typeface="Calibri" panose="020F0502020204030204" pitchFamily="34" charset="0"/>
                        </a:rPr>
                        <a:t>Unit ID</a:t>
                      </a:r>
                    </a:p>
                  </a:txBody>
                  <a:tcPr marL="4825" marR="4825" marT="48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800" b="1" i="0" u="none" strike="noStrike">
                          <a:solidFill>
                            <a:srgbClr val="000000"/>
                          </a:solidFill>
                          <a:effectLst/>
                          <a:latin typeface="Calibri" panose="020F0502020204030204" pitchFamily="34" charset="0"/>
                        </a:rPr>
                        <a:t>Process ID</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800" b="1" i="0" u="none" strike="noStrike">
                          <a:solidFill>
                            <a:srgbClr val="000000"/>
                          </a:solidFill>
                          <a:effectLst/>
                          <a:latin typeface="Calibri" panose="020F0502020204030204" pitchFamily="34" charset="0"/>
                        </a:rPr>
                        <a:t>Path ID</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800" b="1" i="0" u="none" strike="noStrike">
                          <a:solidFill>
                            <a:srgbClr val="000000"/>
                          </a:solidFill>
                          <a:effectLst/>
                          <a:latin typeface="Calibri" panose="020F0502020204030204" pitchFamily="34" charset="0"/>
                        </a:rPr>
                        <a:t>Release Point ID</a:t>
                      </a:r>
                    </a:p>
                  </a:txBody>
                  <a:tcPr marL="4825" marR="4825" marT="4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800" b="1" i="0" u="none" strike="noStrike">
                          <a:solidFill>
                            <a:srgbClr val="000000"/>
                          </a:solidFill>
                          <a:effectLst/>
                          <a:latin typeface="Calibri" panose="020F0502020204030204" pitchFamily="34" charset="0"/>
                        </a:rPr>
                        <a:t>Release Point Apportionment</a:t>
                      </a:r>
                    </a:p>
                  </a:txBody>
                  <a:tcPr marL="4825" marR="4825" marT="48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42964200"/>
                  </a:ext>
                </a:extLst>
              </a:tr>
              <a:tr h="156091">
                <a:tc>
                  <a:txBody>
                    <a:bodyPr/>
                    <a:lstStyle/>
                    <a:p>
                      <a:pPr algn="l" fontAlgn="b"/>
                      <a:r>
                        <a:rPr lang="en-US" sz="800" b="0" i="0" u="none" strike="noStrike">
                          <a:solidFill>
                            <a:srgbClr val="000000"/>
                          </a:solidFill>
                          <a:effectLst/>
                          <a:latin typeface="Calibri" panose="020F0502020204030204" pitchFamily="34" charset="0"/>
                        </a:rPr>
                        <a:t>Boiler 1</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Process 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Path 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Stack 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9240527"/>
                  </a:ext>
                </a:extLst>
              </a:tr>
              <a:tr h="161474">
                <a:tc>
                  <a:txBody>
                    <a:bodyPr/>
                    <a:lstStyle/>
                    <a:p>
                      <a:pPr algn="l" fontAlgn="b"/>
                      <a:r>
                        <a:rPr lang="en-US" sz="800" b="0" i="0" u="none" strike="noStrike">
                          <a:solidFill>
                            <a:srgbClr val="000000"/>
                          </a:solidFill>
                          <a:effectLst/>
                          <a:latin typeface="Calibri" panose="020F0502020204030204" pitchFamily="34" charset="0"/>
                        </a:rPr>
                        <a:t>Boiler 2</a:t>
                      </a:r>
                    </a:p>
                  </a:txBody>
                  <a:tcPr marL="4825" marR="4825" marT="48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Process 2</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Path 2</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Stack 1</a:t>
                      </a:r>
                    </a:p>
                  </a:txBody>
                  <a:tcPr marL="4825" marR="4825" marT="48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100%</a:t>
                      </a:r>
                    </a:p>
                  </a:txBody>
                  <a:tcPr marL="4825" marR="4825" marT="48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4825" marR="4825" marT="4825"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2807879"/>
                  </a:ext>
                </a:extLst>
              </a:tr>
            </a:tbl>
          </a:graphicData>
        </a:graphic>
      </p:graphicFrame>
    </p:spTree>
    <p:extLst>
      <p:ext uri="{BB962C8B-B14F-4D97-AF65-F5344CB8AC3E}">
        <p14:creationId xmlns:p14="http://schemas.microsoft.com/office/powerpoint/2010/main" val="1922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AAE4E-3AFC-4D88-9FFF-3AABCB4967DC}"/>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6</a:t>
            </a:r>
          </a:p>
        </p:txBody>
      </p:sp>
      <p:sp>
        <p:nvSpPr>
          <p:cNvPr id="5" name="Isosceles Triangle 4">
            <a:extLst>
              <a:ext uri="{FF2B5EF4-FFF2-40B4-BE49-F238E27FC236}">
                <a16:creationId xmlns:a16="http://schemas.microsoft.com/office/drawing/2014/main" id="{C4684728-D430-41B9-BC32-7BAFD644BE0E}"/>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8AD577CC-E5BF-488A-9C89-25A14D22AE76}"/>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DCAE66D9-871A-453D-9136-6579F99637AE}"/>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8" name="Group 7">
            <a:extLst>
              <a:ext uri="{FF2B5EF4-FFF2-40B4-BE49-F238E27FC236}">
                <a16:creationId xmlns:a16="http://schemas.microsoft.com/office/drawing/2014/main" id="{8BF32941-5EF1-49AB-BA60-3499577DED38}"/>
              </a:ext>
            </a:extLst>
          </p:cNvPr>
          <p:cNvGrpSpPr/>
          <p:nvPr/>
        </p:nvGrpSpPr>
        <p:grpSpPr>
          <a:xfrm>
            <a:off x="1202665" y="495759"/>
            <a:ext cx="8190099" cy="5253327"/>
            <a:chOff x="1202665" y="495759"/>
            <a:chExt cx="8190099" cy="5253327"/>
          </a:xfrm>
        </p:grpSpPr>
        <p:sp>
          <p:nvSpPr>
            <p:cNvPr id="9" name="Cube 8">
              <a:extLst>
                <a:ext uri="{FF2B5EF4-FFF2-40B4-BE49-F238E27FC236}">
                  <a16:creationId xmlns:a16="http://schemas.microsoft.com/office/drawing/2014/main" id="{38F7927E-8214-47B7-B5D9-66929742544B}"/>
                </a:ext>
              </a:extLst>
            </p:cNvPr>
            <p:cNvSpPr/>
            <p:nvPr/>
          </p:nvSpPr>
          <p:spPr>
            <a:xfrm>
              <a:off x="1202665" y="2207794"/>
              <a:ext cx="8185532" cy="3514381"/>
            </a:xfrm>
            <a:prstGeom prst="cube">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5C44EF3E-B938-469F-AA47-E64C80DABBFC}"/>
                </a:ext>
              </a:extLst>
            </p:cNvPr>
            <p:cNvSpPr/>
            <p:nvPr/>
          </p:nvSpPr>
          <p:spPr>
            <a:xfrm>
              <a:off x="7072829" y="495759"/>
              <a:ext cx="605928" cy="2247441"/>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7005A273-4A7B-49EC-BA17-E925E405F54D}"/>
                </a:ext>
              </a:extLst>
            </p:cNvPr>
            <p:cNvSpPr/>
            <p:nvPr/>
          </p:nvSpPr>
          <p:spPr>
            <a:xfrm>
              <a:off x="4867619" y="504939"/>
              <a:ext cx="605928" cy="2247441"/>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EF586B29-0F15-4E42-841E-BB24A3F9EFF5}"/>
                </a:ext>
              </a:extLst>
            </p:cNvPr>
            <p:cNvSpPr/>
            <p:nvPr/>
          </p:nvSpPr>
          <p:spPr>
            <a:xfrm>
              <a:off x="2939659" y="1311007"/>
              <a:ext cx="605928" cy="1441372"/>
            </a:xfrm>
            <a:prstGeom prst="can">
              <a:avLst/>
            </a:prstGeom>
            <a:solidFill>
              <a:srgbClr val="90C226"/>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 1</a:t>
              </a:r>
            </a:p>
          </p:txBody>
        </p:sp>
        <p:grpSp>
          <p:nvGrpSpPr>
            <p:cNvPr id="13" name="Group 12">
              <a:extLst>
                <a:ext uri="{FF2B5EF4-FFF2-40B4-BE49-F238E27FC236}">
                  <a16:creationId xmlns:a16="http://schemas.microsoft.com/office/drawing/2014/main" id="{458136DB-68D8-41A0-A8EF-48D7FF1DEFE7}"/>
                </a:ext>
              </a:extLst>
            </p:cNvPr>
            <p:cNvGrpSpPr/>
            <p:nvPr/>
          </p:nvGrpSpPr>
          <p:grpSpPr>
            <a:xfrm>
              <a:off x="8092774" y="4664538"/>
              <a:ext cx="1299990" cy="1084548"/>
              <a:chOff x="3170070" y="4697589"/>
              <a:chExt cx="1299990" cy="1084548"/>
            </a:xfrm>
          </p:grpSpPr>
          <p:sp>
            <p:nvSpPr>
              <p:cNvPr id="33" name="Cylinder 32">
                <a:extLst>
                  <a:ext uri="{FF2B5EF4-FFF2-40B4-BE49-F238E27FC236}">
                    <a16:creationId xmlns:a16="http://schemas.microsoft.com/office/drawing/2014/main" id="{9B8F48B1-BBD1-4680-AA15-9F09B0DBF541}"/>
                  </a:ext>
                </a:extLst>
              </p:cNvPr>
              <p:cNvSpPr/>
              <p:nvPr/>
            </p:nvSpPr>
            <p:spPr>
              <a:xfrm rot="16200000">
                <a:off x="3445491" y="4422168"/>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 </a:t>
                </a:r>
              </a:p>
            </p:txBody>
          </p:sp>
          <p:cxnSp>
            <p:nvCxnSpPr>
              <p:cNvPr id="34" name="Straight Connector 33">
                <a:extLst>
                  <a:ext uri="{FF2B5EF4-FFF2-40B4-BE49-F238E27FC236}">
                    <a16:creationId xmlns:a16="http://schemas.microsoft.com/office/drawing/2014/main" id="{A3C82D98-B150-43DD-B643-AB3DBED59B04}"/>
                  </a:ext>
                </a:extLst>
              </p:cNvPr>
              <p:cNvCxnSpPr>
                <a:cxnSpLocks/>
              </p:cNvCxnSpPr>
              <p:nvPr/>
            </p:nvCxnSpPr>
            <p:spPr>
              <a:xfrm flipH="1">
                <a:off x="3346341" y="5446737"/>
                <a:ext cx="99152" cy="317042"/>
              </a:xfrm>
              <a:prstGeom prst="line">
                <a:avLst/>
              </a:prstGeom>
              <a:noFill/>
              <a:ln w="28575" cap="rnd" cmpd="sng" algn="ctr">
                <a:solidFill>
                  <a:srgbClr val="2C3C43"/>
                </a:solidFill>
                <a:prstDash val="solid"/>
              </a:ln>
              <a:effectLst/>
            </p:spPr>
          </p:cxnSp>
          <p:cxnSp>
            <p:nvCxnSpPr>
              <p:cNvPr id="35" name="Straight Connector 34">
                <a:extLst>
                  <a:ext uri="{FF2B5EF4-FFF2-40B4-BE49-F238E27FC236}">
                    <a16:creationId xmlns:a16="http://schemas.microsoft.com/office/drawing/2014/main" id="{3AA5F7E4-DA82-4915-BF9E-FAA6D96AC346}"/>
                  </a:ext>
                </a:extLst>
              </p:cNvPr>
              <p:cNvCxnSpPr>
                <a:cxnSpLocks/>
              </p:cNvCxnSpPr>
              <p:nvPr/>
            </p:nvCxnSpPr>
            <p:spPr>
              <a:xfrm flipH="1">
                <a:off x="4027547" y="5444899"/>
                <a:ext cx="99152" cy="317042"/>
              </a:xfrm>
              <a:prstGeom prst="line">
                <a:avLst/>
              </a:prstGeom>
              <a:noFill/>
              <a:ln w="28575" cap="rnd" cmpd="sng" algn="ctr">
                <a:solidFill>
                  <a:srgbClr val="2C3C43"/>
                </a:solidFill>
                <a:prstDash val="solid"/>
              </a:ln>
              <a:effectLst/>
            </p:spPr>
          </p:cxnSp>
          <p:cxnSp>
            <p:nvCxnSpPr>
              <p:cNvPr id="36" name="Straight Connector 35">
                <a:extLst>
                  <a:ext uri="{FF2B5EF4-FFF2-40B4-BE49-F238E27FC236}">
                    <a16:creationId xmlns:a16="http://schemas.microsoft.com/office/drawing/2014/main" id="{9D62F136-667F-4A97-B17C-37694CCB9926}"/>
                  </a:ext>
                </a:extLst>
              </p:cNvPr>
              <p:cNvCxnSpPr>
                <a:cxnSpLocks/>
              </p:cNvCxnSpPr>
              <p:nvPr/>
            </p:nvCxnSpPr>
            <p:spPr>
              <a:xfrm>
                <a:off x="4246044" y="5357684"/>
                <a:ext cx="56927" cy="404257"/>
              </a:xfrm>
              <a:prstGeom prst="line">
                <a:avLst/>
              </a:prstGeom>
              <a:noFill/>
              <a:ln w="28575" cap="rnd" cmpd="sng" algn="ctr">
                <a:solidFill>
                  <a:srgbClr val="2C3C43"/>
                </a:solidFill>
                <a:prstDash val="solid"/>
              </a:ln>
              <a:effectLst/>
            </p:spPr>
          </p:cxnSp>
          <p:cxnSp>
            <p:nvCxnSpPr>
              <p:cNvPr id="37" name="Straight Connector 36">
                <a:extLst>
                  <a:ext uri="{FF2B5EF4-FFF2-40B4-BE49-F238E27FC236}">
                    <a16:creationId xmlns:a16="http://schemas.microsoft.com/office/drawing/2014/main" id="{0BF463B2-B82F-455A-A0BD-E8FFAA0602E5}"/>
                  </a:ext>
                </a:extLst>
              </p:cNvPr>
              <p:cNvCxnSpPr>
                <a:cxnSpLocks/>
              </p:cNvCxnSpPr>
              <p:nvPr/>
            </p:nvCxnSpPr>
            <p:spPr>
              <a:xfrm>
                <a:off x="3528111" y="5377880"/>
                <a:ext cx="56927" cy="404257"/>
              </a:xfrm>
              <a:prstGeom prst="line">
                <a:avLst/>
              </a:prstGeom>
              <a:noFill/>
              <a:ln w="28575" cap="rnd" cmpd="sng" algn="ctr">
                <a:solidFill>
                  <a:srgbClr val="2C3C43"/>
                </a:solidFill>
                <a:prstDash val="solid"/>
              </a:ln>
              <a:effectLst/>
            </p:spPr>
          </p:cxnSp>
        </p:grpSp>
        <p:sp>
          <p:nvSpPr>
            <p:cNvPr id="14" name="Cube 13">
              <a:extLst>
                <a:ext uri="{FF2B5EF4-FFF2-40B4-BE49-F238E27FC236}">
                  <a16:creationId xmlns:a16="http://schemas.microsoft.com/office/drawing/2014/main" id="{12AB9957-D691-47FA-9074-CB5657E4F49F}"/>
                </a:ext>
              </a:extLst>
            </p:cNvPr>
            <p:cNvSpPr/>
            <p:nvPr/>
          </p:nvSpPr>
          <p:spPr>
            <a:xfrm>
              <a:off x="4627144" y="4534618"/>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Control 1</a:t>
              </a:r>
            </a:p>
          </p:txBody>
        </p:sp>
        <p:sp>
          <p:nvSpPr>
            <p:cNvPr id="15" name="Cube 14">
              <a:extLst>
                <a:ext uri="{FF2B5EF4-FFF2-40B4-BE49-F238E27FC236}">
                  <a16:creationId xmlns:a16="http://schemas.microsoft.com/office/drawing/2014/main" id="{EFB50207-21F6-4475-8EC4-3CE1FBD47249}"/>
                </a:ext>
              </a:extLst>
            </p:cNvPr>
            <p:cNvSpPr/>
            <p:nvPr/>
          </p:nvSpPr>
          <p:spPr>
            <a:xfrm>
              <a:off x="4236934" y="3374804"/>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Control 4</a:t>
              </a:r>
            </a:p>
          </p:txBody>
        </p:sp>
        <p:sp>
          <p:nvSpPr>
            <p:cNvPr id="16" name="Cube 15">
              <a:extLst>
                <a:ext uri="{FF2B5EF4-FFF2-40B4-BE49-F238E27FC236}">
                  <a16:creationId xmlns:a16="http://schemas.microsoft.com/office/drawing/2014/main" id="{4C514B2B-5061-42F8-A884-540E660A747F}"/>
                </a:ext>
              </a:extLst>
            </p:cNvPr>
            <p:cNvSpPr/>
            <p:nvPr/>
          </p:nvSpPr>
          <p:spPr>
            <a:xfrm>
              <a:off x="6133321" y="342349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Control 2</a:t>
              </a:r>
            </a:p>
          </p:txBody>
        </p:sp>
        <p:sp>
          <p:nvSpPr>
            <p:cNvPr id="17" name="Arrow: Right 16">
              <a:extLst>
                <a:ext uri="{FF2B5EF4-FFF2-40B4-BE49-F238E27FC236}">
                  <a16:creationId xmlns:a16="http://schemas.microsoft.com/office/drawing/2014/main" id="{8A8369E6-0EEF-40E2-9A30-ECDB40261C6B}"/>
                </a:ext>
              </a:extLst>
            </p:cNvPr>
            <p:cNvSpPr/>
            <p:nvPr/>
          </p:nvSpPr>
          <p:spPr>
            <a:xfrm rot="10800000">
              <a:off x="5756081" y="3764404"/>
              <a:ext cx="289744" cy="24366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DD115B67-C814-4C20-A9C0-450414190F69}"/>
                </a:ext>
              </a:extLst>
            </p:cNvPr>
            <p:cNvSpPr/>
            <p:nvPr/>
          </p:nvSpPr>
          <p:spPr>
            <a:xfrm rot="19157123">
              <a:off x="5783104" y="4257675"/>
              <a:ext cx="357544" cy="2155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B2C2F164-AEB1-46AA-8CFB-3AE68A2348D5}"/>
                </a:ext>
              </a:extLst>
            </p:cNvPr>
            <p:cNvSpPr/>
            <p:nvPr/>
          </p:nvSpPr>
          <p:spPr>
            <a:xfrm rot="11794255">
              <a:off x="6067109" y="4975460"/>
              <a:ext cx="1636797" cy="26741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A4038B1A-C7FC-4178-A8A5-2907BB77F992}"/>
                </a:ext>
              </a:extLst>
            </p:cNvPr>
            <p:cNvSpPr/>
            <p:nvPr/>
          </p:nvSpPr>
          <p:spPr>
            <a:xfrm rot="10800000">
              <a:off x="3617371" y="4792458"/>
              <a:ext cx="903352" cy="25697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1" name="Group 20">
              <a:extLst>
                <a:ext uri="{FF2B5EF4-FFF2-40B4-BE49-F238E27FC236}">
                  <a16:creationId xmlns:a16="http://schemas.microsoft.com/office/drawing/2014/main" id="{A4F8D11B-DC3C-4662-A904-160E7B1599D8}"/>
                </a:ext>
              </a:extLst>
            </p:cNvPr>
            <p:cNvGrpSpPr/>
            <p:nvPr/>
          </p:nvGrpSpPr>
          <p:grpSpPr>
            <a:xfrm rot="16200000">
              <a:off x="3112019" y="2341080"/>
              <a:ext cx="216666" cy="626128"/>
              <a:chOff x="5269183" y="944696"/>
              <a:chExt cx="216666" cy="626128"/>
            </a:xfrm>
          </p:grpSpPr>
          <p:sp>
            <p:nvSpPr>
              <p:cNvPr id="30" name="Isosceles Triangle 29">
                <a:extLst>
                  <a:ext uri="{FF2B5EF4-FFF2-40B4-BE49-F238E27FC236}">
                    <a16:creationId xmlns:a16="http://schemas.microsoft.com/office/drawing/2014/main" id="{2C9C2555-1B00-44FC-9AF6-30C6333E92DC}"/>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6A919229-73C1-43EA-855E-634DE38057DD}"/>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2" name="Isosceles Triangle 31">
                <a:extLst>
                  <a:ext uri="{FF2B5EF4-FFF2-40B4-BE49-F238E27FC236}">
                    <a16:creationId xmlns:a16="http://schemas.microsoft.com/office/drawing/2014/main" id="{61041D1D-0895-4FDF-BA0C-AB9B7932F60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22" name="Cube 21">
              <a:extLst>
                <a:ext uri="{FF2B5EF4-FFF2-40B4-BE49-F238E27FC236}">
                  <a16:creationId xmlns:a16="http://schemas.microsoft.com/office/drawing/2014/main" id="{BC1E5BBA-FD39-401D-B1CD-02625434FA50}"/>
                </a:ext>
              </a:extLst>
            </p:cNvPr>
            <p:cNvSpPr/>
            <p:nvPr/>
          </p:nvSpPr>
          <p:spPr>
            <a:xfrm>
              <a:off x="1963911" y="4473090"/>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Control 3</a:t>
              </a:r>
            </a:p>
          </p:txBody>
        </p:sp>
        <p:sp>
          <p:nvSpPr>
            <p:cNvPr id="23" name="Arrow: Right 22">
              <a:extLst>
                <a:ext uri="{FF2B5EF4-FFF2-40B4-BE49-F238E27FC236}">
                  <a16:creationId xmlns:a16="http://schemas.microsoft.com/office/drawing/2014/main" id="{56EFA54E-B36C-49A0-9FE0-997F73A9AFDF}"/>
                </a:ext>
              </a:extLst>
            </p:cNvPr>
            <p:cNvSpPr/>
            <p:nvPr/>
          </p:nvSpPr>
          <p:spPr>
            <a:xfrm rot="17940411">
              <a:off x="2548110" y="4109275"/>
              <a:ext cx="402563" cy="2474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Arrow: Right 23">
              <a:extLst>
                <a:ext uri="{FF2B5EF4-FFF2-40B4-BE49-F238E27FC236}">
                  <a16:creationId xmlns:a16="http://schemas.microsoft.com/office/drawing/2014/main" id="{C6303667-9FCB-4D3A-BAAC-006E69301454}"/>
                </a:ext>
              </a:extLst>
            </p:cNvPr>
            <p:cNvSpPr/>
            <p:nvPr/>
          </p:nvSpPr>
          <p:spPr>
            <a:xfrm rot="18003316">
              <a:off x="2852613" y="2861422"/>
              <a:ext cx="279922" cy="2742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Arrow: Right 24">
              <a:extLst>
                <a:ext uri="{FF2B5EF4-FFF2-40B4-BE49-F238E27FC236}">
                  <a16:creationId xmlns:a16="http://schemas.microsoft.com/office/drawing/2014/main" id="{E99649EF-CEE1-46EB-8485-50693505B2F1}"/>
                </a:ext>
              </a:extLst>
            </p:cNvPr>
            <p:cNvSpPr/>
            <p:nvPr/>
          </p:nvSpPr>
          <p:spPr>
            <a:xfrm rot="20955157">
              <a:off x="3605726" y="2845912"/>
              <a:ext cx="3490731" cy="28071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TextBox 25">
              <a:extLst>
                <a:ext uri="{FF2B5EF4-FFF2-40B4-BE49-F238E27FC236}">
                  <a16:creationId xmlns:a16="http://schemas.microsoft.com/office/drawing/2014/main" id="{6C8B52C7-F872-4E25-9012-1C97A3E4E85F}"/>
                </a:ext>
              </a:extLst>
            </p:cNvPr>
            <p:cNvSpPr txBox="1"/>
            <p:nvPr/>
          </p:nvSpPr>
          <p:spPr>
            <a:xfrm>
              <a:off x="5317955" y="4101401"/>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60%</a:t>
              </a:r>
            </a:p>
          </p:txBody>
        </p:sp>
        <p:sp>
          <p:nvSpPr>
            <p:cNvPr id="27" name="TextBox 26">
              <a:extLst>
                <a:ext uri="{FF2B5EF4-FFF2-40B4-BE49-F238E27FC236}">
                  <a16:creationId xmlns:a16="http://schemas.microsoft.com/office/drawing/2014/main" id="{3D7B4F05-7C8A-40DB-8CA3-834ADC4A19E0}"/>
                </a:ext>
              </a:extLst>
            </p:cNvPr>
            <p:cNvSpPr txBox="1"/>
            <p:nvPr/>
          </p:nvSpPr>
          <p:spPr>
            <a:xfrm>
              <a:off x="3816416" y="4534618"/>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40%</a:t>
              </a:r>
            </a:p>
          </p:txBody>
        </p:sp>
        <p:sp>
          <p:nvSpPr>
            <p:cNvPr id="28" name="Cube 27">
              <a:extLst>
                <a:ext uri="{FF2B5EF4-FFF2-40B4-BE49-F238E27FC236}">
                  <a16:creationId xmlns:a16="http://schemas.microsoft.com/office/drawing/2014/main" id="{3CC28D32-4A93-48D2-BCBC-509582781947}"/>
                </a:ext>
              </a:extLst>
            </p:cNvPr>
            <p:cNvSpPr/>
            <p:nvPr/>
          </p:nvSpPr>
          <p:spPr>
            <a:xfrm>
              <a:off x="2016582" y="319587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Control 5</a:t>
              </a:r>
            </a:p>
          </p:txBody>
        </p:sp>
        <p:sp>
          <p:nvSpPr>
            <p:cNvPr id="29" name="Arrow: Right 28">
              <a:extLst>
                <a:ext uri="{FF2B5EF4-FFF2-40B4-BE49-F238E27FC236}">
                  <a16:creationId xmlns:a16="http://schemas.microsoft.com/office/drawing/2014/main" id="{1E7485CE-7FF0-4BC0-A05C-B6548F06A183}"/>
                </a:ext>
              </a:extLst>
            </p:cNvPr>
            <p:cNvSpPr/>
            <p:nvPr/>
          </p:nvSpPr>
          <p:spPr>
            <a:xfrm rot="10800000">
              <a:off x="3504436" y="3558069"/>
              <a:ext cx="688750" cy="25697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38" name="Rectangle 37">
            <a:extLst>
              <a:ext uri="{FF2B5EF4-FFF2-40B4-BE49-F238E27FC236}">
                <a16:creationId xmlns:a16="http://schemas.microsoft.com/office/drawing/2014/main" id="{7879972C-C609-4C74-9D1A-56E381072BBE}"/>
              </a:ext>
            </a:extLst>
          </p:cNvPr>
          <p:cNvSpPr/>
          <p:nvPr/>
        </p:nvSpPr>
        <p:spPr>
          <a:xfrm>
            <a:off x="4123944" y="3067485"/>
            <a:ext cx="3661306" cy="1359570"/>
          </a:xfrm>
          <a:prstGeom prst="rect">
            <a:avLst/>
          </a:prstGeom>
          <a:noFill/>
          <a:ln w="19050" cap="rnd" cmpd="sng" algn="ctr">
            <a:solidFill>
              <a:sysClr val="windowText" lastClr="000000"/>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9" name="Rectangle 38">
            <a:extLst>
              <a:ext uri="{FF2B5EF4-FFF2-40B4-BE49-F238E27FC236}">
                <a16:creationId xmlns:a16="http://schemas.microsoft.com/office/drawing/2014/main" id="{2EC6ACB7-C9C7-446F-AD0A-B1EDE2DCF270}"/>
              </a:ext>
            </a:extLst>
          </p:cNvPr>
          <p:cNvSpPr/>
          <p:nvPr/>
        </p:nvSpPr>
        <p:spPr>
          <a:xfrm>
            <a:off x="1566239" y="2722460"/>
            <a:ext cx="6318163" cy="2691225"/>
          </a:xfrm>
          <a:prstGeom prst="rect">
            <a:avLst/>
          </a:pr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40" name="Freeform: Shape 39">
            <a:extLst>
              <a:ext uri="{FF2B5EF4-FFF2-40B4-BE49-F238E27FC236}">
                <a16:creationId xmlns:a16="http://schemas.microsoft.com/office/drawing/2014/main" id="{45D75673-82D2-49CC-AEF7-E76E1E470BDD}"/>
              </a:ext>
            </a:extLst>
          </p:cNvPr>
          <p:cNvSpPr/>
          <p:nvPr/>
        </p:nvSpPr>
        <p:spPr>
          <a:xfrm>
            <a:off x="1344059" y="2247440"/>
            <a:ext cx="6716616" cy="3166245"/>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66930 w 7182997"/>
              <a:gd name="connsiteY4" fmla="*/ 1355075 h 4594034"/>
              <a:gd name="connsiteX5" fmla="*/ 7164003 w 7182997"/>
              <a:gd name="connsiteY5" fmla="*/ 481337 h 4594034"/>
              <a:gd name="connsiteX6" fmla="*/ 7182997 w 7182997"/>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56419 w 7182997"/>
              <a:gd name="connsiteY4" fmla="*/ 503243 h 4594034"/>
              <a:gd name="connsiteX5" fmla="*/ 7164003 w 7182997"/>
              <a:gd name="connsiteY5" fmla="*/ 481337 h 4594034"/>
              <a:gd name="connsiteX6" fmla="*/ 7182997 w 7182997"/>
              <a:gd name="connsiteY6" fmla="*/ 4594034 h 45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2997" h="4594034">
                <a:moveTo>
                  <a:pt x="7182997" y="4594034"/>
                </a:moveTo>
                <a:lnTo>
                  <a:pt x="22034" y="4583017"/>
                </a:lnTo>
                <a:lnTo>
                  <a:pt x="0" y="0"/>
                </a:lnTo>
                <a:lnTo>
                  <a:pt x="2588964" y="11017"/>
                </a:lnTo>
                <a:lnTo>
                  <a:pt x="2556419" y="503243"/>
                </a:lnTo>
                <a:lnTo>
                  <a:pt x="7164003" y="481337"/>
                </a:lnTo>
                <a:cubicBezTo>
                  <a:pt x="7170334" y="1852236"/>
                  <a:pt x="7176666" y="3223135"/>
                  <a:pt x="7182997" y="4594034"/>
                </a:cubicBez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sp>
        <p:nvSpPr>
          <p:cNvPr id="42" name="TextBox 41">
            <a:extLst>
              <a:ext uri="{FF2B5EF4-FFF2-40B4-BE49-F238E27FC236}">
                <a16:creationId xmlns:a16="http://schemas.microsoft.com/office/drawing/2014/main" id="{59035A94-EBB5-4152-B1A7-F387F16EE6DA}"/>
              </a:ext>
            </a:extLst>
          </p:cNvPr>
          <p:cNvSpPr txBox="1"/>
          <p:nvPr/>
        </p:nvSpPr>
        <p:spPr>
          <a:xfrm>
            <a:off x="6396205" y="2734633"/>
            <a:ext cx="605928" cy="369332"/>
          </a:xfrm>
          <a:prstGeom prst="rect">
            <a:avLst/>
          </a:prstGeom>
          <a:noFill/>
        </p:spPr>
        <p:txBody>
          <a:bodyPr wrap="square" rtlCol="0">
            <a:spAutoFit/>
          </a:bodyPr>
          <a:lstStyle/>
          <a:p>
            <a:r>
              <a:rPr lang="en-US" dirty="0"/>
              <a:t>50%</a:t>
            </a:r>
          </a:p>
        </p:txBody>
      </p:sp>
      <p:sp>
        <p:nvSpPr>
          <p:cNvPr id="43" name="TextBox 42">
            <a:extLst>
              <a:ext uri="{FF2B5EF4-FFF2-40B4-BE49-F238E27FC236}">
                <a16:creationId xmlns:a16="http://schemas.microsoft.com/office/drawing/2014/main" id="{A784EF83-ADFF-493E-A806-AE13A818083D}"/>
              </a:ext>
            </a:extLst>
          </p:cNvPr>
          <p:cNvSpPr txBox="1"/>
          <p:nvPr/>
        </p:nvSpPr>
        <p:spPr>
          <a:xfrm>
            <a:off x="2329043" y="2321500"/>
            <a:ext cx="605928" cy="369332"/>
          </a:xfrm>
          <a:prstGeom prst="rect">
            <a:avLst/>
          </a:prstGeom>
          <a:noFill/>
        </p:spPr>
        <p:txBody>
          <a:bodyPr wrap="square" rtlCol="0">
            <a:spAutoFit/>
          </a:bodyPr>
          <a:lstStyle/>
          <a:p>
            <a:r>
              <a:rPr lang="en-US" dirty="0"/>
              <a:t>50%</a:t>
            </a:r>
          </a:p>
        </p:txBody>
      </p:sp>
      <p:sp>
        <p:nvSpPr>
          <p:cNvPr id="44" name="TextBox 43">
            <a:extLst>
              <a:ext uri="{FF2B5EF4-FFF2-40B4-BE49-F238E27FC236}">
                <a16:creationId xmlns:a16="http://schemas.microsoft.com/office/drawing/2014/main" id="{DF76AAE8-8871-4EEA-BCD8-DFC486ABAE48}"/>
              </a:ext>
            </a:extLst>
          </p:cNvPr>
          <p:cNvSpPr txBox="1"/>
          <p:nvPr/>
        </p:nvSpPr>
        <p:spPr>
          <a:xfrm>
            <a:off x="7754088" y="5154565"/>
            <a:ext cx="99368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5" name="Arrow: Right 44">
            <a:extLst>
              <a:ext uri="{FF2B5EF4-FFF2-40B4-BE49-F238E27FC236}">
                <a16:creationId xmlns:a16="http://schemas.microsoft.com/office/drawing/2014/main" id="{26E35CC6-0C05-484D-BDB3-6181EF452466}"/>
              </a:ext>
            </a:extLst>
          </p:cNvPr>
          <p:cNvSpPr/>
          <p:nvPr/>
        </p:nvSpPr>
        <p:spPr>
          <a:xfrm rot="16200000">
            <a:off x="2729489" y="1849447"/>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E06EDBB1-96E7-4C44-84A5-13123BEA7974}"/>
              </a:ext>
            </a:extLst>
          </p:cNvPr>
          <p:cNvSpPr>
            <a:spLocks noGrp="1"/>
          </p:cNvSpPr>
          <p:nvPr>
            <p:ph type="sldNum" sz="quarter" idx="12"/>
          </p:nvPr>
        </p:nvSpPr>
        <p:spPr/>
        <p:txBody>
          <a:bodyPr/>
          <a:lstStyle/>
          <a:p>
            <a:fld id="{C3625854-A157-44F5-B597-7EECA3982BD8}" type="slidenum">
              <a:rPr lang="en-US" smtClean="0"/>
              <a:t>59</a:t>
            </a:fld>
            <a:endParaRPr lang="en-US"/>
          </a:p>
        </p:txBody>
      </p:sp>
      <p:sp>
        <p:nvSpPr>
          <p:cNvPr id="47" name="TextBox 46">
            <a:extLst>
              <a:ext uri="{FF2B5EF4-FFF2-40B4-BE49-F238E27FC236}">
                <a16:creationId xmlns:a16="http://schemas.microsoft.com/office/drawing/2014/main" id="{E544D58B-1758-4C0C-BFA9-49CBF20EB171}"/>
              </a:ext>
            </a:extLst>
          </p:cNvPr>
          <p:cNvSpPr txBox="1"/>
          <p:nvPr/>
        </p:nvSpPr>
        <p:spPr>
          <a:xfrm>
            <a:off x="663682" y="292111"/>
            <a:ext cx="2604655" cy="769441"/>
          </a:xfrm>
          <a:prstGeom prst="rect">
            <a:avLst/>
          </a:prstGeom>
          <a:noFill/>
        </p:spPr>
        <p:txBody>
          <a:bodyPr wrap="square" rtlCol="0">
            <a:spAutoFit/>
          </a:bodyPr>
          <a:lstStyle/>
          <a:p>
            <a:r>
              <a:rPr lang="en-US" sz="4400" b="1" dirty="0"/>
              <a:t>In Parallel</a:t>
            </a:r>
          </a:p>
        </p:txBody>
      </p:sp>
      <p:sp>
        <p:nvSpPr>
          <p:cNvPr id="46" name="TextBox 45">
            <a:extLst>
              <a:ext uri="{FF2B5EF4-FFF2-40B4-BE49-F238E27FC236}">
                <a16:creationId xmlns:a16="http://schemas.microsoft.com/office/drawing/2014/main" id="{89983423-9E88-4232-8E13-3F7CB8F8B661}"/>
              </a:ext>
            </a:extLst>
          </p:cNvPr>
          <p:cNvSpPr txBox="1"/>
          <p:nvPr/>
        </p:nvSpPr>
        <p:spPr>
          <a:xfrm>
            <a:off x="665018" y="6110910"/>
            <a:ext cx="10688782" cy="646331"/>
          </a:xfrm>
          <a:prstGeom prst="rect">
            <a:avLst/>
          </a:prstGeom>
          <a:noFill/>
        </p:spPr>
        <p:txBody>
          <a:bodyPr wrap="square" rtlCol="0">
            <a:spAutoFit/>
          </a:bodyPr>
          <a:lstStyle/>
          <a:p>
            <a:r>
              <a:rPr lang="en-US" dirty="0"/>
              <a:t>Path 1 is a child path of Path 2.  Path 2 is a “main path” between the process and Stack 3.  Path 2 is a child path of Path 3.  Path 3 is a “main path” between the process and Stack 1.</a:t>
            </a:r>
          </a:p>
        </p:txBody>
      </p:sp>
    </p:spTree>
    <p:extLst>
      <p:ext uri="{BB962C8B-B14F-4D97-AF65-F5344CB8AC3E}">
        <p14:creationId xmlns:p14="http://schemas.microsoft.com/office/powerpoint/2010/main" val="382986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838D-6B07-4DA7-A174-94B55D6167C8}"/>
              </a:ext>
            </a:extLst>
          </p:cNvPr>
          <p:cNvSpPr>
            <a:spLocks noGrp="1"/>
          </p:cNvSpPr>
          <p:nvPr>
            <p:ph type="title"/>
          </p:nvPr>
        </p:nvSpPr>
        <p:spPr/>
        <p:txBody>
          <a:bodyPr/>
          <a:lstStyle/>
          <a:p>
            <a:r>
              <a:rPr lang="en-US" b="1" dirty="0"/>
              <a:t>Basic Definitions: </a:t>
            </a:r>
            <a:r>
              <a:rPr lang="en-US" b="1" u="sng" dirty="0"/>
              <a:t>Release point </a:t>
            </a:r>
            <a:r>
              <a:rPr lang="en-US" b="1" dirty="0"/>
              <a:t>apportionment</a:t>
            </a:r>
          </a:p>
        </p:txBody>
      </p:sp>
      <p:sp>
        <p:nvSpPr>
          <p:cNvPr id="4" name="Slide Number Placeholder 3">
            <a:extLst>
              <a:ext uri="{FF2B5EF4-FFF2-40B4-BE49-F238E27FC236}">
                <a16:creationId xmlns:a16="http://schemas.microsoft.com/office/drawing/2014/main" id="{AFAA1FB5-6CB7-450B-9A1F-3BC51FA7F2F5}"/>
              </a:ext>
            </a:extLst>
          </p:cNvPr>
          <p:cNvSpPr>
            <a:spLocks noGrp="1"/>
          </p:cNvSpPr>
          <p:nvPr>
            <p:ph type="sldNum" sz="quarter" idx="12"/>
          </p:nvPr>
        </p:nvSpPr>
        <p:spPr/>
        <p:txBody>
          <a:bodyPr/>
          <a:lstStyle/>
          <a:p>
            <a:fld id="{C3625854-A157-44F5-B597-7EECA3982BD8}" type="slidenum">
              <a:rPr lang="en-US" smtClean="0"/>
              <a:t>6</a:t>
            </a:fld>
            <a:endParaRPr lang="en-US"/>
          </a:p>
        </p:txBody>
      </p:sp>
      <p:sp>
        <p:nvSpPr>
          <p:cNvPr id="5" name="TextBox 4">
            <a:extLst>
              <a:ext uri="{FF2B5EF4-FFF2-40B4-BE49-F238E27FC236}">
                <a16:creationId xmlns:a16="http://schemas.microsoft.com/office/drawing/2014/main" id="{5751F476-0C1B-4409-8BD2-CE7F594B9692}"/>
              </a:ext>
            </a:extLst>
          </p:cNvPr>
          <p:cNvSpPr txBox="1"/>
          <p:nvPr/>
        </p:nvSpPr>
        <p:spPr>
          <a:xfrm>
            <a:off x="398818" y="3755538"/>
            <a:ext cx="1162051" cy="369332"/>
          </a:xfrm>
          <a:prstGeom prst="rect">
            <a:avLst/>
          </a:prstGeom>
          <a:solidFill>
            <a:schemeClr val="accent1">
              <a:lumMod val="50000"/>
            </a:schemeClr>
          </a:solidFill>
        </p:spPr>
        <p:txBody>
          <a:bodyPr wrap="square" rtlCol="0">
            <a:spAutoFit/>
          </a:bodyPr>
          <a:lstStyle/>
          <a:p>
            <a:r>
              <a:rPr lang="en-US" dirty="0">
                <a:solidFill>
                  <a:schemeClr val="bg1"/>
                </a:solidFill>
              </a:rPr>
              <a:t>Process</a:t>
            </a:r>
          </a:p>
        </p:txBody>
      </p:sp>
      <p:cxnSp>
        <p:nvCxnSpPr>
          <p:cNvPr id="6" name="Straight Arrow Connector 5">
            <a:extLst>
              <a:ext uri="{FF2B5EF4-FFF2-40B4-BE49-F238E27FC236}">
                <a16:creationId xmlns:a16="http://schemas.microsoft.com/office/drawing/2014/main" id="{E788423A-42B8-472D-8B79-734539AA56D3}"/>
              </a:ext>
            </a:extLst>
          </p:cNvPr>
          <p:cNvCxnSpPr>
            <a:cxnSpLocks/>
            <a:stCxn id="7" idx="3"/>
          </p:cNvCxnSpPr>
          <p:nvPr/>
        </p:nvCxnSpPr>
        <p:spPr>
          <a:xfrm>
            <a:off x="3942123" y="3941276"/>
            <a:ext cx="107706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9A6921-1A51-4396-867F-E33A8CE1A2C5}"/>
              </a:ext>
            </a:extLst>
          </p:cNvPr>
          <p:cNvSpPr txBox="1"/>
          <p:nvPr/>
        </p:nvSpPr>
        <p:spPr>
          <a:xfrm>
            <a:off x="1579923" y="3755538"/>
            <a:ext cx="2362200" cy="371475"/>
          </a:xfrm>
          <a:prstGeom prst="rect">
            <a:avLst/>
          </a:prstGeom>
          <a:noFill/>
        </p:spPr>
        <p:txBody>
          <a:bodyPr wrap="square" rtlCol="0">
            <a:spAutoFit/>
          </a:bodyPr>
          <a:lstStyle/>
          <a:p>
            <a:r>
              <a:rPr lang="en-US" dirty="0"/>
              <a:t>Uncontrolled Emissions</a:t>
            </a:r>
          </a:p>
        </p:txBody>
      </p:sp>
      <p:sp>
        <p:nvSpPr>
          <p:cNvPr id="8" name="Cube 7">
            <a:extLst>
              <a:ext uri="{FF2B5EF4-FFF2-40B4-BE49-F238E27FC236}">
                <a16:creationId xmlns:a16="http://schemas.microsoft.com/office/drawing/2014/main" id="{62BB14AD-5CA8-4B0C-A8DE-A5C36CA17765}"/>
              </a:ext>
            </a:extLst>
          </p:cNvPr>
          <p:cNvSpPr/>
          <p:nvPr/>
        </p:nvSpPr>
        <p:spPr>
          <a:xfrm>
            <a:off x="5325737" y="3520493"/>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kern="0" dirty="0">
                <a:solidFill>
                  <a:schemeClr val="accent1">
                    <a:lumMod val="50000"/>
                  </a:schemeClr>
                </a:solidFill>
                <a:latin typeface="Trebuchet MS" panose="020B0603020202020204"/>
              </a:rPr>
              <a:t>(s)</a:t>
            </a:r>
            <a:endParaRPr kumimoji="0" lang="en-US" sz="1800" b="0"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9" name="Straight Arrow Connector 8">
            <a:extLst>
              <a:ext uri="{FF2B5EF4-FFF2-40B4-BE49-F238E27FC236}">
                <a16:creationId xmlns:a16="http://schemas.microsoft.com/office/drawing/2014/main" id="{FE07E19D-96CB-43BE-9E6C-34D4E2F1102A}"/>
              </a:ext>
            </a:extLst>
          </p:cNvPr>
          <p:cNvCxnSpPr>
            <a:cxnSpLocks/>
            <a:stCxn id="7" idx="3"/>
          </p:cNvCxnSpPr>
          <p:nvPr/>
        </p:nvCxnSpPr>
        <p:spPr>
          <a:xfrm>
            <a:off x="3942123" y="3941276"/>
            <a:ext cx="1077067" cy="16975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DFFE4E2-813E-4CB1-988B-3186FDF21E69}"/>
              </a:ext>
            </a:extLst>
          </p:cNvPr>
          <p:cNvCxnSpPr>
            <a:cxnSpLocks/>
          </p:cNvCxnSpPr>
          <p:nvPr/>
        </p:nvCxnSpPr>
        <p:spPr>
          <a:xfrm>
            <a:off x="7856166" y="3838853"/>
            <a:ext cx="107706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D5593D-85FA-4EB1-9B62-230BF1D26BAF}"/>
              </a:ext>
            </a:extLst>
          </p:cNvPr>
          <p:cNvSpPr txBox="1"/>
          <p:nvPr/>
        </p:nvSpPr>
        <p:spPr>
          <a:xfrm>
            <a:off x="7073900" y="3654187"/>
            <a:ext cx="1320800" cy="369332"/>
          </a:xfrm>
          <a:prstGeom prst="rect">
            <a:avLst/>
          </a:prstGeom>
          <a:noFill/>
        </p:spPr>
        <p:txBody>
          <a:bodyPr wrap="square" rtlCol="0">
            <a:spAutoFit/>
          </a:bodyPr>
          <a:lstStyle/>
          <a:p>
            <a:r>
              <a:rPr lang="en-US" dirty="0"/>
              <a:t>…</a:t>
            </a:r>
          </a:p>
        </p:txBody>
      </p:sp>
      <p:sp>
        <p:nvSpPr>
          <p:cNvPr id="15" name="Content Placeholder 41">
            <a:extLst>
              <a:ext uri="{FF2B5EF4-FFF2-40B4-BE49-F238E27FC236}">
                <a16:creationId xmlns:a16="http://schemas.microsoft.com/office/drawing/2014/main" id="{75CEFBC1-3F35-40D8-A79A-B5116727A3AE}"/>
              </a:ext>
            </a:extLst>
          </p:cNvPr>
          <p:cNvSpPr>
            <a:spLocks noGrp="1"/>
          </p:cNvSpPr>
          <p:nvPr>
            <p:ph idx="1"/>
          </p:nvPr>
        </p:nvSpPr>
        <p:spPr>
          <a:xfrm>
            <a:off x="9906000" y="3164423"/>
            <a:ext cx="1019175" cy="1718191"/>
          </a:xfrm>
          <a:prstGeom prst="can">
            <a:avLst/>
          </a:prstGeom>
          <a:solidFill>
            <a:srgbClr val="90C226"/>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a:t>
            </a:r>
          </a:p>
        </p:txBody>
      </p:sp>
      <p:sp>
        <p:nvSpPr>
          <p:cNvPr id="16" name="Cloud 15">
            <a:extLst>
              <a:ext uri="{FF2B5EF4-FFF2-40B4-BE49-F238E27FC236}">
                <a16:creationId xmlns:a16="http://schemas.microsoft.com/office/drawing/2014/main" id="{3EDDC07F-80F6-40A9-BC53-ADFD28FD93F1}"/>
              </a:ext>
            </a:extLst>
          </p:cNvPr>
          <p:cNvSpPr/>
          <p:nvPr/>
        </p:nvSpPr>
        <p:spPr>
          <a:xfrm>
            <a:off x="5076872" y="5121843"/>
            <a:ext cx="1733693" cy="1434125"/>
          </a:xfrm>
          <a:prstGeom prst="clou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Fugitive</a:t>
            </a:r>
          </a:p>
        </p:txBody>
      </p:sp>
      <p:sp>
        <p:nvSpPr>
          <p:cNvPr id="3" name="TextBox 2">
            <a:extLst>
              <a:ext uri="{FF2B5EF4-FFF2-40B4-BE49-F238E27FC236}">
                <a16:creationId xmlns:a16="http://schemas.microsoft.com/office/drawing/2014/main" id="{D26D7BD0-7D51-49D8-AB01-5219705721BA}"/>
              </a:ext>
            </a:extLst>
          </p:cNvPr>
          <p:cNvSpPr txBox="1"/>
          <p:nvPr/>
        </p:nvSpPr>
        <p:spPr>
          <a:xfrm>
            <a:off x="838200" y="1690688"/>
            <a:ext cx="10761133" cy="1200329"/>
          </a:xfrm>
          <a:prstGeom prst="rect">
            <a:avLst/>
          </a:prstGeom>
          <a:noFill/>
        </p:spPr>
        <p:txBody>
          <a:bodyPr wrap="square" rtlCol="0">
            <a:spAutoFit/>
          </a:bodyPr>
          <a:lstStyle/>
          <a:p>
            <a:r>
              <a:rPr lang="en-US" b="1" dirty="0"/>
              <a:t>Percent release point apportionment:  </a:t>
            </a:r>
            <a:r>
              <a:rPr lang="en-US" dirty="0"/>
              <a:t>The percentage of an exhaust gas stream that is actually collected for routing to a set of control devices.  This value could be obtained from the vendor, or measured at the facility.  Previous terminology:  Percent capture efficiency.  Percent captured = Percent going to “stack” type release points.  Percent not captured = percent going to “fugitive” release point.</a:t>
            </a:r>
          </a:p>
        </p:txBody>
      </p:sp>
    </p:spTree>
    <p:extLst>
      <p:ext uri="{BB962C8B-B14F-4D97-AF65-F5344CB8AC3E}">
        <p14:creationId xmlns:p14="http://schemas.microsoft.com/office/powerpoint/2010/main" val="2076281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972C-F11C-495E-A24F-0A73B6E600A6}"/>
              </a:ext>
            </a:extLst>
          </p:cNvPr>
          <p:cNvSpPr>
            <a:spLocks noGrp="1"/>
          </p:cNvSpPr>
          <p:nvPr>
            <p:ph type="title"/>
          </p:nvPr>
        </p:nvSpPr>
        <p:spPr/>
        <p:txBody>
          <a:bodyPr/>
          <a:lstStyle/>
          <a:p>
            <a:r>
              <a:rPr lang="en-US" b="1" dirty="0"/>
              <a:t>Numerical Example for Controls in Parallel</a:t>
            </a:r>
          </a:p>
        </p:txBody>
      </p:sp>
      <p:sp>
        <p:nvSpPr>
          <p:cNvPr id="4" name="Slide Number Placeholder 3">
            <a:extLst>
              <a:ext uri="{FF2B5EF4-FFF2-40B4-BE49-F238E27FC236}">
                <a16:creationId xmlns:a16="http://schemas.microsoft.com/office/drawing/2014/main" id="{45F03CE6-5682-4CD6-9F34-726CB56861B4}"/>
              </a:ext>
            </a:extLst>
          </p:cNvPr>
          <p:cNvSpPr>
            <a:spLocks noGrp="1"/>
          </p:cNvSpPr>
          <p:nvPr>
            <p:ph type="sldNum" sz="quarter" idx="12"/>
          </p:nvPr>
        </p:nvSpPr>
        <p:spPr/>
        <p:txBody>
          <a:bodyPr/>
          <a:lstStyle/>
          <a:p>
            <a:fld id="{C3625854-A157-44F5-B597-7EECA3982BD8}" type="slidenum">
              <a:rPr lang="en-US" smtClean="0"/>
              <a:t>60</a:t>
            </a:fld>
            <a:endParaRPr lang="en-US"/>
          </a:p>
        </p:txBody>
      </p:sp>
      <p:pic>
        <p:nvPicPr>
          <p:cNvPr id="6" name="Picture 5">
            <a:extLst>
              <a:ext uri="{FF2B5EF4-FFF2-40B4-BE49-F238E27FC236}">
                <a16:creationId xmlns:a16="http://schemas.microsoft.com/office/drawing/2014/main" id="{16CF5248-B7ED-42FA-BC54-0F8D3B269FE3}"/>
              </a:ext>
            </a:extLst>
          </p:cNvPr>
          <p:cNvPicPr>
            <a:picLocks noChangeAspect="1"/>
          </p:cNvPicPr>
          <p:nvPr/>
        </p:nvPicPr>
        <p:blipFill>
          <a:blip r:embed="rId3"/>
          <a:stretch>
            <a:fillRect/>
          </a:stretch>
        </p:blipFill>
        <p:spPr>
          <a:xfrm>
            <a:off x="650438" y="2416494"/>
            <a:ext cx="10970298" cy="4122418"/>
          </a:xfrm>
          <a:prstGeom prst="rect">
            <a:avLst/>
          </a:prstGeom>
        </p:spPr>
      </p:pic>
      <p:sp>
        <p:nvSpPr>
          <p:cNvPr id="5" name="TextBox 4">
            <a:extLst>
              <a:ext uri="{FF2B5EF4-FFF2-40B4-BE49-F238E27FC236}">
                <a16:creationId xmlns:a16="http://schemas.microsoft.com/office/drawing/2014/main" id="{4D5F428A-7649-4FD3-9AEA-FC5FAC0E66DC}"/>
              </a:ext>
            </a:extLst>
          </p:cNvPr>
          <p:cNvSpPr txBox="1"/>
          <p:nvPr/>
        </p:nvSpPr>
        <p:spPr>
          <a:xfrm>
            <a:off x="650438" y="1833821"/>
            <a:ext cx="6477562" cy="400110"/>
          </a:xfrm>
          <a:prstGeom prst="rect">
            <a:avLst/>
          </a:prstGeom>
          <a:noFill/>
        </p:spPr>
        <p:txBody>
          <a:bodyPr wrap="square" rtlCol="0">
            <a:spAutoFit/>
          </a:bodyPr>
          <a:lstStyle/>
          <a:p>
            <a:r>
              <a:rPr lang="en-US" sz="2000" b="1" dirty="0"/>
              <a:t>Old Approach Method</a:t>
            </a:r>
          </a:p>
        </p:txBody>
      </p:sp>
    </p:spTree>
    <p:extLst>
      <p:ext uri="{BB962C8B-B14F-4D97-AF65-F5344CB8AC3E}">
        <p14:creationId xmlns:p14="http://schemas.microsoft.com/office/powerpoint/2010/main" val="2753775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29DE6DD9-6D85-48E1-A433-40F9AA01E7FB}"/>
              </a:ext>
            </a:extLst>
          </p:cNvPr>
          <p:cNvGraphicFramePr>
            <a:graphicFrameLocks noGrp="1"/>
          </p:cNvGraphicFramePr>
          <p:nvPr>
            <p:extLst>
              <p:ext uri="{D42A27DB-BD31-4B8C-83A1-F6EECF244321}">
                <p14:modId xmlns:p14="http://schemas.microsoft.com/office/powerpoint/2010/main" val="4077935087"/>
              </p:ext>
            </p:extLst>
          </p:nvPr>
        </p:nvGraphicFramePr>
        <p:xfrm>
          <a:off x="5774573" y="668512"/>
          <a:ext cx="5821414" cy="5514576"/>
        </p:xfrm>
        <a:graphic>
          <a:graphicData uri="http://schemas.openxmlformats.org/drawingml/2006/table">
            <a:tbl>
              <a:tblPr/>
              <a:tblGrid>
                <a:gridCol w="591382">
                  <a:extLst>
                    <a:ext uri="{9D8B030D-6E8A-4147-A177-3AD203B41FA5}">
                      <a16:colId xmlns:a16="http://schemas.microsoft.com/office/drawing/2014/main" val="3766615954"/>
                    </a:ext>
                  </a:extLst>
                </a:gridCol>
                <a:gridCol w="646824">
                  <a:extLst>
                    <a:ext uri="{9D8B030D-6E8A-4147-A177-3AD203B41FA5}">
                      <a16:colId xmlns:a16="http://schemas.microsoft.com/office/drawing/2014/main" val="1362284607"/>
                    </a:ext>
                  </a:extLst>
                </a:gridCol>
                <a:gridCol w="1145802">
                  <a:extLst>
                    <a:ext uri="{9D8B030D-6E8A-4147-A177-3AD203B41FA5}">
                      <a16:colId xmlns:a16="http://schemas.microsoft.com/office/drawing/2014/main" val="219076117"/>
                    </a:ext>
                  </a:extLst>
                </a:gridCol>
                <a:gridCol w="1145802">
                  <a:extLst>
                    <a:ext uri="{9D8B030D-6E8A-4147-A177-3AD203B41FA5}">
                      <a16:colId xmlns:a16="http://schemas.microsoft.com/office/drawing/2014/main" val="1036635154"/>
                    </a:ext>
                  </a:extLst>
                </a:gridCol>
                <a:gridCol w="1145802">
                  <a:extLst>
                    <a:ext uri="{9D8B030D-6E8A-4147-A177-3AD203B41FA5}">
                      <a16:colId xmlns:a16="http://schemas.microsoft.com/office/drawing/2014/main" val="181333218"/>
                    </a:ext>
                  </a:extLst>
                </a:gridCol>
                <a:gridCol w="1145802">
                  <a:extLst>
                    <a:ext uri="{9D8B030D-6E8A-4147-A177-3AD203B41FA5}">
                      <a16:colId xmlns:a16="http://schemas.microsoft.com/office/drawing/2014/main" val="340324738"/>
                    </a:ext>
                  </a:extLst>
                </a:gridCol>
              </a:tblGrid>
              <a:tr h="242811">
                <a:tc>
                  <a:txBody>
                    <a:bodyPr/>
                    <a:lstStyle/>
                    <a:p>
                      <a:pPr algn="ctr" fontAlgn="ctr"/>
                      <a:r>
                        <a:rPr lang="en-US" sz="600" b="1" i="0" u="none" strike="noStrike">
                          <a:solidFill>
                            <a:srgbClr val="000000"/>
                          </a:solidFill>
                          <a:effectLst/>
                          <a:latin typeface="Calibri" panose="020F0502020204030204" pitchFamily="34" charset="0"/>
                        </a:rPr>
                        <a:t>Control ID</a:t>
                      </a:r>
                    </a:p>
                  </a:txBody>
                  <a:tcPr marL="3310" marR="3310" marT="3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R.P. Apportiont.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Effectiveness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Pollutant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Efficiency</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1" i="0" u="none" strike="noStrike">
                          <a:solidFill>
                            <a:srgbClr val="000000"/>
                          </a:solidFill>
                          <a:effectLst/>
                          <a:latin typeface="Calibri" panose="020F0502020204030204" pitchFamily="34" charset="0"/>
                        </a:rPr>
                        <a:t>Overall % Reduction</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976986089"/>
                  </a:ext>
                </a:extLst>
              </a:tr>
              <a:tr h="125592">
                <a:tc>
                  <a:txBody>
                    <a:bodyPr/>
                    <a:lstStyle/>
                    <a:p>
                      <a:pPr algn="l" fontAlgn="b"/>
                      <a:r>
                        <a:rPr lang="en-US" sz="600" b="0" i="0" u="none" strike="noStrike">
                          <a:solidFill>
                            <a:srgbClr val="000000"/>
                          </a:solidFill>
                          <a:effectLst/>
                          <a:latin typeface="Calibri" panose="020F0502020204030204" pitchFamily="34" charset="0"/>
                        </a:rPr>
                        <a:t>Control 1</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95%</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VOC</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80%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68%</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270040"/>
                  </a:ext>
                </a:extLst>
              </a:tr>
              <a:tr h="125592">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818381"/>
                  </a:ext>
                </a:extLst>
              </a:tr>
              <a:tr h="242811">
                <a:tc>
                  <a:txBody>
                    <a:bodyPr/>
                    <a:lstStyle/>
                    <a:p>
                      <a:pPr algn="ctr" fontAlgn="ctr"/>
                      <a:r>
                        <a:rPr lang="en-US" sz="600" b="1" i="0" u="none" strike="noStrike">
                          <a:solidFill>
                            <a:srgbClr val="000000"/>
                          </a:solidFill>
                          <a:effectLst/>
                          <a:latin typeface="Calibri" panose="020F0502020204030204" pitchFamily="34" charset="0"/>
                        </a:rPr>
                        <a:t>Control ID</a:t>
                      </a:r>
                    </a:p>
                  </a:txBody>
                  <a:tcPr marL="3310" marR="3310" marT="3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R.P. Apportiont.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Effectiveness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Pollutant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Efficiency</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1" i="0" u="none" strike="noStrike">
                          <a:solidFill>
                            <a:srgbClr val="000000"/>
                          </a:solidFill>
                          <a:effectLst/>
                          <a:latin typeface="Calibri" panose="020F0502020204030204" pitchFamily="34" charset="0"/>
                        </a:rPr>
                        <a:t>Overall % Reduction</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047137750"/>
                  </a:ext>
                </a:extLst>
              </a:tr>
              <a:tr h="121406">
                <a:tc>
                  <a:txBody>
                    <a:bodyPr/>
                    <a:lstStyle/>
                    <a:p>
                      <a:pPr algn="l" fontAlgn="b"/>
                      <a:r>
                        <a:rPr lang="en-US" sz="600" b="0" i="0" u="none" strike="noStrike">
                          <a:solidFill>
                            <a:srgbClr val="000000"/>
                          </a:solidFill>
                          <a:effectLst/>
                          <a:latin typeface="Calibri" panose="020F0502020204030204" pitchFamily="34" charset="0"/>
                        </a:rPr>
                        <a:t>Control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PM10-PRI</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81%</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38057"/>
                  </a:ext>
                </a:extLst>
              </a:tr>
              <a:tr h="125592">
                <a:tc>
                  <a:txBody>
                    <a:bodyPr/>
                    <a:lstStyle/>
                    <a:p>
                      <a:pPr algn="l" fontAlgn="b"/>
                      <a:r>
                        <a:rPr lang="en-US" sz="600" b="0" i="0" u="none" strike="noStrike">
                          <a:solidFill>
                            <a:srgbClr val="000000"/>
                          </a:solidFill>
                          <a:effectLst/>
                          <a:latin typeface="Calibri" panose="020F0502020204030204" pitchFamily="34" charset="0"/>
                        </a:rPr>
                        <a:t> </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PM-CON</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777307"/>
                  </a:ext>
                </a:extLst>
              </a:tr>
              <a:tr h="125592">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648752"/>
                  </a:ext>
                </a:extLst>
              </a:tr>
              <a:tr h="242811">
                <a:tc>
                  <a:txBody>
                    <a:bodyPr/>
                    <a:lstStyle/>
                    <a:p>
                      <a:pPr algn="ctr" fontAlgn="ctr"/>
                      <a:r>
                        <a:rPr lang="en-US" sz="600" b="1" i="0" u="none" strike="noStrike">
                          <a:solidFill>
                            <a:srgbClr val="000000"/>
                          </a:solidFill>
                          <a:effectLst/>
                          <a:latin typeface="Calibri" panose="020F0502020204030204" pitchFamily="34" charset="0"/>
                        </a:rPr>
                        <a:t>Control ID</a:t>
                      </a:r>
                    </a:p>
                  </a:txBody>
                  <a:tcPr marL="3310" marR="3310" marT="3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R.P. Apportiont.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Effectiveness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Pollutant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Efficiency</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1" i="0" u="none" strike="noStrike">
                          <a:solidFill>
                            <a:srgbClr val="000000"/>
                          </a:solidFill>
                          <a:effectLst/>
                          <a:latin typeface="Calibri" panose="020F0502020204030204" pitchFamily="34" charset="0"/>
                        </a:rPr>
                        <a:t>Overall % Reduction</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5531356"/>
                  </a:ext>
                </a:extLst>
              </a:tr>
              <a:tr h="125592">
                <a:tc>
                  <a:txBody>
                    <a:bodyPr/>
                    <a:lstStyle/>
                    <a:p>
                      <a:pPr algn="l" fontAlgn="b"/>
                      <a:r>
                        <a:rPr lang="en-US" sz="600" b="0" i="0" u="none" strike="noStrike">
                          <a:solidFill>
                            <a:srgbClr val="000000"/>
                          </a:solidFill>
                          <a:effectLst/>
                          <a:latin typeface="Calibri" panose="020F0502020204030204" pitchFamily="34" charset="0"/>
                        </a:rPr>
                        <a:t>Control 3</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CO</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95%</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86%</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415933"/>
                  </a:ext>
                </a:extLst>
              </a:tr>
              <a:tr h="125592">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06042"/>
                  </a:ext>
                </a:extLst>
              </a:tr>
              <a:tr h="242811">
                <a:tc>
                  <a:txBody>
                    <a:bodyPr/>
                    <a:lstStyle/>
                    <a:p>
                      <a:pPr algn="ctr" fontAlgn="ctr"/>
                      <a:r>
                        <a:rPr lang="en-US" sz="600" b="1" i="0" u="none" strike="noStrike">
                          <a:solidFill>
                            <a:srgbClr val="000000"/>
                          </a:solidFill>
                          <a:effectLst/>
                          <a:latin typeface="Calibri" panose="020F0502020204030204" pitchFamily="34" charset="0"/>
                        </a:rPr>
                        <a:t>Control ID</a:t>
                      </a:r>
                    </a:p>
                  </a:txBody>
                  <a:tcPr marL="3310" marR="3310" marT="3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R.P. Apportiont.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Effectiveness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Pollutant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Efficiency</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1" i="0" u="none" strike="noStrike">
                          <a:solidFill>
                            <a:srgbClr val="000000"/>
                          </a:solidFill>
                          <a:effectLst/>
                          <a:latin typeface="Calibri" panose="020F0502020204030204" pitchFamily="34" charset="0"/>
                        </a:rPr>
                        <a:t>Overall % Reduction</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714189281"/>
                  </a:ext>
                </a:extLst>
              </a:tr>
              <a:tr h="125592">
                <a:tc>
                  <a:txBody>
                    <a:bodyPr/>
                    <a:lstStyle/>
                    <a:p>
                      <a:pPr algn="l" fontAlgn="b"/>
                      <a:r>
                        <a:rPr lang="en-US" sz="600" b="0" i="0" u="none" strike="noStrike">
                          <a:solidFill>
                            <a:srgbClr val="000000"/>
                          </a:solidFill>
                          <a:effectLst/>
                          <a:latin typeface="Calibri" panose="020F0502020204030204" pitchFamily="34" charset="0"/>
                        </a:rPr>
                        <a:t>Control 4</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80%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95%</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NOX</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99%</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75%</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785346"/>
                  </a:ext>
                </a:extLst>
              </a:tr>
              <a:tr h="125592">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75556"/>
                  </a:ext>
                </a:extLst>
              </a:tr>
              <a:tr h="242811">
                <a:tc>
                  <a:txBody>
                    <a:bodyPr/>
                    <a:lstStyle/>
                    <a:p>
                      <a:pPr algn="ctr" fontAlgn="ctr"/>
                      <a:r>
                        <a:rPr lang="en-US" sz="600" b="1" i="0" u="none" strike="noStrike">
                          <a:solidFill>
                            <a:srgbClr val="000000"/>
                          </a:solidFill>
                          <a:effectLst/>
                          <a:latin typeface="Calibri" panose="020F0502020204030204" pitchFamily="34" charset="0"/>
                        </a:rPr>
                        <a:t>Control ID</a:t>
                      </a:r>
                    </a:p>
                  </a:txBody>
                  <a:tcPr marL="3310" marR="3310" marT="3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R.P. Apportiont.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Effectiveness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Pollutant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Efficiency</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1" i="0" u="none" strike="noStrike">
                          <a:solidFill>
                            <a:srgbClr val="000000"/>
                          </a:solidFill>
                          <a:effectLst/>
                          <a:latin typeface="Calibri" panose="020F0502020204030204" pitchFamily="34" charset="0"/>
                        </a:rPr>
                        <a:t>Overall % Reduction</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25973138"/>
                  </a:ext>
                </a:extLst>
              </a:tr>
              <a:tr h="125592">
                <a:tc>
                  <a:txBody>
                    <a:bodyPr/>
                    <a:lstStyle/>
                    <a:p>
                      <a:pPr algn="l" fontAlgn="b"/>
                      <a:r>
                        <a:rPr lang="en-US" sz="600" b="0" i="0" u="none" strike="noStrike">
                          <a:solidFill>
                            <a:srgbClr val="000000"/>
                          </a:solidFill>
                          <a:effectLst/>
                          <a:latin typeface="Calibri" panose="020F0502020204030204" pitchFamily="34" charset="0"/>
                        </a:rPr>
                        <a:t>Control 5</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95%</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Pb</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95%</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81%</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951229"/>
                  </a:ext>
                </a:extLst>
              </a:tr>
              <a:tr h="125592">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433200"/>
                  </a:ext>
                </a:extLst>
              </a:tr>
              <a:tr h="242811">
                <a:tc>
                  <a:txBody>
                    <a:bodyPr/>
                    <a:lstStyle/>
                    <a:p>
                      <a:pPr algn="ctr" fontAlgn="ctr"/>
                      <a:r>
                        <a:rPr lang="en-US" sz="600" b="1" i="0" u="none" strike="noStrike">
                          <a:solidFill>
                            <a:srgbClr val="000000"/>
                          </a:solidFill>
                          <a:effectLst/>
                          <a:latin typeface="Calibri" panose="020F0502020204030204" pitchFamily="34" charset="0"/>
                        </a:rPr>
                        <a:t>Control ID</a:t>
                      </a:r>
                    </a:p>
                  </a:txBody>
                  <a:tcPr marL="3310" marR="3310" marT="3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R.P. Apportiont.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Effectiveness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Pollutant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600" b="1" i="0" u="none" strike="noStrike">
                          <a:solidFill>
                            <a:srgbClr val="000000"/>
                          </a:solidFill>
                          <a:effectLst/>
                          <a:latin typeface="Calibri" panose="020F0502020204030204" pitchFamily="34" charset="0"/>
                        </a:rPr>
                        <a:t>% Efficiency</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600" b="1" i="0" u="none" strike="noStrike">
                          <a:solidFill>
                            <a:srgbClr val="000000"/>
                          </a:solidFill>
                          <a:effectLst/>
                          <a:latin typeface="Calibri" panose="020F0502020204030204" pitchFamily="34" charset="0"/>
                        </a:rPr>
                        <a:t>Overall % Reduction</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031374411"/>
                  </a:ext>
                </a:extLst>
              </a:tr>
              <a:tr h="125592">
                <a:tc>
                  <a:txBody>
                    <a:bodyPr/>
                    <a:lstStyle/>
                    <a:p>
                      <a:pPr algn="l" fontAlgn="b"/>
                      <a:r>
                        <a:rPr lang="en-US" sz="600" b="0" i="0" u="none" strike="noStrike">
                          <a:solidFill>
                            <a:srgbClr val="000000"/>
                          </a:solidFill>
                          <a:effectLst/>
                          <a:latin typeface="Calibri" panose="020F0502020204030204" pitchFamily="34" charset="0"/>
                        </a:rPr>
                        <a:t>Scrubber 1</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98%</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SO2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97%</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95%</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18674"/>
                  </a:ext>
                </a:extLst>
              </a:tr>
              <a:tr h="125592">
                <a:tc>
                  <a:txBody>
                    <a:bodyPr/>
                    <a:lstStyle/>
                    <a:p>
                      <a:pPr algn="l" fontAlgn="b"/>
                      <a:r>
                        <a:rPr lang="en-US" sz="600" b="1" i="0" u="none" strike="noStrike">
                          <a:solidFill>
                            <a:srgbClr val="000000"/>
                          </a:solidFill>
                          <a:effectLst/>
                          <a:latin typeface="Calibri" panose="020F0502020204030204" pitchFamily="34" charset="0"/>
                        </a:rPr>
                        <a:t>Path Data</a:t>
                      </a: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9677998"/>
                  </a:ext>
                </a:extLst>
              </a:tr>
              <a:tr h="242811">
                <a:tc>
                  <a:txBody>
                    <a:bodyPr/>
                    <a:lstStyle/>
                    <a:p>
                      <a:pPr algn="l" fontAlgn="ctr"/>
                      <a:r>
                        <a:rPr lang="en-US" sz="600" b="1" i="0" u="none" strike="noStrike">
                          <a:solidFill>
                            <a:srgbClr val="000000"/>
                          </a:solidFill>
                          <a:effectLst/>
                          <a:latin typeface="Calibri" panose="020F0502020204030204" pitchFamily="34" charset="0"/>
                        </a:rPr>
                        <a:t>Path ID</a:t>
                      </a:r>
                    </a:p>
                  </a:txBody>
                  <a:tcPr marL="3310" marR="3310" marT="3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600" b="1" i="0" u="none" strike="noStrike">
                          <a:solidFill>
                            <a:srgbClr val="000000"/>
                          </a:solidFill>
                          <a:effectLst/>
                          <a:latin typeface="Calibri" panose="020F0502020204030204" pitchFamily="34" charset="0"/>
                        </a:rPr>
                        <a:t>Sequence Number</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600" b="1" i="0" u="none" strike="noStrike">
                          <a:solidFill>
                            <a:srgbClr val="000000"/>
                          </a:solidFill>
                          <a:effectLst/>
                          <a:latin typeface="Calibri" panose="020F0502020204030204" pitchFamily="34" charset="0"/>
                        </a:rPr>
                        <a:t>Assignment (Control or Path)</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600" b="1" i="0" u="none" strike="noStrike">
                          <a:solidFill>
                            <a:srgbClr val="000000"/>
                          </a:solidFill>
                          <a:effectLst/>
                          <a:latin typeface="Calibri" panose="020F0502020204030204" pitchFamily="34" charset="0"/>
                        </a:rPr>
                        <a:t>Apportionment (Control or Path)</a:t>
                      </a:r>
                    </a:p>
                  </a:txBody>
                  <a:tcPr marL="3310" marR="3310" marT="3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913952989"/>
                  </a:ext>
                </a:extLst>
              </a:tr>
              <a:tr h="121406">
                <a:tc>
                  <a:txBody>
                    <a:bodyPr/>
                    <a:lstStyle/>
                    <a:p>
                      <a:pPr algn="l" fontAlgn="b"/>
                      <a:r>
                        <a:rPr lang="en-US" sz="600" b="0" i="0" u="none" strike="noStrike">
                          <a:solidFill>
                            <a:srgbClr val="000000"/>
                          </a:solidFill>
                          <a:effectLst/>
                          <a:latin typeface="Calibri" panose="020F0502020204030204" pitchFamily="34" charset="0"/>
                        </a:rPr>
                        <a:t>Path 1</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Control 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2104778553"/>
                  </a:ext>
                </a:extLst>
              </a:tr>
              <a:tr h="121406">
                <a:tc>
                  <a:txBody>
                    <a:bodyPr/>
                    <a:lstStyle/>
                    <a:p>
                      <a:pPr algn="l" fontAlgn="b"/>
                      <a:r>
                        <a:rPr lang="en-US" sz="600" b="0" i="0" u="none" strike="noStrike">
                          <a:solidFill>
                            <a:srgbClr val="000000"/>
                          </a:solidFill>
                          <a:effectLst/>
                          <a:latin typeface="Calibri" panose="020F0502020204030204" pitchFamily="34" charset="0"/>
                        </a:rPr>
                        <a:t>Path 1</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Control 4</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2258337733"/>
                  </a:ext>
                </a:extLst>
              </a:tr>
              <a:tr h="121406">
                <a:tc>
                  <a:txBody>
                    <a:bodyPr/>
                    <a:lstStyle/>
                    <a:p>
                      <a:pPr algn="l" fontAlgn="b"/>
                      <a:r>
                        <a:rPr lang="en-US" sz="600" b="0" i="0" u="none" strike="noStrike">
                          <a:solidFill>
                            <a:srgbClr val="000000"/>
                          </a:solidFill>
                          <a:effectLst/>
                          <a:latin typeface="Calibri" panose="020F0502020204030204" pitchFamily="34" charset="0"/>
                        </a:rPr>
                        <a:t>Path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Control 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4250225612"/>
                  </a:ext>
                </a:extLst>
              </a:tr>
              <a:tr h="121406">
                <a:tc>
                  <a:txBody>
                    <a:bodyPr/>
                    <a:lstStyle/>
                    <a:p>
                      <a:pPr algn="l" fontAlgn="b"/>
                      <a:r>
                        <a:rPr lang="en-US" sz="600" b="0" i="0" u="none" strike="noStrike">
                          <a:solidFill>
                            <a:srgbClr val="000000"/>
                          </a:solidFill>
                          <a:effectLst/>
                          <a:latin typeface="Calibri" panose="020F0502020204030204" pitchFamily="34" charset="0"/>
                        </a:rPr>
                        <a:t>Path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Control 3</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861347883"/>
                  </a:ext>
                </a:extLst>
              </a:tr>
              <a:tr h="121406">
                <a:tc>
                  <a:txBody>
                    <a:bodyPr/>
                    <a:lstStyle/>
                    <a:p>
                      <a:pPr algn="l" fontAlgn="b"/>
                      <a:r>
                        <a:rPr lang="en-US" sz="600" b="0" i="0" u="none" strike="noStrike">
                          <a:solidFill>
                            <a:srgbClr val="000000"/>
                          </a:solidFill>
                          <a:effectLst/>
                          <a:latin typeface="Calibri" panose="020F0502020204030204" pitchFamily="34" charset="0"/>
                        </a:rPr>
                        <a:t>Path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Path 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60%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498782057"/>
                  </a:ext>
                </a:extLst>
              </a:tr>
              <a:tr h="121406">
                <a:tc>
                  <a:txBody>
                    <a:bodyPr/>
                    <a:lstStyle/>
                    <a:p>
                      <a:pPr algn="l" fontAlgn="b"/>
                      <a:r>
                        <a:rPr lang="en-US" sz="600" b="0" i="0" u="none" strike="noStrike">
                          <a:solidFill>
                            <a:srgbClr val="000000"/>
                          </a:solidFill>
                          <a:effectLst/>
                          <a:latin typeface="Calibri" panose="020F0502020204030204" pitchFamily="34" charset="0"/>
                        </a:rPr>
                        <a:t>Path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3</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Control 5</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4045541768"/>
                  </a:ext>
                </a:extLst>
              </a:tr>
              <a:tr h="121406">
                <a:tc>
                  <a:txBody>
                    <a:bodyPr/>
                    <a:lstStyle/>
                    <a:p>
                      <a:pPr algn="l" fontAlgn="b"/>
                      <a:r>
                        <a:rPr lang="en-US" sz="600" b="0" i="0" u="none" strike="noStrike">
                          <a:solidFill>
                            <a:srgbClr val="000000"/>
                          </a:solidFill>
                          <a:effectLst/>
                          <a:latin typeface="Calibri" panose="020F0502020204030204" pitchFamily="34" charset="0"/>
                        </a:rPr>
                        <a:t>Path 3</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Path 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500078714"/>
                  </a:ext>
                </a:extLst>
              </a:tr>
              <a:tr h="125592">
                <a:tc>
                  <a:txBody>
                    <a:bodyPr/>
                    <a:lstStyle/>
                    <a:p>
                      <a:pPr algn="l" fontAlgn="b"/>
                      <a:r>
                        <a:rPr lang="en-US" sz="600" b="0" i="0" u="none" strike="noStrike">
                          <a:solidFill>
                            <a:srgbClr val="000000"/>
                          </a:solidFill>
                          <a:effectLst/>
                          <a:latin typeface="Calibri" panose="020F0502020204030204" pitchFamily="34" charset="0"/>
                        </a:rPr>
                        <a:t>Path 3</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Scrubber 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100%</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920819948"/>
                  </a:ext>
                </a:extLst>
              </a:tr>
              <a:tr h="235523">
                <a:tc>
                  <a:txBody>
                    <a:bodyPr/>
                    <a:lstStyle/>
                    <a:p>
                      <a:pPr algn="l" fontAlgn="b"/>
                      <a:r>
                        <a:rPr lang="en-US" sz="600" b="1" i="0" u="none" strike="noStrike">
                          <a:solidFill>
                            <a:srgbClr val="000000"/>
                          </a:solidFill>
                          <a:effectLst/>
                          <a:latin typeface="Calibri" panose="020F0502020204030204" pitchFamily="34" charset="0"/>
                        </a:rPr>
                        <a:t>Release Point Data</a:t>
                      </a: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a:noFill/>
                    </a:lnL>
                    <a:lnR>
                      <a:noFill/>
                    </a:lnR>
                    <a:lnT>
                      <a:noFill/>
                    </a:lnT>
                    <a:lnB>
                      <a:noFill/>
                    </a:lnB>
                  </a:tcPr>
                </a:tc>
                <a:extLst>
                  <a:ext uri="{0D108BD9-81ED-4DB2-BD59-A6C34878D82A}">
                    <a16:rowId xmlns:a16="http://schemas.microsoft.com/office/drawing/2014/main" val="893779337"/>
                  </a:ext>
                </a:extLst>
              </a:tr>
              <a:tr h="242811">
                <a:tc>
                  <a:txBody>
                    <a:bodyPr/>
                    <a:lstStyle/>
                    <a:p>
                      <a:pPr algn="l" fontAlgn="ctr"/>
                      <a:r>
                        <a:rPr lang="en-US" sz="600" b="1" i="0" u="none" strike="noStrike">
                          <a:solidFill>
                            <a:srgbClr val="000000"/>
                          </a:solidFill>
                          <a:effectLst/>
                          <a:latin typeface="Calibri" panose="020F0502020204030204" pitchFamily="34" charset="0"/>
                        </a:rPr>
                        <a:t>unit ID</a:t>
                      </a:r>
                    </a:p>
                  </a:txBody>
                  <a:tcPr marL="3310" marR="3310" marT="3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600" b="1" i="0" u="none" strike="noStrike">
                          <a:solidFill>
                            <a:srgbClr val="000000"/>
                          </a:solidFill>
                          <a:effectLst/>
                          <a:latin typeface="Calibri" panose="020F0502020204030204" pitchFamily="34" charset="0"/>
                        </a:rPr>
                        <a:t>Process ID</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600" b="1" i="0" u="none" strike="noStrike">
                          <a:solidFill>
                            <a:srgbClr val="000000"/>
                          </a:solidFill>
                          <a:effectLst/>
                          <a:latin typeface="Calibri" panose="020F0502020204030204" pitchFamily="34" charset="0"/>
                        </a:rPr>
                        <a:t>Path ID</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600" b="1" i="0" u="none" strike="noStrike">
                          <a:solidFill>
                            <a:srgbClr val="000000"/>
                          </a:solidFill>
                          <a:effectLst/>
                          <a:latin typeface="Calibri" panose="020F0502020204030204" pitchFamily="34" charset="0"/>
                        </a:rPr>
                        <a:t>Release Point ID</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US" sz="600" b="1" i="0" u="none" strike="noStrike">
                          <a:solidFill>
                            <a:srgbClr val="000000"/>
                          </a:solidFill>
                          <a:effectLst/>
                          <a:latin typeface="Calibri" panose="020F0502020204030204" pitchFamily="34" charset="0"/>
                        </a:rPr>
                        <a:t>Release Point Apportionment</a:t>
                      </a:r>
                    </a:p>
                  </a:txBody>
                  <a:tcPr marL="3310" marR="3310" marT="3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2504795"/>
                  </a:ext>
                </a:extLst>
              </a:tr>
              <a:tr h="364217">
                <a:tc>
                  <a:txBody>
                    <a:bodyPr/>
                    <a:lstStyle/>
                    <a:p>
                      <a:pPr algn="l" fontAlgn="b"/>
                      <a:r>
                        <a:rPr lang="en-US" sz="600" b="0" i="0" u="none" strike="noStrike">
                          <a:solidFill>
                            <a:srgbClr val="000000"/>
                          </a:solidFill>
                          <a:effectLst/>
                          <a:latin typeface="Calibri" panose="020F0502020204030204" pitchFamily="34" charset="0"/>
                        </a:rPr>
                        <a:t>Boiler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Process 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Path 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Stack 3</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47%</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3422778"/>
                  </a:ext>
                </a:extLst>
              </a:tr>
              <a:tr h="121406">
                <a:tc>
                  <a:txBody>
                    <a:bodyPr/>
                    <a:lstStyle/>
                    <a:p>
                      <a:pPr algn="l" fontAlgn="b"/>
                      <a:r>
                        <a:rPr lang="en-US" sz="600" b="0" i="0" u="none" strike="noStrike">
                          <a:solidFill>
                            <a:srgbClr val="000000"/>
                          </a:solidFill>
                          <a:effectLst/>
                          <a:latin typeface="Calibri" panose="020F0502020204030204" pitchFamily="34" charset="0"/>
                        </a:rPr>
                        <a:t>Boiler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Process 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Path 3</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Stack 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47%</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774647"/>
                  </a:ext>
                </a:extLst>
              </a:tr>
              <a:tr h="121406">
                <a:tc>
                  <a:txBody>
                    <a:bodyPr/>
                    <a:lstStyle/>
                    <a:p>
                      <a:pPr algn="l" fontAlgn="b"/>
                      <a:r>
                        <a:rPr lang="en-US" sz="600" b="0" i="0" u="none" strike="noStrike">
                          <a:solidFill>
                            <a:srgbClr val="000000"/>
                          </a:solidFill>
                          <a:effectLst/>
                          <a:latin typeface="Calibri" panose="020F0502020204030204" pitchFamily="34" charset="0"/>
                        </a:rPr>
                        <a:t>Boiler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Process 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Path 2</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Fugitive</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3%</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0539622"/>
                  </a:ext>
                </a:extLst>
              </a:tr>
              <a:tr h="125592">
                <a:tc>
                  <a:txBody>
                    <a:bodyPr/>
                    <a:lstStyle/>
                    <a:p>
                      <a:pPr algn="l" fontAlgn="b"/>
                      <a:r>
                        <a:rPr lang="en-US" sz="600" b="0" i="0" u="none" strike="noStrike">
                          <a:solidFill>
                            <a:srgbClr val="000000"/>
                          </a:solidFill>
                          <a:effectLst/>
                          <a:latin typeface="Calibri" panose="020F0502020204030204" pitchFamily="34" charset="0"/>
                        </a:rPr>
                        <a:t>Boiler 2</a:t>
                      </a:r>
                    </a:p>
                  </a:txBody>
                  <a:tcPr marL="3310" marR="3310" marT="33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Process 1</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Path 3</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Fugitive</a:t>
                      </a:r>
                    </a:p>
                  </a:txBody>
                  <a:tcPr marL="3310" marR="3310" marT="3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3%</a:t>
                      </a:r>
                    </a:p>
                  </a:txBody>
                  <a:tcPr marL="3310" marR="3310" marT="33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915664"/>
                  </a:ext>
                </a:extLst>
              </a:tr>
            </a:tbl>
          </a:graphicData>
        </a:graphic>
      </p:graphicFrame>
      <p:sp>
        <p:nvSpPr>
          <p:cNvPr id="4" name="Rectangle 3">
            <a:extLst>
              <a:ext uri="{FF2B5EF4-FFF2-40B4-BE49-F238E27FC236}">
                <a16:creationId xmlns:a16="http://schemas.microsoft.com/office/drawing/2014/main" id="{6BF96140-E890-4E7A-BA28-263153D9F05F}"/>
              </a:ext>
            </a:extLst>
          </p:cNvPr>
          <p:cNvSpPr/>
          <p:nvPr/>
        </p:nvSpPr>
        <p:spPr>
          <a:xfrm>
            <a:off x="1553004" y="4928823"/>
            <a:ext cx="118872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1</a:t>
            </a:r>
          </a:p>
        </p:txBody>
      </p:sp>
      <p:sp>
        <p:nvSpPr>
          <p:cNvPr id="5" name="Rectangle 4">
            <a:extLst>
              <a:ext uri="{FF2B5EF4-FFF2-40B4-BE49-F238E27FC236}">
                <a16:creationId xmlns:a16="http://schemas.microsoft.com/office/drawing/2014/main" id="{F26E1BCA-A5B0-4313-AE82-57F776BD9941}"/>
              </a:ext>
            </a:extLst>
          </p:cNvPr>
          <p:cNvSpPr/>
          <p:nvPr/>
        </p:nvSpPr>
        <p:spPr>
          <a:xfrm>
            <a:off x="2325375" y="1149542"/>
            <a:ext cx="1188720" cy="871610"/>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6</a:t>
            </a:r>
          </a:p>
        </p:txBody>
      </p:sp>
      <p:cxnSp>
        <p:nvCxnSpPr>
          <p:cNvPr id="6" name="Connector: Elbow 5">
            <a:extLst>
              <a:ext uri="{FF2B5EF4-FFF2-40B4-BE49-F238E27FC236}">
                <a16:creationId xmlns:a16="http://schemas.microsoft.com/office/drawing/2014/main" id="{FE1F41B1-5E42-49FB-B3DA-3260BFC1245E}"/>
              </a:ext>
            </a:extLst>
          </p:cNvPr>
          <p:cNvCxnSpPr>
            <a:cxnSpLocks/>
            <a:stCxn id="4" idx="3"/>
            <a:endCxn id="10"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7" name="Rectangle 6">
            <a:extLst>
              <a:ext uri="{FF2B5EF4-FFF2-40B4-BE49-F238E27FC236}">
                <a16:creationId xmlns:a16="http://schemas.microsoft.com/office/drawing/2014/main" id="{EAF9F6F7-D243-4AFF-A8E8-BA1AC4D63C96}"/>
              </a:ext>
            </a:extLst>
          </p:cNvPr>
          <p:cNvSpPr/>
          <p:nvPr/>
        </p:nvSpPr>
        <p:spPr>
          <a:xfrm>
            <a:off x="3191765" y="4278839"/>
            <a:ext cx="118872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2</a:t>
            </a:r>
          </a:p>
        </p:txBody>
      </p:sp>
      <p:sp>
        <p:nvSpPr>
          <p:cNvPr id="8" name="Rectangle 7">
            <a:extLst>
              <a:ext uri="{FF2B5EF4-FFF2-40B4-BE49-F238E27FC236}">
                <a16:creationId xmlns:a16="http://schemas.microsoft.com/office/drawing/2014/main" id="{B2E7639A-23B6-4794-828F-CE34AC038CC2}"/>
              </a:ext>
            </a:extLst>
          </p:cNvPr>
          <p:cNvSpPr/>
          <p:nvPr/>
        </p:nvSpPr>
        <p:spPr>
          <a:xfrm>
            <a:off x="3191765" y="3268163"/>
            <a:ext cx="119507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4</a:t>
            </a:r>
          </a:p>
        </p:txBody>
      </p:sp>
      <p:cxnSp>
        <p:nvCxnSpPr>
          <p:cNvPr id="9" name="Connector: Elbow 8">
            <a:extLst>
              <a:ext uri="{FF2B5EF4-FFF2-40B4-BE49-F238E27FC236}">
                <a16:creationId xmlns:a16="http://schemas.microsoft.com/office/drawing/2014/main" id="{18D1E8AF-1E99-4555-A5D3-AF7E3ED6EBDE}"/>
              </a:ext>
            </a:extLst>
          </p:cNvPr>
          <p:cNvCxnSpPr>
            <a:cxnSpLocks/>
            <a:stCxn id="7" idx="0"/>
            <a:endCxn id="8"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10" name="Rectangle 9">
            <a:extLst>
              <a:ext uri="{FF2B5EF4-FFF2-40B4-BE49-F238E27FC236}">
                <a16:creationId xmlns:a16="http://schemas.microsoft.com/office/drawing/2014/main" id="{FE32E71A-651C-4667-9F68-B4C23BE797DF}"/>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11" name="Rectangle 10">
            <a:extLst>
              <a:ext uri="{FF2B5EF4-FFF2-40B4-BE49-F238E27FC236}">
                <a16:creationId xmlns:a16="http://schemas.microsoft.com/office/drawing/2014/main" id="{1FBD530E-0C15-48BB-B65F-9E47E688E309}"/>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12" name="Rectangle 11">
            <a:extLst>
              <a:ext uri="{FF2B5EF4-FFF2-40B4-BE49-F238E27FC236}">
                <a16:creationId xmlns:a16="http://schemas.microsoft.com/office/drawing/2014/main" id="{CCFE6E08-D60D-47AE-A14D-702EF00D6F22}"/>
              </a:ext>
            </a:extLst>
          </p:cNvPr>
          <p:cNvSpPr/>
          <p:nvPr/>
        </p:nvSpPr>
        <p:spPr>
          <a:xfrm>
            <a:off x="1555424" y="2698600"/>
            <a:ext cx="118872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5</a:t>
            </a:r>
          </a:p>
        </p:txBody>
      </p:sp>
      <p:cxnSp>
        <p:nvCxnSpPr>
          <p:cNvPr id="13" name="Connector: Elbow 12">
            <a:extLst>
              <a:ext uri="{FF2B5EF4-FFF2-40B4-BE49-F238E27FC236}">
                <a16:creationId xmlns:a16="http://schemas.microsoft.com/office/drawing/2014/main" id="{2FCEA350-0C67-4C62-98A9-B74C64BE66EB}"/>
              </a:ext>
            </a:extLst>
          </p:cNvPr>
          <p:cNvCxnSpPr>
            <a:cxnSpLocks/>
            <a:stCxn id="4" idx="0"/>
            <a:endCxn id="16"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cxnSp>
        <p:nvCxnSpPr>
          <p:cNvPr id="14" name="Connector: Elbow 13">
            <a:extLst>
              <a:ext uri="{FF2B5EF4-FFF2-40B4-BE49-F238E27FC236}">
                <a16:creationId xmlns:a16="http://schemas.microsoft.com/office/drawing/2014/main" id="{73EED957-3A95-432B-9FEB-C5E3C8503EE8}"/>
              </a:ext>
            </a:extLst>
          </p:cNvPr>
          <p:cNvCxnSpPr>
            <a:cxnSpLocks/>
            <a:stCxn id="11" idx="0"/>
            <a:endCxn id="5"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15" name="Rectangle 14">
            <a:extLst>
              <a:ext uri="{FF2B5EF4-FFF2-40B4-BE49-F238E27FC236}">
                <a16:creationId xmlns:a16="http://schemas.microsoft.com/office/drawing/2014/main" id="{DEFF6285-7F52-4C78-A97F-2962E44DAA08}"/>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sp>
        <p:nvSpPr>
          <p:cNvPr id="16" name="Rectangle 15">
            <a:extLst>
              <a:ext uri="{FF2B5EF4-FFF2-40B4-BE49-F238E27FC236}">
                <a16:creationId xmlns:a16="http://schemas.microsoft.com/office/drawing/2014/main" id="{1719A70C-0738-49DD-AFB2-DBC88DBDFE30}"/>
              </a:ext>
            </a:extLst>
          </p:cNvPr>
          <p:cNvSpPr/>
          <p:nvPr/>
        </p:nvSpPr>
        <p:spPr>
          <a:xfrm>
            <a:off x="1555146" y="3795702"/>
            <a:ext cx="1188720" cy="749148"/>
          </a:xfrm>
          <a:prstGeom prst="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Control 3</a:t>
            </a:r>
          </a:p>
        </p:txBody>
      </p:sp>
      <p:cxnSp>
        <p:nvCxnSpPr>
          <p:cNvPr id="17" name="Connector: Elbow 16">
            <a:extLst>
              <a:ext uri="{FF2B5EF4-FFF2-40B4-BE49-F238E27FC236}">
                <a16:creationId xmlns:a16="http://schemas.microsoft.com/office/drawing/2014/main" id="{1D51C2E1-CEC0-4047-9D09-231B5F295AE9}"/>
              </a:ext>
            </a:extLst>
          </p:cNvPr>
          <p:cNvCxnSpPr>
            <a:cxnSpLocks/>
            <a:stCxn id="16" idx="0"/>
            <a:endCxn id="12"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cxnSp>
        <p:nvCxnSpPr>
          <p:cNvPr id="18" name="Connector: Elbow 17">
            <a:extLst>
              <a:ext uri="{FF2B5EF4-FFF2-40B4-BE49-F238E27FC236}">
                <a16:creationId xmlns:a16="http://schemas.microsoft.com/office/drawing/2014/main" id="{7E8327A4-22BD-4A78-B617-59EC354A4190}"/>
              </a:ext>
            </a:extLst>
          </p:cNvPr>
          <p:cNvCxnSpPr>
            <a:cxnSpLocks/>
            <a:stCxn id="10" idx="1"/>
            <a:endCxn id="12"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9" name="Rectangle 18">
            <a:extLst>
              <a:ext uri="{FF2B5EF4-FFF2-40B4-BE49-F238E27FC236}">
                <a16:creationId xmlns:a16="http://schemas.microsoft.com/office/drawing/2014/main" id="{BF75A2AA-8593-4A72-9764-A43DC4F67BFE}"/>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0551A6CC-B68F-437D-9752-B18C0CB7D85C}"/>
              </a:ext>
            </a:extLst>
          </p:cNvPr>
          <p:cNvSpPr>
            <a:spLocks noGrp="1"/>
          </p:cNvSpPr>
          <p:nvPr>
            <p:ph type="sldNum" sz="quarter" idx="12"/>
          </p:nvPr>
        </p:nvSpPr>
        <p:spPr/>
        <p:txBody>
          <a:bodyPr/>
          <a:lstStyle/>
          <a:p>
            <a:fld id="{C3625854-A157-44F5-B597-7EECA3982BD8}" type="slidenum">
              <a:rPr lang="en-US" smtClean="0"/>
              <a:t>61</a:t>
            </a:fld>
            <a:endParaRPr lang="en-US"/>
          </a:p>
        </p:txBody>
      </p:sp>
      <p:sp>
        <p:nvSpPr>
          <p:cNvPr id="22" name="TextBox 21">
            <a:extLst>
              <a:ext uri="{FF2B5EF4-FFF2-40B4-BE49-F238E27FC236}">
                <a16:creationId xmlns:a16="http://schemas.microsoft.com/office/drawing/2014/main" id="{99E2D19D-FC0B-499F-9860-160FCA929C6D}"/>
              </a:ext>
            </a:extLst>
          </p:cNvPr>
          <p:cNvSpPr txBox="1"/>
          <p:nvPr/>
        </p:nvSpPr>
        <p:spPr>
          <a:xfrm>
            <a:off x="5714438" y="171450"/>
            <a:ext cx="6477562" cy="400110"/>
          </a:xfrm>
          <a:prstGeom prst="rect">
            <a:avLst/>
          </a:prstGeom>
          <a:noFill/>
        </p:spPr>
        <p:txBody>
          <a:bodyPr wrap="square" rtlCol="0">
            <a:spAutoFit/>
          </a:bodyPr>
          <a:lstStyle/>
          <a:p>
            <a:r>
              <a:rPr lang="en-US" sz="2000" b="1" dirty="0"/>
              <a:t>New Path Method</a:t>
            </a:r>
          </a:p>
        </p:txBody>
      </p:sp>
      <p:sp>
        <p:nvSpPr>
          <p:cNvPr id="24" name="TextBox 23">
            <a:extLst>
              <a:ext uri="{FF2B5EF4-FFF2-40B4-BE49-F238E27FC236}">
                <a16:creationId xmlns:a16="http://schemas.microsoft.com/office/drawing/2014/main" id="{5D34417B-68CA-4E14-B920-F10ADCFC701A}"/>
              </a:ext>
            </a:extLst>
          </p:cNvPr>
          <p:cNvSpPr txBox="1"/>
          <p:nvPr/>
        </p:nvSpPr>
        <p:spPr>
          <a:xfrm>
            <a:off x="9937194" y="3766364"/>
            <a:ext cx="1684800" cy="1200329"/>
          </a:xfrm>
          <a:prstGeom prst="rect">
            <a:avLst/>
          </a:prstGeom>
          <a:noFill/>
        </p:spPr>
        <p:txBody>
          <a:bodyPr wrap="square" rtlCol="0">
            <a:spAutoFit/>
          </a:bodyPr>
          <a:lstStyle/>
          <a:p>
            <a:r>
              <a:rPr lang="en-US" sz="1200" dirty="0">
                <a:solidFill>
                  <a:srgbClr val="FF0000"/>
                </a:solidFill>
              </a:rPr>
              <a:t>Average path release point apportionment 94%, could be weighted average or other as estimated by the facility reporter</a:t>
            </a:r>
          </a:p>
        </p:txBody>
      </p:sp>
      <p:cxnSp>
        <p:nvCxnSpPr>
          <p:cNvPr id="26" name="Straight Connector 25">
            <a:extLst>
              <a:ext uri="{FF2B5EF4-FFF2-40B4-BE49-F238E27FC236}">
                <a16:creationId xmlns:a16="http://schemas.microsoft.com/office/drawing/2014/main" id="{C2560218-0E0E-466E-AFD5-2F575C39E2A7}"/>
              </a:ext>
            </a:extLst>
          </p:cNvPr>
          <p:cNvCxnSpPr>
            <a:cxnSpLocks/>
            <a:stCxn id="24" idx="2"/>
            <a:endCxn id="32" idx="0"/>
          </p:cNvCxnSpPr>
          <p:nvPr/>
        </p:nvCxnSpPr>
        <p:spPr>
          <a:xfrm flipH="1">
            <a:off x="10330006" y="4966693"/>
            <a:ext cx="449588" cy="7316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61725B24-A6DB-4D4B-9468-29CB81ADC165}"/>
              </a:ext>
            </a:extLst>
          </p:cNvPr>
          <p:cNvSpPr/>
          <p:nvPr/>
        </p:nvSpPr>
        <p:spPr>
          <a:xfrm>
            <a:off x="9937194" y="5698366"/>
            <a:ext cx="785623" cy="241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52C5BBC-E1C5-4D70-8A6F-87F26DFCB870}"/>
              </a:ext>
            </a:extLst>
          </p:cNvPr>
          <p:cNvSpPr/>
          <p:nvPr/>
        </p:nvSpPr>
        <p:spPr>
          <a:xfrm>
            <a:off x="8972288" y="4320904"/>
            <a:ext cx="554181" cy="33250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8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BA9D-FBBB-465A-9F24-49CCD109D80B}"/>
              </a:ext>
            </a:extLst>
          </p:cNvPr>
          <p:cNvSpPr>
            <a:spLocks noGrp="1"/>
          </p:cNvSpPr>
          <p:nvPr>
            <p:ph type="title"/>
          </p:nvPr>
        </p:nvSpPr>
        <p:spPr/>
        <p:txBody>
          <a:bodyPr/>
          <a:lstStyle/>
          <a:p>
            <a:r>
              <a:rPr lang="en-US" b="1" dirty="0"/>
              <a:t>Additional Considerations about Overall % Controlled</a:t>
            </a:r>
          </a:p>
        </p:txBody>
      </p:sp>
      <p:sp>
        <p:nvSpPr>
          <p:cNvPr id="3" name="Content Placeholder 2">
            <a:extLst>
              <a:ext uri="{FF2B5EF4-FFF2-40B4-BE49-F238E27FC236}">
                <a16:creationId xmlns:a16="http://schemas.microsoft.com/office/drawing/2014/main" id="{12D2C679-3045-42B8-B472-E6E7BBBE9638}"/>
              </a:ext>
            </a:extLst>
          </p:cNvPr>
          <p:cNvSpPr>
            <a:spLocks noGrp="1"/>
          </p:cNvSpPr>
          <p:nvPr>
            <p:ph idx="1"/>
          </p:nvPr>
        </p:nvSpPr>
        <p:spPr/>
        <p:txBody>
          <a:bodyPr/>
          <a:lstStyle/>
          <a:p>
            <a:pPr marL="0" indent="0">
              <a:buNone/>
            </a:pPr>
            <a:r>
              <a:rPr lang="en-US" dirty="0"/>
              <a:t>When calculating emissions, if you have more than one control for the </a:t>
            </a:r>
            <a:r>
              <a:rPr lang="en-US" i="1" dirty="0"/>
              <a:t>same</a:t>
            </a:r>
            <a:r>
              <a:rPr lang="en-US" dirty="0"/>
              <a:t> pollutant, e.g. controls 1 and 3 both remove SO2, then your Overall % controlled may be:</a:t>
            </a:r>
          </a:p>
          <a:p>
            <a:pPr marL="0" indent="0">
              <a:buNone/>
            </a:pPr>
            <a:endParaRPr lang="en-US" dirty="0"/>
          </a:p>
          <a:p>
            <a:pPr lvl="1"/>
            <a:r>
              <a:rPr lang="en-US" b="1" dirty="0"/>
              <a:t>In series: </a:t>
            </a:r>
            <a:r>
              <a:rPr lang="en-US" dirty="0"/>
              <a:t>overall % control 1 * overall % control 2 * …</a:t>
            </a:r>
          </a:p>
          <a:p>
            <a:pPr lvl="1"/>
            <a:r>
              <a:rPr lang="en-US" b="1" dirty="0"/>
              <a:t>In parallel: </a:t>
            </a:r>
            <a:r>
              <a:rPr lang="en-US" dirty="0"/>
              <a:t>(overall controlled emissions 1 + overall controlled emissions 2+…)/uncontrolled emissions</a:t>
            </a:r>
          </a:p>
          <a:p>
            <a:pPr lvl="1"/>
            <a:r>
              <a:rPr lang="en-US" b="1" dirty="0"/>
              <a:t>Really complex controls configuration: </a:t>
            </a:r>
            <a:r>
              <a:rPr lang="en-US" dirty="0"/>
              <a:t>estimate: </a:t>
            </a:r>
          </a:p>
          <a:p>
            <a:pPr lvl="2"/>
            <a:r>
              <a:rPr lang="en-US" dirty="0"/>
              <a:t>e.g. (controlled emissions in series + controlled emissions in parallel)/uncontrolled emissions, </a:t>
            </a:r>
          </a:p>
          <a:p>
            <a:pPr lvl="2"/>
            <a:r>
              <a:rPr lang="en-US" dirty="0"/>
              <a:t>e.g. weighted average of the % pollutant control efficiency for all controls</a:t>
            </a:r>
          </a:p>
        </p:txBody>
      </p:sp>
      <p:sp>
        <p:nvSpPr>
          <p:cNvPr id="4" name="Slide Number Placeholder 3">
            <a:extLst>
              <a:ext uri="{FF2B5EF4-FFF2-40B4-BE49-F238E27FC236}">
                <a16:creationId xmlns:a16="http://schemas.microsoft.com/office/drawing/2014/main" id="{41669358-81F4-4443-BA6D-F6C93B97300E}"/>
              </a:ext>
            </a:extLst>
          </p:cNvPr>
          <p:cNvSpPr>
            <a:spLocks noGrp="1"/>
          </p:cNvSpPr>
          <p:nvPr>
            <p:ph type="sldNum" sz="quarter" idx="12"/>
          </p:nvPr>
        </p:nvSpPr>
        <p:spPr/>
        <p:txBody>
          <a:bodyPr/>
          <a:lstStyle/>
          <a:p>
            <a:fld id="{C3625854-A157-44F5-B597-7EECA3982BD8}" type="slidenum">
              <a:rPr lang="en-US" smtClean="0"/>
              <a:t>62</a:t>
            </a:fld>
            <a:endParaRPr lang="en-US"/>
          </a:p>
        </p:txBody>
      </p:sp>
    </p:spTree>
    <p:extLst>
      <p:ext uri="{BB962C8B-B14F-4D97-AF65-F5344CB8AC3E}">
        <p14:creationId xmlns:p14="http://schemas.microsoft.com/office/powerpoint/2010/main" val="2750013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6C58-4468-4287-A98D-DA0179BD09EA}"/>
              </a:ext>
            </a:extLst>
          </p:cNvPr>
          <p:cNvSpPr>
            <a:spLocks noGrp="1"/>
          </p:cNvSpPr>
          <p:nvPr>
            <p:ph type="title"/>
          </p:nvPr>
        </p:nvSpPr>
        <p:spPr/>
        <p:txBody>
          <a:bodyPr/>
          <a:lstStyle/>
          <a:p>
            <a:r>
              <a:rPr lang="en-US" b="1" dirty="0"/>
              <a:t>Real Example 2</a:t>
            </a:r>
          </a:p>
        </p:txBody>
      </p:sp>
      <p:sp>
        <p:nvSpPr>
          <p:cNvPr id="4" name="Slide Number Placeholder 3">
            <a:extLst>
              <a:ext uri="{FF2B5EF4-FFF2-40B4-BE49-F238E27FC236}">
                <a16:creationId xmlns:a16="http://schemas.microsoft.com/office/drawing/2014/main" id="{92BFDC87-BB31-4C39-90CD-BCF2F99F6990}"/>
              </a:ext>
            </a:extLst>
          </p:cNvPr>
          <p:cNvSpPr>
            <a:spLocks noGrp="1"/>
          </p:cNvSpPr>
          <p:nvPr>
            <p:ph type="sldNum" sz="quarter" idx="12"/>
          </p:nvPr>
        </p:nvSpPr>
        <p:spPr/>
        <p:txBody>
          <a:bodyPr/>
          <a:lstStyle/>
          <a:p>
            <a:fld id="{C3625854-A157-44F5-B597-7EECA3982BD8}" type="slidenum">
              <a:rPr lang="en-US" smtClean="0"/>
              <a:t>63</a:t>
            </a:fld>
            <a:endParaRPr lang="en-US"/>
          </a:p>
        </p:txBody>
      </p:sp>
      <p:sp>
        <p:nvSpPr>
          <p:cNvPr id="3" name="Oval 2">
            <a:extLst>
              <a:ext uri="{FF2B5EF4-FFF2-40B4-BE49-F238E27FC236}">
                <a16:creationId xmlns:a16="http://schemas.microsoft.com/office/drawing/2014/main" id="{D6A28094-21A7-4B45-929E-7B9F170D195F}"/>
              </a:ext>
            </a:extLst>
          </p:cNvPr>
          <p:cNvSpPr/>
          <p:nvPr/>
        </p:nvSpPr>
        <p:spPr>
          <a:xfrm>
            <a:off x="773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B335894-27C7-43AF-BF27-9D87BE6145F0}"/>
              </a:ext>
            </a:extLst>
          </p:cNvPr>
          <p:cNvCxnSpPr>
            <a:cxnSpLocks/>
            <a:stCxn id="3" idx="4"/>
          </p:cNvCxnSpPr>
          <p:nvPr/>
        </p:nvCxnSpPr>
        <p:spPr>
          <a:xfrm>
            <a:off x="1115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3C1A18-BD71-4AF2-99BE-189BE5F885A0}"/>
              </a:ext>
            </a:extLst>
          </p:cNvPr>
          <p:cNvCxnSpPr>
            <a:cxnSpLocks/>
          </p:cNvCxnSpPr>
          <p:nvPr/>
        </p:nvCxnSpPr>
        <p:spPr>
          <a:xfrm>
            <a:off x="612000" y="3283200"/>
            <a:ext cx="366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9DDDCB0-1337-479B-B3D1-B042CA80D3A4}"/>
              </a:ext>
            </a:extLst>
          </p:cNvPr>
          <p:cNvSpPr/>
          <p:nvPr/>
        </p:nvSpPr>
        <p:spPr>
          <a:xfrm>
            <a:off x="1628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9C34BDD-E1BA-4D60-920A-A2B2BD170722}"/>
              </a:ext>
            </a:extLst>
          </p:cNvPr>
          <p:cNvCxnSpPr>
            <a:cxnSpLocks/>
            <a:stCxn id="11" idx="4"/>
          </p:cNvCxnSpPr>
          <p:nvPr/>
        </p:nvCxnSpPr>
        <p:spPr>
          <a:xfrm>
            <a:off x="1970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03448D5-A3DA-4CF1-95F0-47F0EE089A86}"/>
              </a:ext>
            </a:extLst>
          </p:cNvPr>
          <p:cNvSpPr/>
          <p:nvPr/>
        </p:nvSpPr>
        <p:spPr>
          <a:xfrm>
            <a:off x="2605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F03F3B3-90D5-4D56-8CE3-7F3A5CFDC5B1}"/>
              </a:ext>
            </a:extLst>
          </p:cNvPr>
          <p:cNvCxnSpPr>
            <a:cxnSpLocks/>
            <a:stCxn id="13" idx="4"/>
          </p:cNvCxnSpPr>
          <p:nvPr/>
        </p:nvCxnSpPr>
        <p:spPr>
          <a:xfrm>
            <a:off x="2947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37C2E7-CA94-44F0-B157-1D92CB39F0A4}"/>
              </a:ext>
            </a:extLst>
          </p:cNvPr>
          <p:cNvSpPr/>
          <p:nvPr/>
        </p:nvSpPr>
        <p:spPr>
          <a:xfrm>
            <a:off x="3466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A6AD96E-E306-4FD1-AB09-1BBC799FAE43}"/>
              </a:ext>
            </a:extLst>
          </p:cNvPr>
          <p:cNvCxnSpPr>
            <a:cxnSpLocks/>
            <a:stCxn id="15" idx="4"/>
          </p:cNvCxnSpPr>
          <p:nvPr/>
        </p:nvCxnSpPr>
        <p:spPr>
          <a:xfrm>
            <a:off x="3808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0A7394D-BCED-46D2-902C-2BC3A02C0FE1}"/>
              </a:ext>
            </a:extLst>
          </p:cNvPr>
          <p:cNvCxnSpPr/>
          <p:nvPr/>
        </p:nvCxnSpPr>
        <p:spPr>
          <a:xfrm>
            <a:off x="2433600" y="3300600"/>
            <a:ext cx="0" cy="27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5D9723B-3C25-4D67-939C-CA2AC60458BD}"/>
              </a:ext>
            </a:extLst>
          </p:cNvPr>
          <p:cNvSpPr/>
          <p:nvPr/>
        </p:nvSpPr>
        <p:spPr>
          <a:xfrm>
            <a:off x="1821600" y="3621600"/>
            <a:ext cx="1353600" cy="58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Loading Rack</a:t>
            </a:r>
          </a:p>
        </p:txBody>
      </p:sp>
      <p:cxnSp>
        <p:nvCxnSpPr>
          <p:cNvPr id="22" name="Straight Arrow Connector 21">
            <a:extLst>
              <a:ext uri="{FF2B5EF4-FFF2-40B4-BE49-F238E27FC236}">
                <a16:creationId xmlns:a16="http://schemas.microsoft.com/office/drawing/2014/main" id="{EC391F4E-75DA-4A3B-A7FD-E9857FB70444}"/>
              </a:ext>
            </a:extLst>
          </p:cNvPr>
          <p:cNvCxnSpPr>
            <a:cxnSpLocks/>
            <a:stCxn id="20" idx="3"/>
          </p:cNvCxnSpPr>
          <p:nvPr/>
        </p:nvCxnSpPr>
        <p:spPr>
          <a:xfrm>
            <a:off x="3175200" y="3913200"/>
            <a:ext cx="1274400" cy="74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E62ED72-8524-4779-9A3E-AE39C1D081B0}"/>
              </a:ext>
            </a:extLst>
          </p:cNvPr>
          <p:cNvCxnSpPr>
            <a:cxnSpLocks/>
          </p:cNvCxnSpPr>
          <p:nvPr/>
        </p:nvCxnSpPr>
        <p:spPr>
          <a:xfrm>
            <a:off x="3607200" y="4204800"/>
            <a:ext cx="0" cy="1564666"/>
          </a:xfrm>
          <a:prstGeom prst="straightConnector1">
            <a:avLst/>
          </a:prstGeom>
          <a:ln w="952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BD14724-11B2-4CA2-A84B-2A023C0CFC34}"/>
              </a:ext>
            </a:extLst>
          </p:cNvPr>
          <p:cNvSpPr txBox="1"/>
          <p:nvPr/>
        </p:nvSpPr>
        <p:spPr>
          <a:xfrm>
            <a:off x="3537000" y="3851269"/>
            <a:ext cx="810000" cy="369332"/>
          </a:xfrm>
          <a:prstGeom prst="rect">
            <a:avLst/>
          </a:prstGeom>
          <a:noFill/>
        </p:spPr>
        <p:txBody>
          <a:bodyPr wrap="square" rtlCol="0">
            <a:spAutoFit/>
          </a:bodyPr>
          <a:lstStyle/>
          <a:p>
            <a:r>
              <a:rPr lang="en-US" dirty="0"/>
              <a:t>vapors</a:t>
            </a:r>
          </a:p>
        </p:txBody>
      </p:sp>
      <p:sp>
        <p:nvSpPr>
          <p:cNvPr id="27" name="Rectangle 26">
            <a:extLst>
              <a:ext uri="{FF2B5EF4-FFF2-40B4-BE49-F238E27FC236}">
                <a16:creationId xmlns:a16="http://schemas.microsoft.com/office/drawing/2014/main" id="{3B68FA93-29B2-47AC-9A0F-8760CBF06A2C}"/>
              </a:ext>
            </a:extLst>
          </p:cNvPr>
          <p:cNvSpPr/>
          <p:nvPr/>
        </p:nvSpPr>
        <p:spPr>
          <a:xfrm>
            <a:off x="4449600" y="42573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VRU </a:t>
            </a:r>
            <a:r>
              <a:rPr lang="en-US" sz="1400" dirty="0"/>
              <a:t>(VOC)</a:t>
            </a:r>
          </a:p>
        </p:txBody>
      </p:sp>
      <p:sp>
        <p:nvSpPr>
          <p:cNvPr id="28" name="Rectangle 27">
            <a:extLst>
              <a:ext uri="{FF2B5EF4-FFF2-40B4-BE49-F238E27FC236}">
                <a16:creationId xmlns:a16="http://schemas.microsoft.com/office/drawing/2014/main" id="{1428174A-1C3D-470A-853A-2AF2F86955F1}"/>
              </a:ext>
            </a:extLst>
          </p:cNvPr>
          <p:cNvSpPr/>
          <p:nvPr/>
        </p:nvSpPr>
        <p:spPr>
          <a:xfrm>
            <a:off x="4449600" y="54177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 </a:t>
            </a:r>
            <a:r>
              <a:rPr lang="en-US" sz="1400" dirty="0"/>
              <a:t>(VOC, NOx, CO)</a:t>
            </a:r>
          </a:p>
        </p:txBody>
      </p:sp>
      <p:cxnSp>
        <p:nvCxnSpPr>
          <p:cNvPr id="30" name="Straight Arrow Connector 29">
            <a:extLst>
              <a:ext uri="{FF2B5EF4-FFF2-40B4-BE49-F238E27FC236}">
                <a16:creationId xmlns:a16="http://schemas.microsoft.com/office/drawing/2014/main" id="{9684CB41-18FF-4E5F-B0C8-1084A6052540}"/>
              </a:ext>
            </a:extLst>
          </p:cNvPr>
          <p:cNvCxnSpPr>
            <a:cxnSpLocks/>
            <a:endCxn id="28" idx="1"/>
          </p:cNvCxnSpPr>
          <p:nvPr/>
        </p:nvCxnSpPr>
        <p:spPr>
          <a:xfrm>
            <a:off x="3607200" y="5769466"/>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9B2CA15-6A1F-4584-9BC1-048D99E9C90A}"/>
              </a:ext>
            </a:extLst>
          </p:cNvPr>
          <p:cNvCxnSpPr/>
          <p:nvPr/>
        </p:nvCxnSpPr>
        <p:spPr>
          <a:xfrm>
            <a:off x="3607200" y="5868000"/>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2E53D2-35BB-4AF0-B7BC-E5E4EFFF345A}"/>
              </a:ext>
            </a:extLst>
          </p:cNvPr>
          <p:cNvSpPr txBox="1"/>
          <p:nvPr/>
        </p:nvSpPr>
        <p:spPr>
          <a:xfrm>
            <a:off x="3369600" y="6026400"/>
            <a:ext cx="1022400" cy="369332"/>
          </a:xfrm>
          <a:prstGeom prst="rect">
            <a:avLst/>
          </a:prstGeom>
          <a:noFill/>
        </p:spPr>
        <p:txBody>
          <a:bodyPr wrap="square" rtlCol="0">
            <a:spAutoFit/>
          </a:bodyPr>
          <a:lstStyle/>
          <a:p>
            <a:r>
              <a:rPr lang="en-US" dirty="0"/>
              <a:t>Propane</a:t>
            </a:r>
          </a:p>
        </p:txBody>
      </p:sp>
      <p:sp>
        <p:nvSpPr>
          <p:cNvPr id="37" name="TextBox 36">
            <a:extLst>
              <a:ext uri="{FF2B5EF4-FFF2-40B4-BE49-F238E27FC236}">
                <a16:creationId xmlns:a16="http://schemas.microsoft.com/office/drawing/2014/main" id="{E883DBB0-79AB-472C-96E8-8958C90BF1E6}"/>
              </a:ext>
            </a:extLst>
          </p:cNvPr>
          <p:cNvSpPr txBox="1"/>
          <p:nvPr/>
        </p:nvSpPr>
        <p:spPr>
          <a:xfrm>
            <a:off x="2205000" y="5004600"/>
            <a:ext cx="1332000" cy="369332"/>
          </a:xfrm>
          <a:prstGeom prst="rect">
            <a:avLst/>
          </a:prstGeom>
          <a:noFill/>
        </p:spPr>
        <p:txBody>
          <a:bodyPr wrap="square" rtlCol="0">
            <a:spAutoFit/>
          </a:bodyPr>
          <a:lstStyle/>
          <a:p>
            <a:r>
              <a:rPr lang="en-US" dirty="0"/>
              <a:t>Bypass N/C</a:t>
            </a:r>
          </a:p>
        </p:txBody>
      </p:sp>
      <p:sp>
        <p:nvSpPr>
          <p:cNvPr id="38" name="Flowchart: Collate 37">
            <a:extLst>
              <a:ext uri="{FF2B5EF4-FFF2-40B4-BE49-F238E27FC236}">
                <a16:creationId xmlns:a16="http://schemas.microsoft.com/office/drawing/2014/main" id="{DCEDE2CE-CAFC-4FDA-81B0-5517A8958ADF}"/>
              </a:ext>
            </a:extLst>
          </p:cNvPr>
          <p:cNvSpPr/>
          <p:nvPr/>
        </p:nvSpPr>
        <p:spPr>
          <a:xfrm>
            <a:off x="3466800" y="4960800"/>
            <a:ext cx="280801" cy="45693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c 44">
            <a:extLst>
              <a:ext uri="{FF2B5EF4-FFF2-40B4-BE49-F238E27FC236}">
                <a16:creationId xmlns:a16="http://schemas.microsoft.com/office/drawing/2014/main" id="{5C88E6BE-12BE-4309-B66B-6A6014F2D0ED}"/>
              </a:ext>
            </a:extLst>
          </p:cNvPr>
          <p:cNvSpPr/>
          <p:nvPr/>
        </p:nvSpPr>
        <p:spPr>
          <a:xfrm>
            <a:off x="4618800" y="2505600"/>
            <a:ext cx="1724400" cy="2087362"/>
          </a:xfrm>
          <a:prstGeom prst="arc">
            <a:avLst>
              <a:gd name="adj1" fmla="val 16101774"/>
              <a:gd name="adj2" fmla="val 5320457"/>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67C76B1-636F-4F61-8EDF-3786C6B94F7E}"/>
              </a:ext>
            </a:extLst>
          </p:cNvPr>
          <p:cNvCxnSpPr>
            <a:cxnSpLocks/>
            <a:stCxn id="45" idx="0"/>
          </p:cNvCxnSpPr>
          <p:nvPr/>
        </p:nvCxnSpPr>
        <p:spPr>
          <a:xfrm flipH="1">
            <a:off x="4327800" y="2506224"/>
            <a:ext cx="1123389" cy="17376"/>
          </a:xfrm>
          <a:prstGeom prst="line">
            <a:avLst/>
          </a:prstGeom>
          <a:ln>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1E1CBE-C92B-426F-B4F1-950D27041227}"/>
              </a:ext>
            </a:extLst>
          </p:cNvPr>
          <p:cNvSpPr txBox="1"/>
          <p:nvPr/>
        </p:nvSpPr>
        <p:spPr>
          <a:xfrm>
            <a:off x="6465600" y="3160800"/>
            <a:ext cx="878400" cy="646331"/>
          </a:xfrm>
          <a:prstGeom prst="rect">
            <a:avLst/>
          </a:prstGeom>
          <a:noFill/>
        </p:spPr>
        <p:txBody>
          <a:bodyPr wrap="square" rtlCol="0">
            <a:spAutoFit/>
          </a:bodyPr>
          <a:lstStyle/>
          <a:p>
            <a:r>
              <a:rPr lang="en-US" dirty="0"/>
              <a:t>Liquid return</a:t>
            </a:r>
          </a:p>
        </p:txBody>
      </p:sp>
      <p:sp>
        <p:nvSpPr>
          <p:cNvPr id="49" name="TextBox 48">
            <a:extLst>
              <a:ext uri="{FF2B5EF4-FFF2-40B4-BE49-F238E27FC236}">
                <a16:creationId xmlns:a16="http://schemas.microsoft.com/office/drawing/2014/main" id="{676EA91F-EE6C-4C1C-842C-B890462B90FF}"/>
              </a:ext>
            </a:extLst>
          </p:cNvPr>
          <p:cNvSpPr txBox="1"/>
          <p:nvPr/>
        </p:nvSpPr>
        <p:spPr>
          <a:xfrm>
            <a:off x="2070900" y="1798800"/>
            <a:ext cx="855000" cy="369332"/>
          </a:xfrm>
          <a:prstGeom prst="rect">
            <a:avLst/>
          </a:prstGeom>
          <a:noFill/>
        </p:spPr>
        <p:txBody>
          <a:bodyPr wrap="square" rtlCol="0">
            <a:spAutoFit/>
          </a:bodyPr>
          <a:lstStyle/>
          <a:p>
            <a:r>
              <a:rPr lang="en-US" dirty="0"/>
              <a:t>Tanks</a:t>
            </a:r>
          </a:p>
        </p:txBody>
      </p:sp>
      <p:sp>
        <p:nvSpPr>
          <p:cNvPr id="53" name="TextBox 52">
            <a:extLst>
              <a:ext uri="{FF2B5EF4-FFF2-40B4-BE49-F238E27FC236}">
                <a16:creationId xmlns:a16="http://schemas.microsoft.com/office/drawing/2014/main" id="{10D729F9-CA14-449D-A3FC-0C352C1AB15F}"/>
              </a:ext>
            </a:extLst>
          </p:cNvPr>
          <p:cNvSpPr txBox="1"/>
          <p:nvPr/>
        </p:nvSpPr>
        <p:spPr>
          <a:xfrm>
            <a:off x="8047275" y="1502688"/>
            <a:ext cx="3499200" cy="5355312"/>
          </a:xfrm>
          <a:prstGeom prst="rect">
            <a:avLst/>
          </a:prstGeom>
          <a:noFill/>
        </p:spPr>
        <p:txBody>
          <a:bodyPr wrap="square" rtlCol="0">
            <a:spAutoFit/>
          </a:bodyPr>
          <a:lstStyle/>
          <a:p>
            <a:r>
              <a:rPr lang="en-US" dirty="0"/>
              <a:t>1. The emissions only go to the VCU when the VRU is not working, per permit. The VCU is a backup to the VRU and only was used about 1% of 2019, about 100 hours. </a:t>
            </a:r>
          </a:p>
          <a:p>
            <a:r>
              <a:rPr lang="en-US" dirty="0"/>
              <a:t> </a:t>
            </a:r>
          </a:p>
          <a:p>
            <a:r>
              <a:rPr lang="en-US" dirty="0"/>
              <a:t>2. Only one runs at a time, taking 100% of the inlet/emissions.</a:t>
            </a:r>
          </a:p>
          <a:p>
            <a:r>
              <a:rPr lang="en-US" dirty="0"/>
              <a:t> </a:t>
            </a:r>
          </a:p>
          <a:p>
            <a:r>
              <a:rPr lang="en-US" dirty="0"/>
              <a:t>3. Two different release points. A vent off the VRU, the VCU is a stack/flare. </a:t>
            </a:r>
          </a:p>
          <a:p>
            <a:r>
              <a:rPr lang="en-US" dirty="0"/>
              <a:t> </a:t>
            </a:r>
          </a:p>
          <a:p>
            <a:r>
              <a:rPr lang="en-US" dirty="0"/>
              <a:t>4. Gasoline vapor is only emissions off the loading rack. So VCU emissions are VOCs. Because we use propane in the VRC it’s has VOC and NOx/CO.</a:t>
            </a:r>
          </a:p>
          <a:p>
            <a:endParaRPr lang="en-US" dirty="0"/>
          </a:p>
        </p:txBody>
      </p:sp>
      <p:sp>
        <p:nvSpPr>
          <p:cNvPr id="5" name="Rectangle 4">
            <a:extLst>
              <a:ext uri="{FF2B5EF4-FFF2-40B4-BE49-F238E27FC236}">
                <a16:creationId xmlns:a16="http://schemas.microsoft.com/office/drawing/2014/main" id="{9717081C-E0C6-4A42-A308-7B41FCFA3CB0}"/>
              </a:ext>
            </a:extLst>
          </p:cNvPr>
          <p:cNvSpPr/>
          <p:nvPr/>
        </p:nvSpPr>
        <p:spPr>
          <a:xfrm>
            <a:off x="295274" y="1581150"/>
            <a:ext cx="7439025" cy="492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F4C3A71-313B-4F32-A88F-2EA2562F22F0}"/>
              </a:ext>
            </a:extLst>
          </p:cNvPr>
          <p:cNvCxnSpPr/>
          <p:nvPr/>
        </p:nvCxnSpPr>
        <p:spPr>
          <a:xfrm>
            <a:off x="5957437" y="4592962"/>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1318E77-7EF2-48CF-878A-6C4233A2BE02}"/>
              </a:ext>
            </a:extLst>
          </p:cNvPr>
          <p:cNvCxnSpPr/>
          <p:nvPr/>
        </p:nvCxnSpPr>
        <p:spPr>
          <a:xfrm>
            <a:off x="5862187" y="5769466"/>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E7B2DC-49B8-4CC9-A348-DAC4AB5EEB76}"/>
              </a:ext>
            </a:extLst>
          </p:cNvPr>
          <p:cNvSpPr/>
          <p:nvPr/>
        </p:nvSpPr>
        <p:spPr>
          <a:xfrm>
            <a:off x="6398025" y="4220601"/>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41" name="Rectangle 40">
            <a:extLst>
              <a:ext uri="{FF2B5EF4-FFF2-40B4-BE49-F238E27FC236}">
                <a16:creationId xmlns:a16="http://schemas.microsoft.com/office/drawing/2014/main" id="{69085A38-FA84-4D6A-B398-9FD0255E71FD}"/>
              </a:ext>
            </a:extLst>
          </p:cNvPr>
          <p:cNvSpPr/>
          <p:nvPr/>
        </p:nvSpPr>
        <p:spPr>
          <a:xfrm>
            <a:off x="6398025" y="5382957"/>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Tree>
    <p:extLst>
      <p:ext uri="{BB962C8B-B14F-4D97-AF65-F5344CB8AC3E}">
        <p14:creationId xmlns:p14="http://schemas.microsoft.com/office/powerpoint/2010/main" val="3717969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200D45-BD8A-49E9-982F-48E504EEBE48}"/>
              </a:ext>
            </a:extLst>
          </p:cNvPr>
          <p:cNvSpPr txBox="1"/>
          <p:nvPr/>
        </p:nvSpPr>
        <p:spPr>
          <a:xfrm>
            <a:off x="1826932" y="738979"/>
            <a:ext cx="1242391" cy="369332"/>
          </a:xfrm>
          <a:prstGeom prst="rect">
            <a:avLst/>
          </a:prstGeom>
          <a:noFill/>
          <a:ln>
            <a:solidFill>
              <a:schemeClr val="accent1"/>
            </a:solidFill>
          </a:ln>
        </p:spPr>
        <p:txBody>
          <a:bodyPr wrap="square" rtlCol="0">
            <a:spAutoFit/>
          </a:bodyPr>
          <a:lstStyle/>
          <a:p>
            <a:r>
              <a:rPr lang="en-US" dirty="0"/>
              <a:t>Process 1</a:t>
            </a:r>
          </a:p>
        </p:txBody>
      </p:sp>
      <p:sp>
        <p:nvSpPr>
          <p:cNvPr id="5" name="TextBox 4">
            <a:extLst>
              <a:ext uri="{FF2B5EF4-FFF2-40B4-BE49-F238E27FC236}">
                <a16:creationId xmlns:a16="http://schemas.microsoft.com/office/drawing/2014/main" id="{3EB91DB8-96D2-4169-90EC-2A0CA9D833FF}"/>
              </a:ext>
            </a:extLst>
          </p:cNvPr>
          <p:cNvSpPr txBox="1"/>
          <p:nvPr/>
        </p:nvSpPr>
        <p:spPr>
          <a:xfrm>
            <a:off x="1816560" y="2775476"/>
            <a:ext cx="1302026" cy="369332"/>
          </a:xfrm>
          <a:prstGeom prst="rect">
            <a:avLst/>
          </a:prstGeom>
          <a:noFill/>
          <a:ln>
            <a:solidFill>
              <a:schemeClr val="accent1"/>
            </a:solidFill>
          </a:ln>
        </p:spPr>
        <p:txBody>
          <a:bodyPr wrap="square" rtlCol="0">
            <a:spAutoFit/>
          </a:bodyPr>
          <a:lstStyle/>
          <a:p>
            <a:r>
              <a:rPr lang="en-US" dirty="0"/>
              <a:t>Process 2</a:t>
            </a:r>
          </a:p>
        </p:txBody>
      </p:sp>
      <p:cxnSp>
        <p:nvCxnSpPr>
          <p:cNvPr id="8" name="Straight Arrow Connector 7">
            <a:extLst>
              <a:ext uri="{FF2B5EF4-FFF2-40B4-BE49-F238E27FC236}">
                <a16:creationId xmlns:a16="http://schemas.microsoft.com/office/drawing/2014/main" id="{4AF07D11-E894-487E-8530-11EDE79D9502}"/>
              </a:ext>
            </a:extLst>
          </p:cNvPr>
          <p:cNvCxnSpPr>
            <a:cxnSpLocks/>
            <a:stCxn id="4" idx="3"/>
            <a:endCxn id="9" idx="1"/>
          </p:cNvCxnSpPr>
          <p:nvPr/>
        </p:nvCxnSpPr>
        <p:spPr>
          <a:xfrm>
            <a:off x="3069323" y="923645"/>
            <a:ext cx="1847002"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7612E7-EC79-450F-B541-1C9F71AAF988}"/>
              </a:ext>
            </a:extLst>
          </p:cNvPr>
          <p:cNvSpPr txBox="1"/>
          <p:nvPr/>
        </p:nvSpPr>
        <p:spPr>
          <a:xfrm>
            <a:off x="4916325" y="755978"/>
            <a:ext cx="1242391" cy="369332"/>
          </a:xfrm>
          <a:prstGeom prst="rect">
            <a:avLst/>
          </a:prstGeom>
          <a:noFill/>
          <a:ln>
            <a:solidFill>
              <a:schemeClr val="accent2">
                <a:lumMod val="50000"/>
              </a:schemeClr>
            </a:solidFill>
          </a:ln>
        </p:spPr>
        <p:txBody>
          <a:bodyPr wrap="square" rtlCol="0">
            <a:spAutoFit/>
          </a:bodyPr>
          <a:lstStyle/>
          <a:p>
            <a:r>
              <a:rPr lang="en-US"/>
              <a:t>VRU</a:t>
            </a:r>
            <a:endParaRPr lang="en-US" dirty="0"/>
          </a:p>
        </p:txBody>
      </p:sp>
      <p:cxnSp>
        <p:nvCxnSpPr>
          <p:cNvPr id="11" name="Straight Arrow Connector 10">
            <a:extLst>
              <a:ext uri="{FF2B5EF4-FFF2-40B4-BE49-F238E27FC236}">
                <a16:creationId xmlns:a16="http://schemas.microsoft.com/office/drawing/2014/main" id="{EA23569A-88EC-451A-A7E4-0EC5C0455B0F}"/>
              </a:ext>
            </a:extLst>
          </p:cNvPr>
          <p:cNvCxnSpPr>
            <a:cxnSpLocks/>
            <a:stCxn id="9" idx="3"/>
            <a:endCxn id="12" idx="1"/>
          </p:cNvCxnSpPr>
          <p:nvPr/>
        </p:nvCxnSpPr>
        <p:spPr>
          <a:xfrm flipV="1">
            <a:off x="6158716" y="923645"/>
            <a:ext cx="1996937"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281E-E329-4777-817D-8477C9C6AB22}"/>
              </a:ext>
            </a:extLst>
          </p:cNvPr>
          <p:cNvSpPr/>
          <p:nvPr/>
        </p:nvSpPr>
        <p:spPr>
          <a:xfrm>
            <a:off x="8155653" y="689283"/>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1</a:t>
            </a:r>
          </a:p>
        </p:txBody>
      </p:sp>
      <p:sp>
        <p:nvSpPr>
          <p:cNvPr id="16" name="Oval 15">
            <a:extLst>
              <a:ext uri="{FF2B5EF4-FFF2-40B4-BE49-F238E27FC236}">
                <a16:creationId xmlns:a16="http://schemas.microsoft.com/office/drawing/2014/main" id="{F655FDD9-1639-406C-8C94-F4EDB433BB04}"/>
              </a:ext>
            </a:extLst>
          </p:cNvPr>
          <p:cNvSpPr/>
          <p:nvPr/>
        </p:nvSpPr>
        <p:spPr>
          <a:xfrm>
            <a:off x="4279401" y="456457"/>
            <a:ext cx="2516238" cy="1337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AF0BB36-B40E-445A-A99B-169342744F6A}"/>
              </a:ext>
            </a:extLst>
          </p:cNvPr>
          <p:cNvSpPr/>
          <p:nvPr/>
        </p:nvSpPr>
        <p:spPr>
          <a:xfrm>
            <a:off x="5023171" y="1231003"/>
            <a:ext cx="1028701" cy="387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sp>
        <p:nvSpPr>
          <p:cNvPr id="18" name="TextBox 17">
            <a:extLst>
              <a:ext uri="{FF2B5EF4-FFF2-40B4-BE49-F238E27FC236}">
                <a16:creationId xmlns:a16="http://schemas.microsoft.com/office/drawing/2014/main" id="{BAA680AC-D711-46BB-9059-41E9CE7B926E}"/>
              </a:ext>
            </a:extLst>
          </p:cNvPr>
          <p:cNvSpPr txBox="1"/>
          <p:nvPr/>
        </p:nvSpPr>
        <p:spPr>
          <a:xfrm>
            <a:off x="5023171" y="2778086"/>
            <a:ext cx="1242391" cy="369332"/>
          </a:xfrm>
          <a:prstGeom prst="rect">
            <a:avLst/>
          </a:prstGeom>
          <a:noFill/>
          <a:ln>
            <a:solidFill>
              <a:schemeClr val="accent2">
                <a:lumMod val="50000"/>
              </a:schemeClr>
            </a:solidFill>
          </a:ln>
        </p:spPr>
        <p:txBody>
          <a:bodyPr wrap="square" rtlCol="0">
            <a:spAutoFit/>
          </a:bodyPr>
          <a:lstStyle/>
          <a:p>
            <a:r>
              <a:rPr lang="en-US"/>
              <a:t>VCU</a:t>
            </a:r>
            <a:endParaRPr lang="en-US" dirty="0"/>
          </a:p>
        </p:txBody>
      </p:sp>
      <p:cxnSp>
        <p:nvCxnSpPr>
          <p:cNvPr id="20" name="Straight Arrow Connector 19">
            <a:extLst>
              <a:ext uri="{FF2B5EF4-FFF2-40B4-BE49-F238E27FC236}">
                <a16:creationId xmlns:a16="http://schemas.microsoft.com/office/drawing/2014/main" id="{AE855035-F719-485F-B866-127EAD1F5D35}"/>
              </a:ext>
            </a:extLst>
          </p:cNvPr>
          <p:cNvCxnSpPr>
            <a:stCxn id="5" idx="3"/>
            <a:endCxn id="18" idx="1"/>
          </p:cNvCxnSpPr>
          <p:nvPr/>
        </p:nvCxnSpPr>
        <p:spPr>
          <a:xfrm>
            <a:off x="3118586" y="2960142"/>
            <a:ext cx="1904585" cy="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4D2757-263F-48F2-B0CD-DD9909FAAFDE}"/>
              </a:ext>
            </a:extLst>
          </p:cNvPr>
          <p:cNvSpPr txBox="1"/>
          <p:nvPr/>
        </p:nvSpPr>
        <p:spPr>
          <a:xfrm>
            <a:off x="3359195" y="3022458"/>
            <a:ext cx="1232452" cy="369332"/>
          </a:xfrm>
          <a:prstGeom prst="rect">
            <a:avLst/>
          </a:prstGeom>
          <a:noFill/>
        </p:spPr>
        <p:txBody>
          <a:bodyPr wrap="square" rtlCol="0">
            <a:spAutoFit/>
          </a:bodyPr>
          <a:lstStyle/>
          <a:p>
            <a:r>
              <a:rPr lang="en-US" dirty="0"/>
              <a:t>Propane</a:t>
            </a:r>
          </a:p>
        </p:txBody>
      </p:sp>
      <p:cxnSp>
        <p:nvCxnSpPr>
          <p:cNvPr id="27" name="Straight Arrow Connector 26">
            <a:extLst>
              <a:ext uri="{FF2B5EF4-FFF2-40B4-BE49-F238E27FC236}">
                <a16:creationId xmlns:a16="http://schemas.microsoft.com/office/drawing/2014/main" id="{3B54069A-AAF1-4A66-85C9-DD3B9D1E0BB9}"/>
              </a:ext>
            </a:extLst>
          </p:cNvPr>
          <p:cNvCxnSpPr>
            <a:cxnSpLocks/>
            <a:stCxn id="18" idx="3"/>
            <a:endCxn id="28" idx="1"/>
          </p:cNvCxnSpPr>
          <p:nvPr/>
        </p:nvCxnSpPr>
        <p:spPr>
          <a:xfrm flipV="1">
            <a:off x="6265562" y="2956990"/>
            <a:ext cx="1902518" cy="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9F728C-5167-4390-95A5-A40F4DC94CA9}"/>
              </a:ext>
            </a:extLst>
          </p:cNvPr>
          <p:cNvSpPr/>
          <p:nvPr/>
        </p:nvSpPr>
        <p:spPr>
          <a:xfrm>
            <a:off x="8168080" y="2722628"/>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2</a:t>
            </a:r>
          </a:p>
        </p:txBody>
      </p:sp>
      <p:sp>
        <p:nvSpPr>
          <p:cNvPr id="38" name="TextBox 37">
            <a:extLst>
              <a:ext uri="{FF2B5EF4-FFF2-40B4-BE49-F238E27FC236}">
                <a16:creationId xmlns:a16="http://schemas.microsoft.com/office/drawing/2014/main" id="{05243FFF-24E6-471F-A33E-9643D88CCFBC}"/>
              </a:ext>
            </a:extLst>
          </p:cNvPr>
          <p:cNvSpPr txBox="1"/>
          <p:nvPr/>
        </p:nvSpPr>
        <p:spPr>
          <a:xfrm>
            <a:off x="1483200" y="3336823"/>
            <a:ext cx="2140623" cy="369332"/>
          </a:xfrm>
          <a:prstGeom prst="rect">
            <a:avLst/>
          </a:prstGeom>
          <a:noFill/>
        </p:spPr>
        <p:txBody>
          <a:bodyPr wrap="square" rtlCol="0">
            <a:spAutoFit/>
          </a:bodyPr>
          <a:lstStyle/>
          <a:p>
            <a:r>
              <a:rPr lang="en-US" dirty="0"/>
              <a:t>VOC, NOX and CO</a:t>
            </a:r>
          </a:p>
        </p:txBody>
      </p:sp>
      <p:sp>
        <p:nvSpPr>
          <p:cNvPr id="39" name="TextBox 38">
            <a:extLst>
              <a:ext uri="{FF2B5EF4-FFF2-40B4-BE49-F238E27FC236}">
                <a16:creationId xmlns:a16="http://schemas.microsoft.com/office/drawing/2014/main" id="{614BF30F-EDE1-4611-94A6-0864511C2BC7}"/>
              </a:ext>
            </a:extLst>
          </p:cNvPr>
          <p:cNvSpPr txBox="1"/>
          <p:nvPr/>
        </p:nvSpPr>
        <p:spPr>
          <a:xfrm>
            <a:off x="2062986" y="1237299"/>
            <a:ext cx="770282" cy="369332"/>
          </a:xfrm>
          <a:prstGeom prst="rect">
            <a:avLst/>
          </a:prstGeom>
          <a:noFill/>
        </p:spPr>
        <p:txBody>
          <a:bodyPr wrap="square" rtlCol="0">
            <a:spAutoFit/>
          </a:bodyPr>
          <a:lstStyle/>
          <a:p>
            <a:r>
              <a:rPr lang="en-US" dirty="0"/>
              <a:t>VOCs</a:t>
            </a:r>
          </a:p>
        </p:txBody>
      </p:sp>
      <p:sp>
        <p:nvSpPr>
          <p:cNvPr id="42" name="TextBox 41">
            <a:extLst>
              <a:ext uri="{FF2B5EF4-FFF2-40B4-BE49-F238E27FC236}">
                <a16:creationId xmlns:a16="http://schemas.microsoft.com/office/drawing/2014/main" id="{B36DBBCC-BF44-406F-AC34-FD98E4412E1D}"/>
              </a:ext>
            </a:extLst>
          </p:cNvPr>
          <p:cNvSpPr txBox="1"/>
          <p:nvPr/>
        </p:nvSpPr>
        <p:spPr>
          <a:xfrm>
            <a:off x="3831305" y="4394994"/>
            <a:ext cx="2052430" cy="646331"/>
          </a:xfrm>
          <a:prstGeom prst="rect">
            <a:avLst/>
          </a:prstGeom>
          <a:noFill/>
        </p:spPr>
        <p:txBody>
          <a:bodyPr wrap="square" rtlCol="0">
            <a:spAutoFit/>
          </a:bodyPr>
          <a:lstStyle/>
          <a:p>
            <a:r>
              <a:rPr lang="en-US" b="1" dirty="0"/>
              <a:t>Path 1:</a:t>
            </a:r>
          </a:p>
          <a:p>
            <a:r>
              <a:rPr lang="en-US" dirty="0"/>
              <a:t>VRU sequence 1</a:t>
            </a:r>
          </a:p>
        </p:txBody>
      </p:sp>
      <p:sp>
        <p:nvSpPr>
          <p:cNvPr id="43" name="TextBox 42">
            <a:extLst>
              <a:ext uri="{FF2B5EF4-FFF2-40B4-BE49-F238E27FC236}">
                <a16:creationId xmlns:a16="http://schemas.microsoft.com/office/drawing/2014/main" id="{7DE67ED0-815E-439C-9349-F284A0F19A12}"/>
              </a:ext>
            </a:extLst>
          </p:cNvPr>
          <p:cNvSpPr txBox="1"/>
          <p:nvPr/>
        </p:nvSpPr>
        <p:spPr>
          <a:xfrm>
            <a:off x="6096000" y="4217603"/>
            <a:ext cx="3920545" cy="923330"/>
          </a:xfrm>
          <a:prstGeom prst="rect">
            <a:avLst/>
          </a:prstGeom>
          <a:noFill/>
        </p:spPr>
        <p:txBody>
          <a:bodyPr wrap="square" rtlCol="0">
            <a:spAutoFit/>
          </a:bodyPr>
          <a:lstStyle/>
          <a:p>
            <a:r>
              <a:rPr lang="en-US" dirty="0"/>
              <a:t>If individual control capture isn’t 100% then rel apportionment should be adjusted to reflect fugitives.</a:t>
            </a:r>
          </a:p>
        </p:txBody>
      </p:sp>
      <p:sp>
        <p:nvSpPr>
          <p:cNvPr id="44" name="TextBox 43">
            <a:extLst>
              <a:ext uri="{FF2B5EF4-FFF2-40B4-BE49-F238E27FC236}">
                <a16:creationId xmlns:a16="http://schemas.microsoft.com/office/drawing/2014/main" id="{63F84F3E-7241-4030-AC3C-AB611DD65BDD}"/>
              </a:ext>
            </a:extLst>
          </p:cNvPr>
          <p:cNvSpPr txBox="1"/>
          <p:nvPr/>
        </p:nvSpPr>
        <p:spPr>
          <a:xfrm>
            <a:off x="1357381" y="4514153"/>
            <a:ext cx="1659835" cy="369332"/>
          </a:xfrm>
          <a:prstGeom prst="rect">
            <a:avLst/>
          </a:prstGeom>
          <a:noFill/>
        </p:spPr>
        <p:txBody>
          <a:bodyPr wrap="square" rtlCol="0">
            <a:spAutoFit/>
          </a:bodyPr>
          <a:lstStyle/>
          <a:p>
            <a:r>
              <a:rPr lang="en-US" dirty="0"/>
              <a:t>Process 1 (VOC)</a:t>
            </a:r>
          </a:p>
        </p:txBody>
      </p:sp>
      <p:sp>
        <p:nvSpPr>
          <p:cNvPr id="45" name="TextBox 44">
            <a:extLst>
              <a:ext uri="{FF2B5EF4-FFF2-40B4-BE49-F238E27FC236}">
                <a16:creationId xmlns:a16="http://schemas.microsoft.com/office/drawing/2014/main" id="{6AD4211B-6B74-4909-8EF5-67A2DB9D0DEA}"/>
              </a:ext>
            </a:extLst>
          </p:cNvPr>
          <p:cNvSpPr txBox="1"/>
          <p:nvPr/>
        </p:nvSpPr>
        <p:spPr>
          <a:xfrm>
            <a:off x="666651" y="5381805"/>
            <a:ext cx="3192401" cy="369332"/>
          </a:xfrm>
          <a:prstGeom prst="rect">
            <a:avLst/>
          </a:prstGeom>
          <a:noFill/>
        </p:spPr>
        <p:txBody>
          <a:bodyPr wrap="square" rtlCol="0">
            <a:spAutoFit/>
          </a:bodyPr>
          <a:lstStyle/>
          <a:p>
            <a:r>
              <a:rPr lang="en-US" dirty="0"/>
              <a:t>Process 2 (VOC, NOX and CO)</a:t>
            </a:r>
          </a:p>
        </p:txBody>
      </p:sp>
      <p:sp>
        <p:nvSpPr>
          <p:cNvPr id="46" name="Oval 45">
            <a:extLst>
              <a:ext uri="{FF2B5EF4-FFF2-40B4-BE49-F238E27FC236}">
                <a16:creationId xmlns:a16="http://schemas.microsoft.com/office/drawing/2014/main" id="{72A20BA6-5703-49CB-834B-40514C0F1E59}"/>
              </a:ext>
            </a:extLst>
          </p:cNvPr>
          <p:cNvSpPr/>
          <p:nvPr/>
        </p:nvSpPr>
        <p:spPr>
          <a:xfrm>
            <a:off x="4424340" y="2431073"/>
            <a:ext cx="2501349" cy="1260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B3AFFA9-14C0-4955-876E-252E8CA3762C}"/>
              </a:ext>
            </a:extLst>
          </p:cNvPr>
          <p:cNvSpPr txBox="1"/>
          <p:nvPr/>
        </p:nvSpPr>
        <p:spPr>
          <a:xfrm>
            <a:off x="5217580" y="3207124"/>
            <a:ext cx="860563" cy="369332"/>
          </a:xfrm>
          <a:prstGeom prst="rect">
            <a:avLst/>
          </a:prstGeom>
          <a:noFill/>
          <a:ln>
            <a:solidFill>
              <a:schemeClr val="accent1"/>
            </a:solidFill>
          </a:ln>
        </p:spPr>
        <p:txBody>
          <a:bodyPr wrap="square" rtlCol="0">
            <a:spAutoFit/>
          </a:bodyPr>
          <a:lstStyle/>
          <a:p>
            <a:r>
              <a:rPr lang="en-US" dirty="0">
                <a:solidFill>
                  <a:schemeClr val="accent1">
                    <a:lumMod val="75000"/>
                  </a:schemeClr>
                </a:solidFill>
              </a:rPr>
              <a:t>Path 2</a:t>
            </a:r>
          </a:p>
        </p:txBody>
      </p:sp>
      <p:sp>
        <p:nvSpPr>
          <p:cNvPr id="48" name="TextBox 47">
            <a:extLst>
              <a:ext uri="{FF2B5EF4-FFF2-40B4-BE49-F238E27FC236}">
                <a16:creationId xmlns:a16="http://schemas.microsoft.com/office/drawing/2014/main" id="{A798F976-8AD0-4A89-9D78-996F8242CC8E}"/>
              </a:ext>
            </a:extLst>
          </p:cNvPr>
          <p:cNvSpPr txBox="1"/>
          <p:nvPr/>
        </p:nvSpPr>
        <p:spPr>
          <a:xfrm>
            <a:off x="3859052" y="5286636"/>
            <a:ext cx="1996936" cy="646331"/>
          </a:xfrm>
          <a:prstGeom prst="rect">
            <a:avLst/>
          </a:prstGeom>
          <a:noFill/>
        </p:spPr>
        <p:txBody>
          <a:bodyPr wrap="square" rtlCol="0">
            <a:spAutoFit/>
          </a:bodyPr>
          <a:lstStyle/>
          <a:p>
            <a:r>
              <a:rPr lang="en-US" b="1" dirty="0"/>
              <a:t>Path 2</a:t>
            </a:r>
          </a:p>
          <a:p>
            <a:r>
              <a:rPr lang="en-US" dirty="0"/>
              <a:t>VCU Sequence 1</a:t>
            </a:r>
          </a:p>
        </p:txBody>
      </p:sp>
      <p:sp>
        <p:nvSpPr>
          <p:cNvPr id="51" name="Left Brace 50">
            <a:extLst>
              <a:ext uri="{FF2B5EF4-FFF2-40B4-BE49-F238E27FC236}">
                <a16:creationId xmlns:a16="http://schemas.microsoft.com/office/drawing/2014/main" id="{CCFF1FDA-A388-43CF-AAEF-1CD3AD816F8B}"/>
              </a:ext>
            </a:extLst>
          </p:cNvPr>
          <p:cNvSpPr/>
          <p:nvPr/>
        </p:nvSpPr>
        <p:spPr>
          <a:xfrm>
            <a:off x="3744336" y="4337016"/>
            <a:ext cx="86969" cy="7236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Left Brace 51">
            <a:extLst>
              <a:ext uri="{FF2B5EF4-FFF2-40B4-BE49-F238E27FC236}">
                <a16:creationId xmlns:a16="http://schemas.microsoft.com/office/drawing/2014/main" id="{404A42AA-0B7C-481C-9866-B680D00B100B}"/>
              </a:ext>
            </a:extLst>
          </p:cNvPr>
          <p:cNvSpPr/>
          <p:nvPr/>
        </p:nvSpPr>
        <p:spPr>
          <a:xfrm>
            <a:off x="3756644" y="5247160"/>
            <a:ext cx="45719" cy="6386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E38207CF-9D1B-41E3-836F-4E0EC469A367}"/>
              </a:ext>
            </a:extLst>
          </p:cNvPr>
          <p:cNvSpPr/>
          <p:nvPr/>
        </p:nvSpPr>
        <p:spPr>
          <a:xfrm>
            <a:off x="904875" y="247650"/>
            <a:ext cx="9629775" cy="377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BCDE4D1-6598-4465-BB7D-910F16AA936B}"/>
              </a:ext>
            </a:extLst>
          </p:cNvPr>
          <p:cNvSpPr txBox="1"/>
          <p:nvPr/>
        </p:nvSpPr>
        <p:spPr>
          <a:xfrm>
            <a:off x="6096000" y="5338986"/>
            <a:ext cx="3920545" cy="646331"/>
          </a:xfrm>
          <a:prstGeom prst="rect">
            <a:avLst/>
          </a:prstGeom>
          <a:noFill/>
        </p:spPr>
        <p:txBody>
          <a:bodyPr wrap="square" rtlCol="0">
            <a:spAutoFit/>
          </a:bodyPr>
          <a:lstStyle/>
          <a:p>
            <a:r>
              <a:rPr lang="en-US" dirty="0"/>
              <a:t>Recall VCU is a “backup” for the first process.</a:t>
            </a:r>
          </a:p>
        </p:txBody>
      </p:sp>
    </p:spTree>
    <p:extLst>
      <p:ext uri="{BB962C8B-B14F-4D97-AF65-F5344CB8AC3E}">
        <p14:creationId xmlns:p14="http://schemas.microsoft.com/office/powerpoint/2010/main" val="1124500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a:extLst>
              <a:ext uri="{FF2B5EF4-FFF2-40B4-BE49-F238E27FC236}">
                <a16:creationId xmlns:a16="http://schemas.microsoft.com/office/drawing/2014/main" id="{9F09CE08-5AF6-425C-83C2-79949C46C431}"/>
              </a:ext>
            </a:extLst>
          </p:cNvPr>
          <p:cNvSpPr>
            <a:spLocks noChangeArrowheads="1"/>
          </p:cNvSpPr>
          <p:nvPr/>
        </p:nvSpPr>
        <p:spPr bwMode="auto">
          <a:xfrm>
            <a:off x="3124200" y="3438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A88AA090-15C8-4E88-8455-B0476FFB9722}"/>
              </a:ext>
            </a:extLst>
          </p:cNvPr>
          <p:cNvSpPr txBox="1"/>
          <p:nvPr/>
        </p:nvSpPr>
        <p:spPr>
          <a:xfrm>
            <a:off x="965867" y="3664766"/>
            <a:ext cx="10125308" cy="1477328"/>
          </a:xfrm>
          <a:prstGeom prst="rect">
            <a:avLst/>
          </a:prstGeom>
          <a:noFill/>
        </p:spPr>
        <p:txBody>
          <a:bodyPr wrap="square" rtlCol="0">
            <a:spAutoFit/>
          </a:bodyPr>
          <a:lstStyle/>
          <a:p>
            <a:r>
              <a:rPr lang="en-US" dirty="0"/>
              <a:t>There are two different processes with different SCCs:  </a:t>
            </a:r>
          </a:p>
          <a:p>
            <a:r>
              <a:rPr lang="en-US" dirty="0"/>
              <a:t>Evaporation  recovery unit of gasoline vapors, for VOC and HAP-VOC pollutants. </a:t>
            </a:r>
          </a:p>
          <a:p>
            <a:r>
              <a:rPr lang="en-US" dirty="0"/>
              <a:t>Propane combustion process including all combustion pollutants, plus whatever VOC wasn’t combusted.  How long each control runs (100 hours), etc. would be entered with the process information.  </a:t>
            </a:r>
          </a:p>
          <a:p>
            <a:endParaRPr lang="en-US" dirty="0"/>
          </a:p>
        </p:txBody>
      </p:sp>
      <p:pic>
        <p:nvPicPr>
          <p:cNvPr id="2" name="Picture 1">
            <a:extLst>
              <a:ext uri="{FF2B5EF4-FFF2-40B4-BE49-F238E27FC236}">
                <a16:creationId xmlns:a16="http://schemas.microsoft.com/office/drawing/2014/main" id="{4A1CD437-A090-4535-9C56-BA505679EEA0}"/>
              </a:ext>
            </a:extLst>
          </p:cNvPr>
          <p:cNvPicPr>
            <a:picLocks noChangeAspect="1"/>
          </p:cNvPicPr>
          <p:nvPr/>
        </p:nvPicPr>
        <p:blipFill>
          <a:blip r:embed="rId2"/>
          <a:stretch>
            <a:fillRect/>
          </a:stretch>
        </p:blipFill>
        <p:spPr>
          <a:xfrm>
            <a:off x="2067697" y="765803"/>
            <a:ext cx="7776189" cy="1002379"/>
          </a:xfrm>
          <a:prstGeom prst="rect">
            <a:avLst/>
          </a:prstGeom>
        </p:spPr>
      </p:pic>
      <p:pic>
        <p:nvPicPr>
          <p:cNvPr id="3" name="Picture 2">
            <a:extLst>
              <a:ext uri="{FF2B5EF4-FFF2-40B4-BE49-F238E27FC236}">
                <a16:creationId xmlns:a16="http://schemas.microsoft.com/office/drawing/2014/main" id="{D12C073B-A2A7-4566-AB43-D171171FD7D3}"/>
              </a:ext>
            </a:extLst>
          </p:cNvPr>
          <p:cNvPicPr>
            <a:picLocks noChangeAspect="1"/>
          </p:cNvPicPr>
          <p:nvPr/>
        </p:nvPicPr>
        <p:blipFill>
          <a:blip r:embed="rId3"/>
          <a:stretch>
            <a:fillRect/>
          </a:stretch>
        </p:blipFill>
        <p:spPr>
          <a:xfrm>
            <a:off x="906972" y="2341387"/>
            <a:ext cx="10184203" cy="871630"/>
          </a:xfrm>
          <a:prstGeom prst="rect">
            <a:avLst/>
          </a:prstGeom>
        </p:spPr>
      </p:pic>
    </p:spTree>
    <p:extLst>
      <p:ext uri="{BB962C8B-B14F-4D97-AF65-F5344CB8AC3E}">
        <p14:creationId xmlns:p14="http://schemas.microsoft.com/office/powerpoint/2010/main" val="3690684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D63C4C-1608-4521-A5B0-C74CCE9702C2}"/>
              </a:ext>
            </a:extLst>
          </p:cNvPr>
          <p:cNvSpPr>
            <a:spLocks noGrp="1"/>
          </p:cNvSpPr>
          <p:nvPr>
            <p:ph type="title"/>
          </p:nvPr>
        </p:nvSpPr>
        <p:spPr/>
        <p:txBody>
          <a:bodyPr/>
          <a:lstStyle/>
          <a:p>
            <a:r>
              <a:rPr lang="en-US" b="1" dirty="0"/>
              <a:t>“Take Home” Messages about Path Approach</a:t>
            </a:r>
          </a:p>
        </p:txBody>
      </p:sp>
      <p:sp>
        <p:nvSpPr>
          <p:cNvPr id="4" name="Content Placeholder 3">
            <a:extLst>
              <a:ext uri="{FF2B5EF4-FFF2-40B4-BE49-F238E27FC236}">
                <a16:creationId xmlns:a16="http://schemas.microsoft.com/office/drawing/2014/main" id="{0FDBC014-38D6-4628-B25C-7E264CE59909}"/>
              </a:ext>
            </a:extLst>
          </p:cNvPr>
          <p:cNvSpPr>
            <a:spLocks noGrp="1"/>
          </p:cNvSpPr>
          <p:nvPr>
            <p:ph idx="1"/>
          </p:nvPr>
        </p:nvSpPr>
        <p:spPr/>
        <p:txBody>
          <a:bodyPr>
            <a:normAutofit fontScale="92500" lnSpcReduction="20000"/>
          </a:bodyPr>
          <a:lstStyle/>
          <a:p>
            <a:r>
              <a:rPr lang="en-US" dirty="0"/>
              <a:t>An inventory of controls is defined at the facility level</a:t>
            </a:r>
          </a:p>
          <a:p>
            <a:endParaRPr lang="en-US" dirty="0"/>
          </a:p>
          <a:p>
            <a:r>
              <a:rPr lang="en-US" dirty="0"/>
              <a:t>The relationship between the controls is defined by one or more “control paths”</a:t>
            </a:r>
          </a:p>
          <a:p>
            <a:pPr lvl="1"/>
            <a:r>
              <a:rPr lang="en-US" dirty="0"/>
              <a:t>You must define a path for each unique set of controls encountered between the emissions generation point and the release point</a:t>
            </a:r>
          </a:p>
          <a:p>
            <a:pPr lvl="1"/>
            <a:r>
              <a:rPr lang="en-US" dirty="0"/>
              <a:t>A path is composed of controls AND / OR paths</a:t>
            </a:r>
          </a:p>
          <a:p>
            <a:pPr lvl="1"/>
            <a:r>
              <a:rPr lang="en-US" dirty="0"/>
              <a:t>You define the order of the controls through these associations</a:t>
            </a:r>
          </a:p>
          <a:p>
            <a:pPr lvl="1"/>
            <a:r>
              <a:rPr lang="en-US" dirty="0"/>
              <a:t>You may define sets of controls that operate at the same time (parallel controls) by defining the percentage of the stream that flows in one direction or another.</a:t>
            </a:r>
          </a:p>
          <a:p>
            <a:endParaRPr lang="en-US" dirty="0"/>
          </a:p>
          <a:p>
            <a:r>
              <a:rPr lang="en-US" dirty="0"/>
              <a:t>Associate a release point apportionment record to a given path</a:t>
            </a:r>
          </a:p>
        </p:txBody>
      </p:sp>
      <p:sp>
        <p:nvSpPr>
          <p:cNvPr id="2" name="Slide Number Placeholder 1">
            <a:extLst>
              <a:ext uri="{FF2B5EF4-FFF2-40B4-BE49-F238E27FC236}">
                <a16:creationId xmlns:a16="http://schemas.microsoft.com/office/drawing/2014/main" id="{72E8B4A9-C1EC-4328-B05D-8F296E03DB57}"/>
              </a:ext>
            </a:extLst>
          </p:cNvPr>
          <p:cNvSpPr>
            <a:spLocks noGrp="1"/>
          </p:cNvSpPr>
          <p:nvPr>
            <p:ph type="sldNum" sz="quarter" idx="12"/>
          </p:nvPr>
        </p:nvSpPr>
        <p:spPr/>
        <p:txBody>
          <a:bodyPr/>
          <a:lstStyle/>
          <a:p>
            <a:fld id="{C3625854-A157-44F5-B597-7EECA3982BD8}" type="slidenum">
              <a:rPr lang="en-US" smtClean="0"/>
              <a:t>66</a:t>
            </a:fld>
            <a:endParaRPr lang="en-US"/>
          </a:p>
        </p:txBody>
      </p:sp>
    </p:spTree>
    <p:extLst>
      <p:ext uri="{BB962C8B-B14F-4D97-AF65-F5344CB8AC3E}">
        <p14:creationId xmlns:p14="http://schemas.microsoft.com/office/powerpoint/2010/main" val="2262900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DEBE-8734-4603-8B30-FDD4D4DD4B73}"/>
              </a:ext>
            </a:extLst>
          </p:cNvPr>
          <p:cNvSpPr>
            <a:spLocks noGrp="1"/>
          </p:cNvSpPr>
          <p:nvPr>
            <p:ph type="title"/>
          </p:nvPr>
        </p:nvSpPr>
        <p:spPr/>
        <p:txBody>
          <a:bodyPr/>
          <a:lstStyle/>
          <a:p>
            <a:r>
              <a:rPr lang="en-US" b="1" dirty="0"/>
              <a:t>Additional Considerations for More than One Control</a:t>
            </a:r>
          </a:p>
        </p:txBody>
      </p:sp>
      <p:sp>
        <p:nvSpPr>
          <p:cNvPr id="3" name="Content Placeholder 2">
            <a:extLst>
              <a:ext uri="{FF2B5EF4-FFF2-40B4-BE49-F238E27FC236}">
                <a16:creationId xmlns:a16="http://schemas.microsoft.com/office/drawing/2014/main" id="{853A371F-6FD3-46B1-AD8D-B47D2B69B04B}"/>
              </a:ext>
            </a:extLst>
          </p:cNvPr>
          <p:cNvSpPr>
            <a:spLocks noGrp="1"/>
          </p:cNvSpPr>
          <p:nvPr>
            <p:ph idx="1"/>
          </p:nvPr>
        </p:nvSpPr>
        <p:spPr/>
        <p:txBody>
          <a:bodyPr>
            <a:normAutofit/>
          </a:bodyPr>
          <a:lstStyle/>
          <a:p>
            <a:r>
              <a:rPr lang="en-US" dirty="0"/>
              <a:t>How you set up the paths and controls in them for complex control set ups is up to you so long as the basic rules of child/parent/main paths are followed and all required data is entered.</a:t>
            </a:r>
          </a:p>
          <a:p>
            <a:r>
              <a:rPr lang="en-US" dirty="0"/>
              <a:t>Path level pollutant efficiency may be an estimate, for paths containing several controls for a single pollutant.  E.g. two controls that remove NOx.  </a:t>
            </a:r>
          </a:p>
          <a:p>
            <a:pPr lvl="1"/>
            <a:r>
              <a:rPr lang="en-US" b="1" dirty="0"/>
              <a:t>In series: </a:t>
            </a:r>
            <a:r>
              <a:rPr lang="en-US" dirty="0"/>
              <a:t>multiplication of control efficiencies</a:t>
            </a:r>
          </a:p>
          <a:p>
            <a:pPr lvl="1"/>
            <a:r>
              <a:rPr lang="en-US" b="1" dirty="0"/>
              <a:t>In parallel:  </a:t>
            </a:r>
            <a:r>
              <a:rPr lang="en-US" dirty="0"/>
              <a:t>controlled emissions from efficiency/total uncontrolled, average, weighted average</a:t>
            </a:r>
          </a:p>
          <a:p>
            <a:pPr lvl="1"/>
            <a:r>
              <a:rPr lang="en-US" b="1" dirty="0"/>
              <a:t>More complex controls: </a:t>
            </a:r>
            <a:r>
              <a:rPr lang="en-US" dirty="0"/>
              <a:t>average, weighted average </a:t>
            </a:r>
          </a:p>
          <a:p>
            <a:endParaRPr lang="en-US" dirty="0"/>
          </a:p>
        </p:txBody>
      </p:sp>
      <p:sp>
        <p:nvSpPr>
          <p:cNvPr id="4" name="Slide Number Placeholder 3">
            <a:extLst>
              <a:ext uri="{FF2B5EF4-FFF2-40B4-BE49-F238E27FC236}">
                <a16:creationId xmlns:a16="http://schemas.microsoft.com/office/drawing/2014/main" id="{BEE81821-A15A-42AD-B413-F1DC1E133452}"/>
              </a:ext>
            </a:extLst>
          </p:cNvPr>
          <p:cNvSpPr>
            <a:spLocks noGrp="1"/>
          </p:cNvSpPr>
          <p:nvPr>
            <p:ph type="sldNum" sz="quarter" idx="12"/>
          </p:nvPr>
        </p:nvSpPr>
        <p:spPr/>
        <p:txBody>
          <a:bodyPr/>
          <a:lstStyle/>
          <a:p>
            <a:fld id="{C3625854-A157-44F5-B597-7EECA3982BD8}" type="slidenum">
              <a:rPr lang="en-US" smtClean="0"/>
              <a:t>67</a:t>
            </a:fld>
            <a:endParaRPr lang="en-US"/>
          </a:p>
        </p:txBody>
      </p:sp>
    </p:spTree>
    <p:extLst>
      <p:ext uri="{BB962C8B-B14F-4D97-AF65-F5344CB8AC3E}">
        <p14:creationId xmlns:p14="http://schemas.microsoft.com/office/powerpoint/2010/main" val="3518230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81E3-64CC-462C-A6FE-13CCCE67CC34}"/>
              </a:ext>
            </a:extLst>
          </p:cNvPr>
          <p:cNvSpPr>
            <a:spLocks noGrp="1"/>
          </p:cNvSpPr>
          <p:nvPr>
            <p:ph type="title"/>
          </p:nvPr>
        </p:nvSpPr>
        <p:spPr/>
        <p:txBody>
          <a:bodyPr/>
          <a:lstStyle/>
          <a:p>
            <a:r>
              <a:rPr lang="en-US" b="1" dirty="0"/>
              <a:t>How to Get Help</a:t>
            </a:r>
          </a:p>
        </p:txBody>
      </p:sp>
      <p:sp>
        <p:nvSpPr>
          <p:cNvPr id="3" name="Content Placeholder 2">
            <a:extLst>
              <a:ext uri="{FF2B5EF4-FFF2-40B4-BE49-F238E27FC236}">
                <a16:creationId xmlns:a16="http://schemas.microsoft.com/office/drawing/2014/main" id="{53CB95BE-B8ED-4751-A437-48424DF01A50}"/>
              </a:ext>
            </a:extLst>
          </p:cNvPr>
          <p:cNvSpPr>
            <a:spLocks noGrp="1"/>
          </p:cNvSpPr>
          <p:nvPr>
            <p:ph idx="1"/>
          </p:nvPr>
        </p:nvSpPr>
        <p:spPr/>
        <p:txBody>
          <a:bodyPr>
            <a:normAutofit lnSpcReduction="10000"/>
          </a:bodyPr>
          <a:lstStyle/>
          <a:p>
            <a:pPr marL="0" indent="0">
              <a:buNone/>
            </a:pPr>
            <a:r>
              <a:rPr lang="en-US" b="1" dirty="0"/>
              <a:t>Regardless of what help you need always send:</a:t>
            </a:r>
          </a:p>
          <a:p>
            <a:pPr marL="0" indent="0">
              <a:buNone/>
            </a:pPr>
            <a:r>
              <a:rPr lang="en-US" dirty="0"/>
              <a:t>1. Facility name and ID</a:t>
            </a:r>
          </a:p>
          <a:p>
            <a:pPr marL="0" indent="0">
              <a:buNone/>
            </a:pPr>
            <a:r>
              <a:rPr lang="en-US" dirty="0"/>
              <a:t>2. Screenshot(s) of error you are getting</a:t>
            </a:r>
          </a:p>
          <a:p>
            <a:pPr marL="0" indent="0">
              <a:buNone/>
            </a:pPr>
            <a:r>
              <a:rPr lang="en-US" dirty="0"/>
              <a:t>3. BU template you are using that is giving you errors</a:t>
            </a:r>
          </a:p>
          <a:p>
            <a:pPr marL="0" indent="0">
              <a:buNone/>
            </a:pPr>
            <a:r>
              <a:rPr lang="en-US" dirty="0"/>
              <a:t>4. Diagram/even if by hand and scanned in of the controls set up you have (especially for complex controls)</a:t>
            </a:r>
          </a:p>
          <a:p>
            <a:pPr marL="0" indent="0">
              <a:buNone/>
            </a:pPr>
            <a:r>
              <a:rPr lang="en-US" b="1" dirty="0"/>
              <a:t>Steps:</a:t>
            </a:r>
          </a:p>
          <a:p>
            <a:pPr marL="0" indent="0">
              <a:buNone/>
            </a:pPr>
            <a:r>
              <a:rPr lang="en-US" dirty="0"/>
              <a:t>1. Help Desk first (Click Help in UI top right of your screen)</a:t>
            </a:r>
          </a:p>
          <a:p>
            <a:pPr marL="0" indent="0">
              <a:buNone/>
            </a:pPr>
            <a:r>
              <a:rPr lang="en-US" dirty="0"/>
              <a:t>2. Your SLT (they will elevate to EPA as needed)</a:t>
            </a:r>
          </a:p>
        </p:txBody>
      </p:sp>
      <p:sp>
        <p:nvSpPr>
          <p:cNvPr id="4" name="Slide Number Placeholder 3">
            <a:extLst>
              <a:ext uri="{FF2B5EF4-FFF2-40B4-BE49-F238E27FC236}">
                <a16:creationId xmlns:a16="http://schemas.microsoft.com/office/drawing/2014/main" id="{55F17185-71E5-452D-8428-E2023956F8AA}"/>
              </a:ext>
            </a:extLst>
          </p:cNvPr>
          <p:cNvSpPr>
            <a:spLocks noGrp="1"/>
          </p:cNvSpPr>
          <p:nvPr>
            <p:ph type="sldNum" sz="quarter" idx="12"/>
          </p:nvPr>
        </p:nvSpPr>
        <p:spPr/>
        <p:txBody>
          <a:bodyPr/>
          <a:lstStyle/>
          <a:p>
            <a:fld id="{C3625854-A157-44F5-B597-7EECA3982BD8}" type="slidenum">
              <a:rPr lang="en-US" smtClean="0"/>
              <a:t>68</a:t>
            </a:fld>
            <a:endParaRPr lang="en-US"/>
          </a:p>
        </p:txBody>
      </p:sp>
    </p:spTree>
    <p:extLst>
      <p:ext uri="{BB962C8B-B14F-4D97-AF65-F5344CB8AC3E}">
        <p14:creationId xmlns:p14="http://schemas.microsoft.com/office/powerpoint/2010/main" val="1088785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D21A-A184-4AF5-9809-70A71BFC95FA}"/>
              </a:ext>
            </a:extLst>
          </p:cNvPr>
          <p:cNvSpPr>
            <a:spLocks noGrp="1"/>
          </p:cNvSpPr>
          <p:nvPr>
            <p:ph type="title"/>
          </p:nvPr>
        </p:nvSpPr>
        <p:spPr/>
        <p:txBody>
          <a:bodyPr vert="horz" lIns="91440" tIns="45720" rIns="91440" bIns="45720" rtlCol="0" anchor="ctr">
            <a:noAutofit/>
          </a:bodyPr>
          <a:lstStyle/>
          <a:p>
            <a:r>
              <a:rPr lang="en-US" sz="3200" dirty="0"/>
              <a:t>Upcoming Help Sessions</a:t>
            </a:r>
          </a:p>
        </p:txBody>
      </p:sp>
      <p:sp>
        <p:nvSpPr>
          <p:cNvPr id="10" name="Content Placeholder 2">
            <a:extLst>
              <a:ext uri="{FF2B5EF4-FFF2-40B4-BE49-F238E27FC236}">
                <a16:creationId xmlns:a16="http://schemas.microsoft.com/office/drawing/2014/main" id="{32B975D2-1303-4960-A62C-D72F847A19A3}"/>
              </a:ext>
            </a:extLst>
          </p:cNvPr>
          <p:cNvSpPr>
            <a:spLocks noGrp="1"/>
          </p:cNvSpPr>
          <p:nvPr>
            <p:ph idx="1"/>
          </p:nvPr>
        </p:nvSpPr>
        <p:spPr>
          <a:xfrm>
            <a:off x="1097280" y="1100631"/>
            <a:ext cx="10027920" cy="4766769"/>
          </a:xfrm>
        </p:spPr>
        <p:txBody>
          <a:bodyPr vert="horz" lIns="91440" tIns="45720" rIns="91440" bIns="45720" rtlCol="0">
            <a:normAutofit fontScale="92500"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GA EPD HAPs Reporting in CAERS for 2020 NEI</a:t>
            </a:r>
          </a:p>
          <a:p>
            <a:pPr lvl="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Tuesday, April 20 2:30 – 3:30 PM</a:t>
            </a:r>
          </a:p>
          <a:p>
            <a:pPr lvl="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Register: </a:t>
            </a:r>
            <a:r>
              <a:rPr lang="en-US" sz="2400" dirty="0">
                <a:latin typeface="Times New Roman" panose="02020603050405020304" pitchFamily="18" charset="0"/>
                <a:cs typeface="Times New Roman" panose="02020603050405020304" pitchFamily="18" charset="0"/>
                <a:hlinkClick r:id="rId2"/>
              </a:rPr>
              <a:t>https://geco.gaepd.org/EventRegistration/Default.aspx</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GA Live Virtual Help Sessions (April – June)</a:t>
            </a:r>
          </a:p>
          <a:p>
            <a:pPr lvl="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Email sign-up will be offered</a:t>
            </a:r>
          </a:p>
          <a:p>
            <a:pPr lvl="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Attendance Requirements:</a:t>
            </a:r>
          </a:p>
          <a:p>
            <a:pPr lvl="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Send questions to </a:t>
            </a:r>
            <a:r>
              <a:rPr lang="en-US" sz="2200" dirty="0">
                <a:latin typeface="Times New Roman" panose="02020603050405020304" pitchFamily="18" charset="0"/>
                <a:cs typeface="Times New Roman" panose="02020603050405020304" pitchFamily="18" charset="0"/>
                <a:hlinkClick r:id="rId3"/>
              </a:rPr>
              <a:t>emissions.inventory@dnr.ga.gov</a:t>
            </a:r>
            <a:r>
              <a:rPr lang="en-US" sz="2200" dirty="0">
                <a:latin typeface="Times New Roman" panose="02020603050405020304" pitchFamily="18" charset="0"/>
                <a:cs typeface="Times New Roman" panose="02020603050405020304" pitchFamily="18" charset="0"/>
              </a:rPr>
              <a:t> with a screen shot of your problem</a:t>
            </a:r>
          </a:p>
          <a:p>
            <a:pPr lvl="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 will try to address by email first</a:t>
            </a:r>
          </a:p>
          <a:p>
            <a:pPr lvl="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not resolved by email, we will provide a live help session time slot </a:t>
            </a:r>
          </a:p>
          <a:p>
            <a:pPr lvl="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Help Session Times</a:t>
            </a:r>
          </a:p>
          <a:p>
            <a:pPr lvl="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Every other Tuesday &amp; Thursday from April 27 – May 27 </a:t>
            </a:r>
          </a:p>
          <a:p>
            <a:pPr lvl="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Every Tuesday &amp; Thursday in June</a:t>
            </a:r>
          </a:p>
          <a:p>
            <a:pPr lvl="5">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Tuesdays: 10-11 AM; Thursdays: 2-3 PM</a:t>
            </a:r>
          </a:p>
          <a:p>
            <a:pPr marL="0" indent="0"/>
            <a:endParaRPr lang="en-US" sz="2400" b="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98F8CF-393C-4586-A6CB-193C50EC33B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B3F590-BFE6-423D-867F-875EDAFBE285}" type="slidenum">
              <a:rPr kumimoji="0" lang="en-US" sz="1650" b="0" i="0" u="none" strike="noStrike" kern="1200" cap="none" spc="0" normalizeH="0" baseline="0" noProof="0" smtClean="0">
                <a:ln>
                  <a:noFill/>
                </a:ln>
                <a:solidFill>
                  <a:srgbClr val="5BAFD1"/>
                </a:solidFill>
                <a:effectLst/>
                <a:uLnTx/>
                <a:uFillTx/>
                <a:latin typeface="Times New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US" sz="1650" b="0" i="0" u="none" strike="noStrike" kern="1200" cap="none" spc="0" normalizeH="0" baseline="0" noProof="0" dirty="0">
              <a:ln>
                <a:noFill/>
              </a:ln>
              <a:solidFill>
                <a:srgbClr val="5BAFD1"/>
              </a:solidFill>
              <a:effectLst/>
              <a:uLnTx/>
              <a:uFillTx/>
              <a:latin typeface="Times New Roman"/>
              <a:ea typeface="+mn-ea"/>
              <a:cs typeface="+mn-cs"/>
            </a:endParaRPr>
          </a:p>
        </p:txBody>
      </p:sp>
    </p:spTree>
    <p:extLst>
      <p:ext uri="{BB962C8B-B14F-4D97-AF65-F5344CB8AC3E}">
        <p14:creationId xmlns:p14="http://schemas.microsoft.com/office/powerpoint/2010/main" val="216500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C988-CDFE-4BC6-BFA6-B1ECA8203DF8}"/>
              </a:ext>
            </a:extLst>
          </p:cNvPr>
          <p:cNvSpPr>
            <a:spLocks noGrp="1"/>
          </p:cNvSpPr>
          <p:nvPr>
            <p:ph type="title"/>
          </p:nvPr>
        </p:nvSpPr>
        <p:spPr/>
        <p:txBody>
          <a:bodyPr/>
          <a:lstStyle/>
          <a:p>
            <a:r>
              <a:rPr lang="en-US" b="1" dirty="0"/>
              <a:t>Basic Definitions: Percent </a:t>
            </a:r>
            <a:r>
              <a:rPr lang="en-US" b="1" u="sng" dirty="0"/>
              <a:t>Control</a:t>
            </a:r>
            <a:r>
              <a:rPr lang="en-US" b="1" dirty="0"/>
              <a:t> Effectiveness</a:t>
            </a:r>
          </a:p>
        </p:txBody>
      </p:sp>
      <p:sp>
        <p:nvSpPr>
          <p:cNvPr id="4" name="Slide Number Placeholder 3">
            <a:extLst>
              <a:ext uri="{FF2B5EF4-FFF2-40B4-BE49-F238E27FC236}">
                <a16:creationId xmlns:a16="http://schemas.microsoft.com/office/drawing/2014/main" id="{8B3B3282-231D-4DC8-B836-062A3534E50C}"/>
              </a:ext>
            </a:extLst>
          </p:cNvPr>
          <p:cNvSpPr>
            <a:spLocks noGrp="1"/>
          </p:cNvSpPr>
          <p:nvPr>
            <p:ph type="sldNum" sz="quarter" idx="12"/>
          </p:nvPr>
        </p:nvSpPr>
        <p:spPr>
          <a:xfrm>
            <a:off x="8610600" y="5845146"/>
            <a:ext cx="2743200" cy="365125"/>
          </a:xfrm>
        </p:spPr>
        <p:txBody>
          <a:bodyPr/>
          <a:lstStyle/>
          <a:p>
            <a:fld id="{C3625854-A157-44F5-B597-7EECA3982BD8}" type="slidenum">
              <a:rPr lang="en-US" smtClean="0"/>
              <a:t>7</a:t>
            </a:fld>
            <a:endParaRPr lang="en-US" dirty="0"/>
          </a:p>
        </p:txBody>
      </p:sp>
      <p:sp>
        <p:nvSpPr>
          <p:cNvPr id="8" name="Cube 7">
            <a:extLst>
              <a:ext uri="{FF2B5EF4-FFF2-40B4-BE49-F238E27FC236}">
                <a16:creationId xmlns:a16="http://schemas.microsoft.com/office/drawing/2014/main" id="{4E663814-1D96-4EAE-A9C9-D13F9DB76688}"/>
              </a:ext>
            </a:extLst>
          </p:cNvPr>
          <p:cNvSpPr/>
          <p:nvPr/>
        </p:nvSpPr>
        <p:spPr>
          <a:xfrm>
            <a:off x="3333217" y="5189745"/>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kern="0" dirty="0">
                <a:solidFill>
                  <a:schemeClr val="accent1">
                    <a:lumMod val="50000"/>
                  </a:schemeClr>
                </a:solidFill>
                <a:latin typeface="Trebuchet MS" panose="020B0603020202020204"/>
              </a:rPr>
              <a:t>(s)</a:t>
            </a:r>
            <a:endParaRPr kumimoji="0" lang="en-US" sz="1800" b="0"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sp>
        <p:nvSpPr>
          <p:cNvPr id="14" name="TextBox 13">
            <a:extLst>
              <a:ext uri="{FF2B5EF4-FFF2-40B4-BE49-F238E27FC236}">
                <a16:creationId xmlns:a16="http://schemas.microsoft.com/office/drawing/2014/main" id="{1357A2A4-0859-45D9-B695-7EE36D152FE2}"/>
              </a:ext>
            </a:extLst>
          </p:cNvPr>
          <p:cNvSpPr txBox="1"/>
          <p:nvPr/>
        </p:nvSpPr>
        <p:spPr>
          <a:xfrm>
            <a:off x="838200" y="1794281"/>
            <a:ext cx="10761133" cy="1754326"/>
          </a:xfrm>
          <a:prstGeom prst="rect">
            <a:avLst/>
          </a:prstGeom>
          <a:noFill/>
        </p:spPr>
        <p:txBody>
          <a:bodyPr wrap="square" rtlCol="0">
            <a:spAutoFit/>
          </a:bodyPr>
          <a:lstStyle/>
          <a:p>
            <a:pPr>
              <a:spcAft>
                <a:spcPts val="1000"/>
              </a:spcAft>
            </a:pPr>
            <a:r>
              <a:rPr lang="en-US" b="1" dirty="0"/>
              <a:t>Percent control effectiveness:  </a:t>
            </a:r>
            <a:r>
              <a:rPr lang="en-US" dirty="0">
                <a:latin typeface="Calibri" panose="020F0502020204030204" pitchFamily="34" charset="0"/>
                <a:ea typeface="Calibri" panose="020F0502020204030204" pitchFamily="34" charset="0"/>
                <a:cs typeface="Times New Roman" panose="02020603050405020304" pitchFamily="18" charset="0"/>
              </a:rPr>
              <a:t>The percentage of time or activity throughput that a control approach is operating as designed, including the capture and reduction devices. This percentage accounts for the fact that controls typically are not 100 percent effective because of equipment downtime, upsets and decreases in control efficiencies.  This could be estimated from the amount of time the control is operational, versus down for maintenance or repairs.  When the control is not effective, the pollutant is not removed from the emissions stream.</a:t>
            </a:r>
          </a:p>
        </p:txBody>
      </p:sp>
      <p:cxnSp>
        <p:nvCxnSpPr>
          <p:cNvPr id="16" name="Straight Arrow Connector 15">
            <a:extLst>
              <a:ext uri="{FF2B5EF4-FFF2-40B4-BE49-F238E27FC236}">
                <a16:creationId xmlns:a16="http://schemas.microsoft.com/office/drawing/2014/main" id="{FCA3AF08-A2CF-464A-80AF-2BC7C29F7B54}"/>
              </a:ext>
            </a:extLst>
          </p:cNvPr>
          <p:cNvCxnSpPr>
            <a:cxnSpLocks/>
            <a:stCxn id="8" idx="0"/>
            <a:endCxn id="26" idx="2"/>
          </p:cNvCxnSpPr>
          <p:nvPr/>
        </p:nvCxnSpPr>
        <p:spPr>
          <a:xfrm flipV="1">
            <a:off x="4208407" y="4903023"/>
            <a:ext cx="10388" cy="2867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A2B2E1D-3F50-4E36-8254-6F893C7F9094}"/>
              </a:ext>
            </a:extLst>
          </p:cNvPr>
          <p:cNvSpPr/>
          <p:nvPr/>
        </p:nvSpPr>
        <p:spPr>
          <a:xfrm>
            <a:off x="2848482" y="3404634"/>
            <a:ext cx="2740625"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Controlled Emissions</a:t>
            </a:r>
          </a:p>
        </p:txBody>
      </p:sp>
      <p:sp>
        <p:nvSpPr>
          <p:cNvPr id="23" name="Content Placeholder 41">
            <a:extLst>
              <a:ext uri="{FF2B5EF4-FFF2-40B4-BE49-F238E27FC236}">
                <a16:creationId xmlns:a16="http://schemas.microsoft.com/office/drawing/2014/main" id="{EF2F9D4F-0926-4FFE-ADB8-87BB5AD5F209}"/>
              </a:ext>
            </a:extLst>
          </p:cNvPr>
          <p:cNvSpPr>
            <a:spLocks noGrp="1"/>
          </p:cNvSpPr>
          <p:nvPr>
            <p:ph idx="1"/>
          </p:nvPr>
        </p:nvSpPr>
        <p:spPr>
          <a:xfrm>
            <a:off x="7591745" y="4645432"/>
            <a:ext cx="1019175" cy="1718191"/>
          </a:xfrm>
          <a:prstGeom prst="can">
            <a:avLst/>
          </a:prstGeom>
          <a:solidFill>
            <a:srgbClr val="90C226"/>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a:t>
            </a:r>
          </a:p>
        </p:txBody>
      </p:sp>
      <p:sp>
        <p:nvSpPr>
          <p:cNvPr id="26" name="TextBox 25">
            <a:extLst>
              <a:ext uri="{FF2B5EF4-FFF2-40B4-BE49-F238E27FC236}">
                <a16:creationId xmlns:a16="http://schemas.microsoft.com/office/drawing/2014/main" id="{BDCBC29A-1C48-4D46-9A4E-FD6807D8A447}"/>
              </a:ext>
            </a:extLst>
          </p:cNvPr>
          <p:cNvSpPr txBox="1"/>
          <p:nvPr/>
        </p:nvSpPr>
        <p:spPr>
          <a:xfrm>
            <a:off x="2869471" y="4533691"/>
            <a:ext cx="2698648" cy="369332"/>
          </a:xfrm>
          <a:prstGeom prst="rect">
            <a:avLst/>
          </a:prstGeom>
          <a:noFill/>
        </p:spPr>
        <p:txBody>
          <a:bodyPr wrap="square" rtlCol="0">
            <a:spAutoFit/>
          </a:bodyPr>
          <a:lstStyle/>
          <a:p>
            <a:r>
              <a:rPr lang="en-US" dirty="0"/>
              <a:t>% when control is effective</a:t>
            </a:r>
          </a:p>
        </p:txBody>
      </p:sp>
      <p:sp>
        <p:nvSpPr>
          <p:cNvPr id="27" name="TextBox 26">
            <a:extLst>
              <a:ext uri="{FF2B5EF4-FFF2-40B4-BE49-F238E27FC236}">
                <a16:creationId xmlns:a16="http://schemas.microsoft.com/office/drawing/2014/main" id="{6A3DE113-8EEB-4970-8459-D2813ABE868E}"/>
              </a:ext>
            </a:extLst>
          </p:cNvPr>
          <p:cNvSpPr txBox="1"/>
          <p:nvPr/>
        </p:nvSpPr>
        <p:spPr>
          <a:xfrm>
            <a:off x="5352108" y="5846544"/>
            <a:ext cx="1659467" cy="646331"/>
          </a:xfrm>
          <a:prstGeom prst="rect">
            <a:avLst/>
          </a:prstGeom>
          <a:noFill/>
        </p:spPr>
        <p:txBody>
          <a:bodyPr wrap="square" rtlCol="0">
            <a:spAutoFit/>
          </a:bodyPr>
          <a:lstStyle/>
          <a:p>
            <a:r>
              <a:rPr lang="en-US" dirty="0"/>
              <a:t>% when control is not effective</a:t>
            </a:r>
          </a:p>
        </p:txBody>
      </p:sp>
      <p:cxnSp>
        <p:nvCxnSpPr>
          <p:cNvPr id="35" name="Straight Arrow Connector 34">
            <a:extLst>
              <a:ext uri="{FF2B5EF4-FFF2-40B4-BE49-F238E27FC236}">
                <a16:creationId xmlns:a16="http://schemas.microsoft.com/office/drawing/2014/main" id="{FAD17087-3099-4CDD-AE57-37962645A003}"/>
              </a:ext>
            </a:extLst>
          </p:cNvPr>
          <p:cNvCxnSpPr>
            <a:cxnSpLocks/>
            <a:stCxn id="26" idx="0"/>
            <a:endCxn id="17" idx="2"/>
          </p:cNvCxnSpPr>
          <p:nvPr/>
        </p:nvCxnSpPr>
        <p:spPr>
          <a:xfrm flipV="1">
            <a:off x="4218795" y="3991290"/>
            <a:ext cx="0" cy="54240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Arrow: Right 35">
            <a:extLst>
              <a:ext uri="{FF2B5EF4-FFF2-40B4-BE49-F238E27FC236}">
                <a16:creationId xmlns:a16="http://schemas.microsoft.com/office/drawing/2014/main" id="{15D37B51-1704-4319-827C-D0272EE0FE11}"/>
              </a:ext>
            </a:extLst>
          </p:cNvPr>
          <p:cNvSpPr/>
          <p:nvPr/>
        </p:nvSpPr>
        <p:spPr>
          <a:xfrm>
            <a:off x="4918906" y="5396114"/>
            <a:ext cx="2615628" cy="303667"/>
          </a:xfrm>
          <a:prstGeom prst="rightArrow">
            <a:avLst/>
          </a:prstGeom>
          <a:solidFill>
            <a:srgbClr val="FFFF00"/>
          </a:solidFill>
          <a:ln w="7620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4396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6089-90AC-4DEF-BF97-F5393F5436E2}"/>
              </a:ext>
            </a:extLst>
          </p:cNvPr>
          <p:cNvSpPr>
            <a:spLocks noGrp="1"/>
          </p:cNvSpPr>
          <p:nvPr>
            <p:ph type="title"/>
          </p:nvPr>
        </p:nvSpPr>
        <p:spPr/>
        <p:txBody>
          <a:bodyPr/>
          <a:lstStyle/>
          <a:p>
            <a:r>
              <a:rPr lang="en-US" b="1" dirty="0"/>
              <a:t>Help Sessions for Other SLTs</a:t>
            </a:r>
          </a:p>
        </p:txBody>
      </p:sp>
      <p:sp>
        <p:nvSpPr>
          <p:cNvPr id="3" name="Content Placeholder 2">
            <a:extLst>
              <a:ext uri="{FF2B5EF4-FFF2-40B4-BE49-F238E27FC236}">
                <a16:creationId xmlns:a16="http://schemas.microsoft.com/office/drawing/2014/main" id="{C23E9ABB-2201-41E8-B9D9-1B0980F69760}"/>
              </a:ext>
            </a:extLst>
          </p:cNvPr>
          <p:cNvSpPr>
            <a:spLocks noGrp="1"/>
          </p:cNvSpPr>
          <p:nvPr>
            <p:ph idx="1"/>
          </p:nvPr>
        </p:nvSpPr>
        <p:spPr/>
        <p:txBody>
          <a:bodyPr/>
          <a:lstStyle/>
          <a:p>
            <a:pPr marL="0" indent="0">
              <a:buNone/>
            </a:pPr>
            <a:r>
              <a:rPr lang="en-US" dirty="0"/>
              <a:t>To be scheduled.  Reach out to your SLT if you need help via office hours, if help desk have not been able to help you resolve your issue.</a:t>
            </a:r>
          </a:p>
        </p:txBody>
      </p:sp>
      <p:sp>
        <p:nvSpPr>
          <p:cNvPr id="4" name="Slide Number Placeholder 3">
            <a:extLst>
              <a:ext uri="{FF2B5EF4-FFF2-40B4-BE49-F238E27FC236}">
                <a16:creationId xmlns:a16="http://schemas.microsoft.com/office/drawing/2014/main" id="{532425EC-C766-424A-A0EA-85246DA8DEC3}"/>
              </a:ext>
            </a:extLst>
          </p:cNvPr>
          <p:cNvSpPr>
            <a:spLocks noGrp="1"/>
          </p:cNvSpPr>
          <p:nvPr>
            <p:ph type="sldNum" sz="quarter" idx="12"/>
          </p:nvPr>
        </p:nvSpPr>
        <p:spPr/>
        <p:txBody>
          <a:bodyPr/>
          <a:lstStyle/>
          <a:p>
            <a:fld id="{C3625854-A157-44F5-B597-7EECA3982BD8}" type="slidenum">
              <a:rPr lang="en-US" smtClean="0"/>
              <a:t>70</a:t>
            </a:fld>
            <a:endParaRPr lang="en-US"/>
          </a:p>
        </p:txBody>
      </p:sp>
    </p:spTree>
    <p:extLst>
      <p:ext uri="{BB962C8B-B14F-4D97-AF65-F5344CB8AC3E}">
        <p14:creationId xmlns:p14="http://schemas.microsoft.com/office/powerpoint/2010/main" val="2291689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CAD8-4B02-4D4F-9A6F-6F6C3997014B}"/>
              </a:ext>
            </a:extLst>
          </p:cNvPr>
          <p:cNvSpPr>
            <a:spLocks noGrp="1"/>
          </p:cNvSpPr>
          <p:nvPr>
            <p:ph type="title"/>
          </p:nvPr>
        </p:nvSpPr>
        <p:spPr/>
        <p:txBody>
          <a:bodyPr/>
          <a:lstStyle/>
          <a:p>
            <a:r>
              <a:rPr lang="en-US" b="1" dirty="0"/>
              <a:t>Q &amp; A</a:t>
            </a:r>
          </a:p>
        </p:txBody>
      </p:sp>
      <p:sp>
        <p:nvSpPr>
          <p:cNvPr id="3" name="Content Placeholder 2">
            <a:extLst>
              <a:ext uri="{FF2B5EF4-FFF2-40B4-BE49-F238E27FC236}">
                <a16:creationId xmlns:a16="http://schemas.microsoft.com/office/drawing/2014/main" id="{12884E97-BC40-4E06-8C1B-8317CE4A85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E898413-4218-4FC0-9374-4CA8E3F60C03}"/>
              </a:ext>
            </a:extLst>
          </p:cNvPr>
          <p:cNvSpPr>
            <a:spLocks noGrp="1"/>
          </p:cNvSpPr>
          <p:nvPr>
            <p:ph type="sldNum" sz="quarter" idx="12"/>
          </p:nvPr>
        </p:nvSpPr>
        <p:spPr/>
        <p:txBody>
          <a:bodyPr/>
          <a:lstStyle/>
          <a:p>
            <a:fld id="{C3625854-A157-44F5-B597-7EECA3982BD8}" type="slidenum">
              <a:rPr lang="en-US" smtClean="0"/>
              <a:t>71</a:t>
            </a:fld>
            <a:endParaRPr lang="en-US"/>
          </a:p>
        </p:txBody>
      </p:sp>
    </p:spTree>
    <p:extLst>
      <p:ext uri="{BB962C8B-B14F-4D97-AF65-F5344CB8AC3E}">
        <p14:creationId xmlns:p14="http://schemas.microsoft.com/office/powerpoint/2010/main" val="318328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8477-56A3-4AC2-8CE6-9065309293FB}"/>
              </a:ext>
            </a:extLst>
          </p:cNvPr>
          <p:cNvSpPr>
            <a:spLocks noGrp="1"/>
          </p:cNvSpPr>
          <p:nvPr>
            <p:ph type="title"/>
          </p:nvPr>
        </p:nvSpPr>
        <p:spPr/>
        <p:txBody>
          <a:bodyPr/>
          <a:lstStyle/>
          <a:p>
            <a:r>
              <a:rPr lang="en-US" b="1" dirty="0"/>
              <a:t>Basic Definitions: Percent </a:t>
            </a:r>
            <a:r>
              <a:rPr lang="en-US" b="1" u="sng" dirty="0"/>
              <a:t>Pollutant</a:t>
            </a:r>
            <a:r>
              <a:rPr lang="en-US" b="1" dirty="0"/>
              <a:t> Reduction Efficiency</a:t>
            </a:r>
            <a:endParaRPr lang="en-US" dirty="0"/>
          </a:p>
        </p:txBody>
      </p:sp>
      <p:sp>
        <p:nvSpPr>
          <p:cNvPr id="4" name="Slide Number Placeholder 3">
            <a:extLst>
              <a:ext uri="{FF2B5EF4-FFF2-40B4-BE49-F238E27FC236}">
                <a16:creationId xmlns:a16="http://schemas.microsoft.com/office/drawing/2014/main" id="{21EBC13A-B137-41D7-952D-35A257C213C9}"/>
              </a:ext>
            </a:extLst>
          </p:cNvPr>
          <p:cNvSpPr>
            <a:spLocks noGrp="1"/>
          </p:cNvSpPr>
          <p:nvPr>
            <p:ph type="sldNum" sz="quarter" idx="12"/>
          </p:nvPr>
        </p:nvSpPr>
        <p:spPr/>
        <p:txBody>
          <a:bodyPr/>
          <a:lstStyle/>
          <a:p>
            <a:fld id="{C3625854-A157-44F5-B597-7EECA3982BD8}" type="slidenum">
              <a:rPr lang="en-US" smtClean="0"/>
              <a:t>8</a:t>
            </a:fld>
            <a:endParaRPr lang="en-US"/>
          </a:p>
        </p:txBody>
      </p:sp>
      <p:sp>
        <p:nvSpPr>
          <p:cNvPr id="5" name="TextBox 4">
            <a:extLst>
              <a:ext uri="{FF2B5EF4-FFF2-40B4-BE49-F238E27FC236}">
                <a16:creationId xmlns:a16="http://schemas.microsoft.com/office/drawing/2014/main" id="{8A381D94-58B0-4008-8B3C-07A20F07D10C}"/>
              </a:ext>
            </a:extLst>
          </p:cNvPr>
          <p:cNvSpPr txBox="1"/>
          <p:nvPr/>
        </p:nvSpPr>
        <p:spPr>
          <a:xfrm>
            <a:off x="838200" y="1690688"/>
            <a:ext cx="10761133" cy="646331"/>
          </a:xfrm>
          <a:prstGeom prst="rect">
            <a:avLst/>
          </a:prstGeom>
          <a:noFill/>
        </p:spPr>
        <p:txBody>
          <a:bodyPr wrap="square" rtlCol="0">
            <a:spAutoFit/>
          </a:bodyPr>
          <a:lstStyle/>
          <a:p>
            <a:r>
              <a:rPr lang="en-US" b="1" dirty="0"/>
              <a:t>Percent Pollutant Reduction Efficiency: </a:t>
            </a:r>
            <a:r>
              <a:rPr lang="en-US" dirty="0"/>
              <a:t>The percent reduction achieved for the pollutant when all control measures are operating as designed.  This could be obtained from the vendor.</a:t>
            </a:r>
          </a:p>
        </p:txBody>
      </p:sp>
      <p:sp>
        <p:nvSpPr>
          <p:cNvPr id="23" name="Cube 22">
            <a:extLst>
              <a:ext uri="{FF2B5EF4-FFF2-40B4-BE49-F238E27FC236}">
                <a16:creationId xmlns:a16="http://schemas.microsoft.com/office/drawing/2014/main" id="{DA461E2F-3F61-433E-9406-F5B009F256BE}"/>
              </a:ext>
            </a:extLst>
          </p:cNvPr>
          <p:cNvSpPr/>
          <p:nvPr/>
        </p:nvSpPr>
        <p:spPr>
          <a:xfrm>
            <a:off x="3064007" y="52290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kern="0" dirty="0">
                <a:solidFill>
                  <a:schemeClr val="accent1">
                    <a:lumMod val="50000"/>
                  </a:schemeClr>
                </a:solidFill>
                <a:latin typeface="Trebuchet MS" panose="020B0603020202020204"/>
              </a:rPr>
              <a:t>(s)</a:t>
            </a:r>
            <a:endParaRPr kumimoji="0" lang="en-US" sz="1800" b="0"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24" name="Straight Arrow Connector 23">
            <a:extLst>
              <a:ext uri="{FF2B5EF4-FFF2-40B4-BE49-F238E27FC236}">
                <a16:creationId xmlns:a16="http://schemas.microsoft.com/office/drawing/2014/main" id="{14D533F4-6DC3-4883-969A-3953A407538E}"/>
              </a:ext>
            </a:extLst>
          </p:cNvPr>
          <p:cNvCxnSpPr>
            <a:cxnSpLocks/>
            <a:stCxn id="28" idx="0"/>
          </p:cNvCxnSpPr>
          <p:nvPr/>
        </p:nvCxnSpPr>
        <p:spPr>
          <a:xfrm flipV="1">
            <a:off x="3916538" y="4281445"/>
            <a:ext cx="0" cy="54993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AB95F87-7C6B-4818-9AE8-538CD4041113}"/>
              </a:ext>
            </a:extLst>
          </p:cNvPr>
          <p:cNvSpPr/>
          <p:nvPr/>
        </p:nvSpPr>
        <p:spPr>
          <a:xfrm>
            <a:off x="3078338" y="2643008"/>
            <a:ext cx="1676400"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Controlled Emissions</a:t>
            </a:r>
          </a:p>
        </p:txBody>
      </p:sp>
      <p:sp>
        <p:nvSpPr>
          <p:cNvPr id="27" name="Content Placeholder 41">
            <a:extLst>
              <a:ext uri="{FF2B5EF4-FFF2-40B4-BE49-F238E27FC236}">
                <a16:creationId xmlns:a16="http://schemas.microsoft.com/office/drawing/2014/main" id="{01CA4CE6-8CC0-4A67-9EB4-62839735C94A}"/>
              </a:ext>
            </a:extLst>
          </p:cNvPr>
          <p:cNvSpPr>
            <a:spLocks noGrp="1"/>
          </p:cNvSpPr>
          <p:nvPr>
            <p:ph idx="1"/>
          </p:nvPr>
        </p:nvSpPr>
        <p:spPr>
          <a:xfrm>
            <a:off x="7254345" y="3930539"/>
            <a:ext cx="1019175" cy="1718191"/>
          </a:xfrm>
          <a:prstGeom prst="can">
            <a:avLst/>
          </a:prstGeom>
          <a:solidFill>
            <a:srgbClr val="90C226"/>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Stack</a:t>
            </a:r>
          </a:p>
        </p:txBody>
      </p:sp>
      <p:sp>
        <p:nvSpPr>
          <p:cNvPr id="28" name="TextBox 27">
            <a:extLst>
              <a:ext uri="{FF2B5EF4-FFF2-40B4-BE49-F238E27FC236}">
                <a16:creationId xmlns:a16="http://schemas.microsoft.com/office/drawing/2014/main" id="{20BCC55B-9FF6-475F-A4DB-C842D1F8593D}"/>
              </a:ext>
            </a:extLst>
          </p:cNvPr>
          <p:cNvSpPr txBox="1"/>
          <p:nvPr/>
        </p:nvSpPr>
        <p:spPr>
          <a:xfrm>
            <a:off x="2367138" y="4831376"/>
            <a:ext cx="3098800" cy="369332"/>
          </a:xfrm>
          <a:prstGeom prst="rect">
            <a:avLst/>
          </a:prstGeom>
          <a:noFill/>
        </p:spPr>
        <p:txBody>
          <a:bodyPr wrap="square" rtlCol="0">
            <a:spAutoFit/>
          </a:bodyPr>
          <a:lstStyle/>
          <a:p>
            <a:r>
              <a:rPr lang="en-US" dirty="0">
                <a:solidFill>
                  <a:schemeClr val="bg2">
                    <a:lumMod val="25000"/>
                  </a:schemeClr>
                </a:solidFill>
              </a:rPr>
              <a:t>% when control is effective</a:t>
            </a:r>
          </a:p>
        </p:txBody>
      </p:sp>
      <p:sp>
        <p:nvSpPr>
          <p:cNvPr id="33" name="Arrow: Right 32">
            <a:extLst>
              <a:ext uri="{FF2B5EF4-FFF2-40B4-BE49-F238E27FC236}">
                <a16:creationId xmlns:a16="http://schemas.microsoft.com/office/drawing/2014/main" id="{02763EB7-5A76-402E-BEF8-4BAF4DE32D61}"/>
              </a:ext>
            </a:extLst>
          </p:cNvPr>
          <p:cNvSpPr/>
          <p:nvPr/>
        </p:nvSpPr>
        <p:spPr>
          <a:xfrm rot="553481">
            <a:off x="4124555" y="4494458"/>
            <a:ext cx="3083279" cy="372332"/>
          </a:xfrm>
          <a:prstGeom prst="rightArrow">
            <a:avLst/>
          </a:prstGeom>
          <a:solidFill>
            <a:srgbClr val="FFFF00"/>
          </a:solidFill>
          <a:ln w="7620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cxnSp>
        <p:nvCxnSpPr>
          <p:cNvPr id="35" name="Straight Arrow Connector 34">
            <a:extLst>
              <a:ext uri="{FF2B5EF4-FFF2-40B4-BE49-F238E27FC236}">
                <a16:creationId xmlns:a16="http://schemas.microsoft.com/office/drawing/2014/main" id="{12B0932C-01DB-4A21-92DE-563E211B71C9}"/>
              </a:ext>
            </a:extLst>
          </p:cNvPr>
          <p:cNvCxnSpPr>
            <a:cxnSpLocks/>
            <a:stCxn id="41" idx="0"/>
            <a:endCxn id="25" idx="2"/>
          </p:cNvCxnSpPr>
          <p:nvPr/>
        </p:nvCxnSpPr>
        <p:spPr>
          <a:xfrm flipV="1">
            <a:off x="3916538" y="3229664"/>
            <a:ext cx="0" cy="7049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60140B-E48A-4D4B-8CA7-9735250CAAC4}"/>
              </a:ext>
            </a:extLst>
          </p:cNvPr>
          <p:cNvSpPr txBox="1"/>
          <p:nvPr/>
        </p:nvSpPr>
        <p:spPr>
          <a:xfrm>
            <a:off x="2119275" y="3934602"/>
            <a:ext cx="3594525" cy="369332"/>
          </a:xfrm>
          <a:prstGeom prst="rect">
            <a:avLst/>
          </a:prstGeom>
          <a:noFill/>
        </p:spPr>
        <p:txBody>
          <a:bodyPr wrap="square" rtlCol="0">
            <a:spAutoFit/>
          </a:bodyPr>
          <a:lstStyle/>
          <a:p>
            <a:r>
              <a:rPr lang="en-US" dirty="0"/>
              <a:t>% pollutant reduction efficiency</a:t>
            </a:r>
          </a:p>
        </p:txBody>
      </p:sp>
    </p:spTree>
    <p:extLst>
      <p:ext uri="{BB962C8B-B14F-4D97-AF65-F5344CB8AC3E}">
        <p14:creationId xmlns:p14="http://schemas.microsoft.com/office/powerpoint/2010/main" val="300251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35A6-7321-4F62-A36A-2F8A0A328110}"/>
              </a:ext>
            </a:extLst>
          </p:cNvPr>
          <p:cNvSpPr>
            <a:spLocks noGrp="1"/>
          </p:cNvSpPr>
          <p:nvPr>
            <p:ph type="title"/>
          </p:nvPr>
        </p:nvSpPr>
        <p:spPr/>
        <p:txBody>
          <a:bodyPr/>
          <a:lstStyle/>
          <a:p>
            <a:r>
              <a:rPr lang="en-US" b="1" dirty="0"/>
              <a:t>Previously - “Approach Method”</a:t>
            </a:r>
          </a:p>
        </p:txBody>
      </p:sp>
      <p:sp>
        <p:nvSpPr>
          <p:cNvPr id="3" name="Content Placeholder 2">
            <a:extLst>
              <a:ext uri="{FF2B5EF4-FFF2-40B4-BE49-F238E27FC236}">
                <a16:creationId xmlns:a16="http://schemas.microsoft.com/office/drawing/2014/main" id="{FDBC8402-8BF9-4716-A3BF-038B6A1B4DCD}"/>
              </a:ext>
            </a:extLst>
          </p:cNvPr>
          <p:cNvSpPr>
            <a:spLocks noGrp="1"/>
          </p:cNvSpPr>
          <p:nvPr>
            <p:ph idx="1"/>
          </p:nvPr>
        </p:nvSpPr>
        <p:spPr/>
        <p:txBody>
          <a:bodyPr>
            <a:normAutofit lnSpcReduction="10000"/>
          </a:bodyPr>
          <a:lstStyle/>
          <a:p>
            <a:pPr marL="0" indent="0">
              <a:buNone/>
            </a:pPr>
            <a:r>
              <a:rPr lang="en-US" dirty="0"/>
              <a:t>Approach: Contained a collection of controls applied to a unit or process.  </a:t>
            </a:r>
          </a:p>
          <a:p>
            <a:r>
              <a:rPr lang="en-US" dirty="0"/>
              <a:t>Could contain:</a:t>
            </a:r>
          </a:p>
          <a:p>
            <a:pPr lvl="2"/>
            <a:r>
              <a:rPr lang="en-US" dirty="0"/>
              <a:t>Multiple control measures (scrubber, precipitator, etc.), some controls listed could be a “group” of controls</a:t>
            </a:r>
          </a:p>
          <a:p>
            <a:pPr lvl="2"/>
            <a:r>
              <a:rPr lang="en-US" dirty="0"/>
              <a:t>Multiple pollutants being controlled with an overall % reduction efficiency reflecting </a:t>
            </a:r>
            <a:r>
              <a:rPr lang="en-US" i="1" dirty="0"/>
              <a:t>all</a:t>
            </a:r>
            <a:r>
              <a:rPr lang="en-US" dirty="0"/>
              <a:t> of the control devices in the control approach</a:t>
            </a:r>
          </a:p>
          <a:p>
            <a:pPr lvl="2">
              <a:buFont typeface="Wingdings" panose="05000000000000000000" pitchFamily="2" charset="2"/>
              <a:buChar char="v"/>
            </a:pPr>
            <a:r>
              <a:rPr lang="en-US" dirty="0"/>
              <a:t> Implicit is that every measure controls every pollutant (which we know is not true)</a:t>
            </a:r>
          </a:p>
          <a:p>
            <a:r>
              <a:rPr lang="en-US" dirty="0"/>
              <a:t>Overall % capture efficiency, and % effectiveness</a:t>
            </a:r>
          </a:p>
          <a:p>
            <a:r>
              <a:rPr lang="en-US" dirty="0"/>
              <a:t>Allowed us to show the overall reduction % for a given process –pollutant - release point combination, but not at individual control level</a:t>
            </a:r>
          </a:p>
          <a:p>
            <a:pPr marL="0" indent="0">
              <a:buNone/>
            </a:pPr>
            <a:endParaRPr lang="en-US" dirty="0"/>
          </a:p>
        </p:txBody>
      </p:sp>
      <p:sp>
        <p:nvSpPr>
          <p:cNvPr id="4" name="Slide Number Placeholder 3">
            <a:extLst>
              <a:ext uri="{FF2B5EF4-FFF2-40B4-BE49-F238E27FC236}">
                <a16:creationId xmlns:a16="http://schemas.microsoft.com/office/drawing/2014/main" id="{E4703E51-CC88-40D0-B720-E96C5B9384DD}"/>
              </a:ext>
            </a:extLst>
          </p:cNvPr>
          <p:cNvSpPr>
            <a:spLocks noGrp="1"/>
          </p:cNvSpPr>
          <p:nvPr>
            <p:ph type="sldNum" sz="quarter" idx="12"/>
          </p:nvPr>
        </p:nvSpPr>
        <p:spPr/>
        <p:txBody>
          <a:bodyPr/>
          <a:lstStyle/>
          <a:p>
            <a:fld id="{C3625854-A157-44F5-B597-7EECA3982BD8}" type="slidenum">
              <a:rPr lang="en-US" smtClean="0"/>
              <a:t>9</a:t>
            </a:fld>
            <a:endParaRPr lang="en-US"/>
          </a:p>
        </p:txBody>
      </p:sp>
    </p:spTree>
    <p:extLst>
      <p:ext uri="{BB962C8B-B14F-4D97-AF65-F5344CB8AC3E}">
        <p14:creationId xmlns:p14="http://schemas.microsoft.com/office/powerpoint/2010/main" val="9391680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PD_Powerpoint_Template_Standard">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GA EPD Offical">
      <a:majorFont>
        <a:latin typeface="Times New Roman"/>
        <a:ea typeface=""/>
        <a:cs typeface=""/>
      </a:majorFont>
      <a:minorFont>
        <a:latin typeface="Times New Roman"/>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IMAddress xmlns="http://schemas.microsoft.com/sharepoint/v3" xsi:nil="true"/>
    <Rights xmlns="4ffa91fb-a0ff-4ac5-b2db-65c790d184a4" xsi:nil="true"/>
    <Document_x0020_Creation_x0020_Date xmlns="4ffa91fb-a0ff-4ac5-b2db-65c790d184a4">2020-02-26T15:36:52+00:00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Date xmlns="880c69db-6081-4d3e-9fff-859cf37511d0" xsi:nil="true"/>
    <Records_x0020_Status xmlns="880c69db-6081-4d3e-9fff-859cf37511d0">Pending</Records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0BA7FAFDC33449B16C79C83467ADE6" ma:contentTypeVersion="34" ma:contentTypeDescription="Create a new document." ma:contentTypeScope="" ma:versionID="1a5776ac3c5389f949013101de67becd">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80c69db-6081-4d3e-9fff-859cf37511d0" xmlns:ns7="7bfc3ca4-03a2-4e32-aca8-74fe42dd5ea3" targetNamespace="http://schemas.microsoft.com/office/2006/metadata/properties" ma:root="true" ma:fieldsID="11360382d07f3689ba789106e708ab4b" ns1:_="" ns3:_="" ns4:_="" ns5:_="" ns6:_="" ns7:_="">
    <xsd:import namespace="http://schemas.microsoft.com/sharepoint/v3"/>
    <xsd:import namespace="4ffa91fb-a0ff-4ac5-b2db-65c790d184a4"/>
    <xsd:import namespace="http://schemas.microsoft.com/sharepoint.v3"/>
    <xsd:import namespace="http://schemas.microsoft.com/sharepoint/v3/fields"/>
    <xsd:import namespace="880c69db-6081-4d3e-9fff-859cf37511d0"/>
    <xsd:import namespace="7bfc3ca4-03a2-4e32-aca8-74fe42dd5ea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41d1306-7152-4dd4-b277-e992dad0a72c}" ma:internalName="TaxCatchAllLabel" ma:readOnly="true" ma:showField="CatchAllDataLabel" ma:web="880c69db-6081-4d3e-9fff-859cf37511d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41d1306-7152-4dd4-b277-e992dad0a72c}" ma:internalName="TaxCatchAll" ma:showField="CatchAllData" ma:web="880c69db-6081-4d3e-9fff-859cf37511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c69db-6081-4d3e-9fff-859cf37511d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fc3ca4-03a2-4e32-aca8-74fe42dd5ea3"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Location" ma:index="37" nillable="true" ma:displayName="MediaServiceLocation" ma:internalName="MediaServiceLocation"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852300-69F2-41EB-958B-7092C775F442}">
  <ds:schemaRefs>
    <ds:schemaRef ds:uri="http://purl.org/dc/terms/"/>
    <ds:schemaRef ds:uri="http://www.w3.org/XML/1998/namespace"/>
    <ds:schemaRef ds:uri="4ffa91fb-a0ff-4ac5-b2db-65c790d184a4"/>
    <ds:schemaRef ds:uri="http://purl.org/dc/elements/1.1/"/>
    <ds:schemaRef ds:uri="http://schemas.microsoft.com/sharepoint.v3"/>
    <ds:schemaRef ds:uri="http://schemas.microsoft.com/office/2006/metadata/properties"/>
    <ds:schemaRef ds:uri="880c69db-6081-4d3e-9fff-859cf37511d0"/>
    <ds:schemaRef ds:uri="http://purl.org/dc/dcmitype/"/>
    <ds:schemaRef ds:uri="http://schemas.microsoft.com/office/2006/documentManagement/types"/>
    <ds:schemaRef ds:uri="http://schemas.microsoft.com/office/infopath/2007/PartnerControls"/>
    <ds:schemaRef ds:uri="http://schemas.microsoft.com/sharepoint/v3"/>
    <ds:schemaRef ds:uri="http://schemas.openxmlformats.org/package/2006/metadata/core-properties"/>
    <ds:schemaRef ds:uri="7bfc3ca4-03a2-4e32-aca8-74fe42dd5ea3"/>
    <ds:schemaRef ds:uri="http://schemas.microsoft.com/sharepoint/v3/fields"/>
  </ds:schemaRefs>
</ds:datastoreItem>
</file>

<file path=customXml/itemProps2.xml><?xml version="1.0" encoding="utf-8"?>
<ds:datastoreItem xmlns:ds="http://schemas.openxmlformats.org/officeDocument/2006/customXml" ds:itemID="{0BF951CE-833C-473D-8944-6D5F711D6D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80c69db-6081-4d3e-9fff-859cf37511d0"/>
    <ds:schemaRef ds:uri="7bfc3ca4-03a2-4e32-aca8-74fe42dd5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3BBE54-B5C3-4627-8E19-51ADFD567C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6487</TotalTime>
  <Words>5187</Words>
  <Application>Microsoft Office PowerPoint</Application>
  <PresentationFormat>Widescreen</PresentationFormat>
  <Paragraphs>836</Paragraphs>
  <Slides>71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71</vt:i4>
      </vt:variant>
    </vt:vector>
  </HeadingPairs>
  <TitlesOfParts>
    <vt:vector size="79" baseType="lpstr">
      <vt:lpstr>Arial</vt:lpstr>
      <vt:lpstr>Calibri</vt:lpstr>
      <vt:lpstr>Calibri Light</vt:lpstr>
      <vt:lpstr>Times New Roman</vt:lpstr>
      <vt:lpstr>Trebuchet MS</vt:lpstr>
      <vt:lpstr>Wingdings</vt:lpstr>
      <vt:lpstr>Office Theme</vt:lpstr>
      <vt:lpstr>EPD_Powerpoint_Template_Standard</vt:lpstr>
      <vt:lpstr>Combined Air Emissions Reporting System (CAERS) Reporting Control Devices in CAERS 04/14/2021</vt:lpstr>
      <vt:lpstr>Housekeeping:  </vt:lpstr>
      <vt:lpstr>Disclaimer</vt:lpstr>
      <vt:lpstr>Outline of Training</vt:lpstr>
      <vt:lpstr>New “Path” Approach Concepts</vt:lpstr>
      <vt:lpstr>Basic Definitions: Release point apportionment</vt:lpstr>
      <vt:lpstr>Basic Definitions: Percent Control Effectiveness</vt:lpstr>
      <vt:lpstr>Basic Definitions: Percent Pollutant Reduction Efficiency</vt:lpstr>
      <vt:lpstr>Previously - “Approach Method”</vt:lpstr>
      <vt:lpstr>Previously – “Approach Method”</vt:lpstr>
      <vt:lpstr>Previously – “Approach Method”</vt:lpstr>
      <vt:lpstr>New – “Path Method”</vt:lpstr>
      <vt:lpstr>New – “Path Method”</vt:lpstr>
      <vt:lpstr>Single Control</vt:lpstr>
      <vt:lpstr>Single Control on Multiple Units/Processes</vt:lpstr>
      <vt:lpstr>Multiple “Single Controls”</vt:lpstr>
      <vt:lpstr>Single Control on Multiple Units/Processes/Release Points</vt:lpstr>
      <vt:lpstr>Multiple Controls – In Series</vt:lpstr>
      <vt:lpstr>Multiple Controls – In Parallel</vt:lpstr>
      <vt:lpstr>Additional Definitions</vt:lpstr>
      <vt:lpstr>Additional Definitions</vt:lpstr>
      <vt:lpstr>Examples &amp; How to Enter Data</vt:lpstr>
      <vt:lpstr>General Steps</vt:lpstr>
      <vt:lpstr>PowerPoint Presentation</vt:lpstr>
      <vt:lpstr>PowerPoint Presentation</vt:lpstr>
      <vt:lpstr>Numerical Example for One Control</vt:lpstr>
      <vt:lpstr>PowerPoint Presentation</vt:lpstr>
      <vt:lpstr>One Control in User Interface</vt:lpstr>
      <vt:lpstr>Add New Control in Controls Devices List</vt:lpstr>
      <vt:lpstr>See New Control in List of Controls</vt:lpstr>
      <vt:lpstr>Select Control and Add Data</vt:lpstr>
      <vt:lpstr>Create Path for Control in Path List </vt:lpstr>
      <vt:lpstr>See New Path in List of Paths</vt:lpstr>
      <vt:lpstr>Select Path and Add Data</vt:lpstr>
      <vt:lpstr>Control Path Assignment Data</vt:lpstr>
      <vt:lpstr>Control Path Pollutants</vt:lpstr>
      <vt:lpstr>Select the Process for the Control</vt:lpstr>
      <vt:lpstr>Select Release Point</vt:lpstr>
      <vt:lpstr>Associate Process and Release Point</vt:lpstr>
      <vt:lpstr>See Release Point(s) Linked to Process by Path</vt:lpstr>
      <vt:lpstr>Can Use Post-Control Emission Factor</vt:lpstr>
      <vt:lpstr>Can Use Pre-Control Emission Factor</vt:lpstr>
      <vt:lpstr>One Control in Bulk Upload </vt:lpstr>
      <vt:lpstr>Enter Data in Control Devices Tab</vt:lpstr>
      <vt:lpstr>Enter Data in the Control Paths Tab</vt:lpstr>
      <vt:lpstr>Enter Data in the Control Assignments Tab</vt:lpstr>
      <vt:lpstr>Enter Data in the Control Device Pollutant Tab</vt:lpstr>
      <vt:lpstr>Enter All Pollutants if More than One</vt:lpstr>
      <vt:lpstr>Enter Data in the Apportionment Tab</vt:lpstr>
      <vt:lpstr>Ensure Process Lists Pollutants</vt:lpstr>
      <vt:lpstr>List Overall % if Applicable</vt:lpstr>
      <vt:lpstr>Considerations to Keep in Mind</vt:lpstr>
      <vt:lpstr>Real Example 1</vt:lpstr>
      <vt:lpstr>One Control Device Q&amp;A</vt:lpstr>
      <vt:lpstr>More than One Control</vt:lpstr>
      <vt:lpstr>PowerPoint Presentation</vt:lpstr>
      <vt:lpstr>Numerical Example for Controls in Series</vt:lpstr>
      <vt:lpstr>PowerPoint Presentation</vt:lpstr>
      <vt:lpstr>PowerPoint Presentation</vt:lpstr>
      <vt:lpstr>Numerical Example for Controls in Parallel</vt:lpstr>
      <vt:lpstr>PowerPoint Presentation</vt:lpstr>
      <vt:lpstr>Additional Considerations about Overall % Controlled</vt:lpstr>
      <vt:lpstr>Real Example 2</vt:lpstr>
      <vt:lpstr>PowerPoint Presentation</vt:lpstr>
      <vt:lpstr>PowerPoint Presentation</vt:lpstr>
      <vt:lpstr>“Take Home” Messages about Path Approach</vt:lpstr>
      <vt:lpstr>Additional Considerations for More than One Control</vt:lpstr>
      <vt:lpstr>How to Get Help</vt:lpstr>
      <vt:lpstr>Upcoming Help Sessions</vt:lpstr>
      <vt:lpstr>Help Sessions for Other SLTs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Gamas, Julia</dc:creator>
  <cp:lastModifiedBy>Wang, Jing</cp:lastModifiedBy>
  <cp:revision>73</cp:revision>
  <dcterms:created xsi:type="dcterms:W3CDTF">2020-02-26T12:51:53Z</dcterms:created>
  <dcterms:modified xsi:type="dcterms:W3CDTF">2021-04-15T15:15:08Z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0x010100510BA7FAFDC33449B16C79C83467ADE6</vt:lpwstr>
  </property>
</Properties>
</file>