
<file path=[Content_Types].xml><?xml version="1.0" encoding="utf-8"?>
<Types xmlns="http://schemas.openxmlformats.org/package/2006/content-types">
  <Default Extension="gif" ContentType="image/gi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100"/>
  </p:notesMasterIdLst>
  <p:sldIdLst>
    <p:sldId id="262" r:id="rId5"/>
    <p:sldId id="496" r:id="rId6"/>
    <p:sldId id="323" r:id="rId7"/>
    <p:sldId id="341" r:id="rId8"/>
    <p:sldId id="375" r:id="rId9"/>
    <p:sldId id="453" r:id="rId10"/>
    <p:sldId id="454" r:id="rId11"/>
    <p:sldId id="376" r:id="rId12"/>
    <p:sldId id="452" r:id="rId13"/>
    <p:sldId id="455" r:id="rId14"/>
    <p:sldId id="377" r:id="rId15"/>
    <p:sldId id="456" r:id="rId16"/>
    <p:sldId id="457" r:id="rId17"/>
    <p:sldId id="307" r:id="rId18"/>
    <p:sldId id="471" r:id="rId19"/>
    <p:sldId id="470" r:id="rId20"/>
    <p:sldId id="291" r:id="rId21"/>
    <p:sldId id="267" r:id="rId22"/>
    <p:sldId id="495" r:id="rId23"/>
    <p:sldId id="488" r:id="rId24"/>
    <p:sldId id="311" r:id="rId25"/>
    <p:sldId id="313" r:id="rId26"/>
    <p:sldId id="316" r:id="rId27"/>
    <p:sldId id="314" r:id="rId28"/>
    <p:sldId id="317" r:id="rId29"/>
    <p:sldId id="312" r:id="rId30"/>
    <p:sldId id="461" r:id="rId31"/>
    <p:sldId id="462" r:id="rId32"/>
    <p:sldId id="315" r:id="rId33"/>
    <p:sldId id="293" r:id="rId34"/>
    <p:sldId id="467" r:id="rId35"/>
    <p:sldId id="468" r:id="rId36"/>
    <p:sldId id="460" r:id="rId37"/>
    <p:sldId id="458" r:id="rId38"/>
    <p:sldId id="459" r:id="rId39"/>
    <p:sldId id="492" r:id="rId40"/>
    <p:sldId id="490" r:id="rId41"/>
    <p:sldId id="491" r:id="rId42"/>
    <p:sldId id="463" r:id="rId43"/>
    <p:sldId id="464" r:id="rId44"/>
    <p:sldId id="465" r:id="rId45"/>
    <p:sldId id="342" r:id="rId46"/>
    <p:sldId id="294" r:id="rId47"/>
    <p:sldId id="368" r:id="rId48"/>
    <p:sldId id="349" r:id="rId49"/>
    <p:sldId id="350" r:id="rId50"/>
    <p:sldId id="351" r:id="rId51"/>
    <p:sldId id="352" r:id="rId52"/>
    <p:sldId id="353" r:id="rId53"/>
    <p:sldId id="354" r:id="rId54"/>
    <p:sldId id="355" r:id="rId55"/>
    <p:sldId id="346" r:id="rId56"/>
    <p:sldId id="337" r:id="rId57"/>
    <p:sldId id="338" r:id="rId58"/>
    <p:sldId id="339" r:id="rId59"/>
    <p:sldId id="340" r:id="rId60"/>
    <p:sldId id="356" r:id="rId61"/>
    <p:sldId id="345" r:id="rId62"/>
    <p:sldId id="369" r:id="rId63"/>
    <p:sldId id="358" r:id="rId64"/>
    <p:sldId id="362" r:id="rId65"/>
    <p:sldId id="360" r:id="rId66"/>
    <p:sldId id="361" r:id="rId67"/>
    <p:sldId id="365" r:id="rId68"/>
    <p:sldId id="364" r:id="rId69"/>
    <p:sldId id="367" r:id="rId70"/>
    <p:sldId id="366" r:id="rId71"/>
    <p:sldId id="379" r:id="rId72"/>
    <p:sldId id="370" r:id="rId73"/>
    <p:sldId id="473" r:id="rId74"/>
    <p:sldId id="481" r:id="rId75"/>
    <p:sldId id="489" r:id="rId76"/>
    <p:sldId id="484" r:id="rId77"/>
    <p:sldId id="305" r:id="rId78"/>
    <p:sldId id="380" r:id="rId79"/>
    <p:sldId id="482" r:id="rId80"/>
    <p:sldId id="483" r:id="rId81"/>
    <p:sldId id="347" r:id="rId82"/>
    <p:sldId id="485" r:id="rId83"/>
    <p:sldId id="474" r:id="rId84"/>
    <p:sldId id="475" r:id="rId85"/>
    <p:sldId id="476" r:id="rId86"/>
    <p:sldId id="477" r:id="rId87"/>
    <p:sldId id="486" r:id="rId88"/>
    <p:sldId id="493" r:id="rId89"/>
    <p:sldId id="479" r:id="rId90"/>
    <p:sldId id="278" r:id="rId91"/>
    <p:sldId id="277" r:id="rId92"/>
    <p:sldId id="259" r:id="rId93"/>
    <p:sldId id="279" r:id="rId94"/>
    <p:sldId id="494" r:id="rId95"/>
    <p:sldId id="288" r:id="rId96"/>
    <p:sldId id="286" r:id="rId97"/>
    <p:sldId id="374" r:id="rId98"/>
    <p:sldId id="371" r:id="rId9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amas, Julia" initials="GJ" lastIdx="1" clrIdx="0">
    <p:extLst>
      <p:ext uri="{19B8F6BF-5375-455C-9EA6-DF929625EA0E}">
        <p15:presenceInfo xmlns:p15="http://schemas.microsoft.com/office/powerpoint/2012/main" userId="S::Gamas.Julia@epa.gov::c40aa719-84be-4bda-bbca-53dec222788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8585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96" autoAdjust="0"/>
    <p:restoredTop sz="86412" autoAdjust="0"/>
  </p:normalViewPr>
  <p:slideViewPr>
    <p:cSldViewPr snapToGrid="0">
      <p:cViewPr varScale="1">
        <p:scale>
          <a:sx n="74" d="100"/>
          <a:sy n="74" d="100"/>
        </p:scale>
        <p:origin x="139" y="67"/>
      </p:cViewPr>
      <p:guideLst/>
    </p:cSldViewPr>
  </p:slideViewPr>
  <p:outlineViewPr>
    <p:cViewPr>
      <p:scale>
        <a:sx n="33" d="100"/>
        <a:sy n="33" d="100"/>
      </p:scale>
      <p:origin x="0" y="-2820"/>
    </p:cViewPr>
    <p:sldLst>
      <p:sld r:id="rId1"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slide" Target="slides/slide75.xml"/><Relationship Id="rId87" Type="http://schemas.openxmlformats.org/officeDocument/2006/relationships/slide" Target="slides/slide83.xml"/><Relationship Id="rId102" Type="http://schemas.openxmlformats.org/officeDocument/2006/relationships/presProps" Target="presProps.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slide" Target="slides/slide78.xml"/><Relationship Id="rId90" Type="http://schemas.openxmlformats.org/officeDocument/2006/relationships/slide" Target="slides/slide86.xml"/><Relationship Id="rId95" Type="http://schemas.openxmlformats.org/officeDocument/2006/relationships/slide" Target="slides/slide9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100" Type="http://schemas.openxmlformats.org/officeDocument/2006/relationships/notesMaster" Target="notesMasters/notesMaster1.xml"/><Relationship Id="rId105"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slide" Target="slides/slide89.xml"/><Relationship Id="rId98" Type="http://schemas.openxmlformats.org/officeDocument/2006/relationships/slide" Target="slides/slide9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103"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theme" Target="theme/theme1.xml"/></Relationships>
</file>

<file path=ppt/_rels/viewProps.xml.rels><?xml version="1.0" encoding="UTF-8" standalone="yes"?>
<Relationships xmlns="http://schemas.openxmlformats.org/package/2006/relationships"><Relationship Id="rId1" Type="http://schemas.openxmlformats.org/officeDocument/2006/relationships/slide" Target="slides/slide4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501270-F8FA-44CF-9EE5-D284F0A725B0}" type="datetimeFigureOut">
              <a:rPr lang="en-US" smtClean="0"/>
              <a:t>1/25/2024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43B9733-6503-4F69-82BA-21DBFCB14306}" type="slidenum">
              <a:rPr lang="en-US" smtClean="0"/>
              <a:t>‹#›</a:t>
            </a:fld>
            <a:endParaRPr lang="en-US"/>
          </a:p>
        </p:txBody>
      </p:sp>
    </p:spTree>
    <p:extLst>
      <p:ext uri="{BB962C8B-B14F-4D97-AF65-F5344CB8AC3E}">
        <p14:creationId xmlns:p14="http://schemas.microsoft.com/office/powerpoint/2010/main" val="41192150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behalf of the US EPA, I’d like to welcome you to the Combined Air Emissions Reporting System or CAERS. </a:t>
            </a:r>
          </a:p>
        </p:txBody>
      </p:sp>
      <p:sp>
        <p:nvSpPr>
          <p:cNvPr id="4" name="Slide Number Placeholder 3"/>
          <p:cNvSpPr>
            <a:spLocks noGrp="1"/>
          </p:cNvSpPr>
          <p:nvPr>
            <p:ph type="sldNum" sz="quarter" idx="10"/>
          </p:nvPr>
        </p:nvSpPr>
        <p:spPr/>
        <p:txBody>
          <a:bodyPr/>
          <a:lstStyle/>
          <a:p>
            <a:fld id="{DB6936DC-B9BB-4253-A1EC-F12F05E0E802}" type="slidenum">
              <a:rPr lang="en-US" smtClean="0"/>
              <a:t>1</a:t>
            </a:fld>
            <a:endParaRPr lang="en-US" dirty="0"/>
          </a:p>
        </p:txBody>
      </p:sp>
    </p:spTree>
    <p:extLst>
      <p:ext uri="{BB962C8B-B14F-4D97-AF65-F5344CB8AC3E}">
        <p14:creationId xmlns:p14="http://schemas.microsoft.com/office/powerpoint/2010/main" val="42865932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Click on the newly created path from the list of paths.  Add Control Path assignment and pollutants</a:t>
            </a:r>
          </a:p>
        </p:txBody>
      </p:sp>
      <p:sp>
        <p:nvSpPr>
          <p:cNvPr id="4" name="Slide Number Placeholder 3"/>
          <p:cNvSpPr>
            <a:spLocks noGrp="1"/>
          </p:cNvSpPr>
          <p:nvPr>
            <p:ph type="sldNum" sz="quarter" idx="5"/>
          </p:nvPr>
        </p:nvSpPr>
        <p:spPr/>
        <p:txBody>
          <a:bodyPr/>
          <a:lstStyle/>
          <a:p>
            <a:fld id="{B43B9733-6503-4F69-82BA-21DBFCB14306}" type="slidenum">
              <a:rPr lang="en-US" smtClean="0"/>
              <a:t>50</a:t>
            </a:fld>
            <a:endParaRPr lang="en-US"/>
          </a:p>
        </p:txBody>
      </p:sp>
    </p:spTree>
    <p:extLst>
      <p:ext uri="{BB962C8B-B14F-4D97-AF65-F5344CB8AC3E}">
        <p14:creationId xmlns:p14="http://schemas.microsoft.com/office/powerpoint/2010/main" val="13042671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control sequence number and the percentage of the pollutant stream coming from the process.</a:t>
            </a:r>
          </a:p>
        </p:txBody>
      </p:sp>
      <p:sp>
        <p:nvSpPr>
          <p:cNvPr id="4" name="Slide Number Placeholder 3"/>
          <p:cNvSpPr>
            <a:spLocks noGrp="1"/>
          </p:cNvSpPr>
          <p:nvPr>
            <p:ph type="sldNum" sz="quarter" idx="5"/>
          </p:nvPr>
        </p:nvSpPr>
        <p:spPr/>
        <p:txBody>
          <a:bodyPr/>
          <a:lstStyle/>
          <a:p>
            <a:fld id="{B43B9733-6503-4F69-82BA-21DBFCB14306}" type="slidenum">
              <a:rPr lang="en-US" smtClean="0"/>
              <a:t>51</a:t>
            </a:fld>
            <a:endParaRPr lang="en-US"/>
          </a:p>
        </p:txBody>
      </p:sp>
    </p:spTree>
    <p:extLst>
      <p:ext uri="{BB962C8B-B14F-4D97-AF65-F5344CB8AC3E}">
        <p14:creationId xmlns:p14="http://schemas.microsoft.com/office/powerpoint/2010/main" val="32685138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control path pollutant information (pollutant and percent pollutant control reduction efficiency).  Now your path information is complete.</a:t>
            </a:r>
          </a:p>
        </p:txBody>
      </p:sp>
      <p:sp>
        <p:nvSpPr>
          <p:cNvPr id="4" name="Slide Number Placeholder 3"/>
          <p:cNvSpPr>
            <a:spLocks noGrp="1"/>
          </p:cNvSpPr>
          <p:nvPr>
            <p:ph type="sldNum" sz="quarter" idx="5"/>
          </p:nvPr>
        </p:nvSpPr>
        <p:spPr/>
        <p:txBody>
          <a:bodyPr/>
          <a:lstStyle/>
          <a:p>
            <a:fld id="{B43B9733-6503-4F69-82BA-21DBFCB14306}" type="slidenum">
              <a:rPr lang="en-US" smtClean="0"/>
              <a:t>52</a:t>
            </a:fld>
            <a:endParaRPr lang="en-US"/>
          </a:p>
        </p:txBody>
      </p:sp>
    </p:spTree>
    <p:extLst>
      <p:ext uri="{BB962C8B-B14F-4D97-AF65-F5344CB8AC3E}">
        <p14:creationId xmlns:p14="http://schemas.microsoft.com/office/powerpoint/2010/main" val="37226616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you need to tell the system which release points these emissions go to.  Go to the process page by clicking on the unit and process you are looking for from the left hand side menu.  Once in the page for that process, add a release point.</a:t>
            </a:r>
          </a:p>
        </p:txBody>
      </p:sp>
      <p:sp>
        <p:nvSpPr>
          <p:cNvPr id="4" name="Slide Number Placeholder 3"/>
          <p:cNvSpPr>
            <a:spLocks noGrp="1"/>
          </p:cNvSpPr>
          <p:nvPr>
            <p:ph type="sldNum" sz="quarter" idx="5"/>
          </p:nvPr>
        </p:nvSpPr>
        <p:spPr/>
        <p:txBody>
          <a:bodyPr/>
          <a:lstStyle/>
          <a:p>
            <a:fld id="{B43B9733-6503-4F69-82BA-21DBFCB14306}" type="slidenum">
              <a:rPr lang="en-US" smtClean="0"/>
              <a:t>53</a:t>
            </a:fld>
            <a:endParaRPr lang="en-US"/>
          </a:p>
        </p:txBody>
      </p:sp>
    </p:spTree>
    <p:extLst>
      <p:ext uri="{BB962C8B-B14F-4D97-AF65-F5344CB8AC3E}">
        <p14:creationId xmlns:p14="http://schemas.microsoft.com/office/powerpoint/2010/main" val="34703801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a release point apportionment.  Or if a release point already exists there that you want to associate with the pollutant just click on it to edit it.</a:t>
            </a:r>
          </a:p>
        </p:txBody>
      </p:sp>
      <p:sp>
        <p:nvSpPr>
          <p:cNvPr id="4" name="Slide Number Placeholder 3"/>
          <p:cNvSpPr>
            <a:spLocks noGrp="1"/>
          </p:cNvSpPr>
          <p:nvPr>
            <p:ph type="sldNum" sz="quarter" idx="5"/>
          </p:nvPr>
        </p:nvSpPr>
        <p:spPr/>
        <p:txBody>
          <a:bodyPr/>
          <a:lstStyle/>
          <a:p>
            <a:fld id="{B43B9733-6503-4F69-82BA-21DBFCB14306}" type="slidenum">
              <a:rPr lang="en-US" smtClean="0"/>
              <a:t>54</a:t>
            </a:fld>
            <a:endParaRPr lang="en-US"/>
          </a:p>
        </p:txBody>
      </p:sp>
    </p:spTree>
    <p:extLst>
      <p:ext uri="{BB962C8B-B14F-4D97-AF65-F5344CB8AC3E}">
        <p14:creationId xmlns:p14="http://schemas.microsoft.com/office/powerpoint/2010/main" val="11742622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your device capture isn’t 100% then you have fugitives and you would enter those as well.  </a:t>
            </a:r>
          </a:p>
        </p:txBody>
      </p:sp>
      <p:sp>
        <p:nvSpPr>
          <p:cNvPr id="4" name="Slide Number Placeholder 3"/>
          <p:cNvSpPr>
            <a:spLocks noGrp="1"/>
          </p:cNvSpPr>
          <p:nvPr>
            <p:ph type="sldNum" sz="quarter" idx="5"/>
          </p:nvPr>
        </p:nvSpPr>
        <p:spPr/>
        <p:txBody>
          <a:bodyPr/>
          <a:lstStyle/>
          <a:p>
            <a:fld id="{B43B9733-6503-4F69-82BA-21DBFCB14306}" type="slidenum">
              <a:rPr lang="en-US" smtClean="0"/>
              <a:t>55</a:t>
            </a:fld>
            <a:endParaRPr lang="en-US"/>
          </a:p>
        </p:txBody>
      </p:sp>
    </p:spTree>
    <p:extLst>
      <p:ext uri="{BB962C8B-B14F-4D97-AF65-F5344CB8AC3E}">
        <p14:creationId xmlns:p14="http://schemas.microsoft.com/office/powerpoint/2010/main" val="15921978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that release point apportionment of emissions from that process to its release point(s) should add up to 100% (i.e. all emissions from the process have to go somewhere). </a:t>
            </a:r>
          </a:p>
        </p:txBody>
      </p:sp>
      <p:sp>
        <p:nvSpPr>
          <p:cNvPr id="4" name="Slide Number Placeholder 3"/>
          <p:cNvSpPr>
            <a:spLocks noGrp="1"/>
          </p:cNvSpPr>
          <p:nvPr>
            <p:ph type="sldNum" sz="quarter" idx="5"/>
          </p:nvPr>
        </p:nvSpPr>
        <p:spPr/>
        <p:txBody>
          <a:bodyPr/>
          <a:lstStyle/>
          <a:p>
            <a:fld id="{B43B9733-6503-4F69-82BA-21DBFCB14306}" type="slidenum">
              <a:rPr lang="en-US" smtClean="0"/>
              <a:t>56</a:t>
            </a:fld>
            <a:endParaRPr lang="en-US"/>
          </a:p>
        </p:txBody>
      </p:sp>
    </p:spTree>
    <p:extLst>
      <p:ext uri="{BB962C8B-B14F-4D97-AF65-F5344CB8AC3E}">
        <p14:creationId xmlns:p14="http://schemas.microsoft.com/office/powerpoint/2010/main" val="27583802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Conversely you can select a “pre-control” emission factor and include an overall control %.  If you chose that overall control % then your emissions will be calculated using that %.</a:t>
            </a:r>
          </a:p>
          <a:p>
            <a:endParaRPr lang="en-US" dirty="0"/>
          </a:p>
        </p:txBody>
      </p:sp>
      <p:sp>
        <p:nvSpPr>
          <p:cNvPr id="4" name="Slide Number Placeholder 3"/>
          <p:cNvSpPr>
            <a:spLocks noGrp="1"/>
          </p:cNvSpPr>
          <p:nvPr>
            <p:ph type="sldNum" sz="quarter" idx="5"/>
          </p:nvPr>
        </p:nvSpPr>
        <p:spPr/>
        <p:txBody>
          <a:bodyPr/>
          <a:lstStyle/>
          <a:p>
            <a:fld id="{B43B9733-6503-4F69-82BA-21DBFCB14306}" type="slidenum">
              <a:rPr lang="en-US" smtClean="0"/>
              <a:t>57</a:t>
            </a:fld>
            <a:endParaRPr lang="en-US"/>
          </a:p>
        </p:txBody>
      </p:sp>
    </p:spTree>
    <p:extLst>
      <p:ext uri="{BB962C8B-B14F-4D97-AF65-F5344CB8AC3E}">
        <p14:creationId xmlns:p14="http://schemas.microsoft.com/office/powerpoint/2010/main" val="37241577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the “plus control efficiency” emission factor is available for the control, you can select it.</a:t>
            </a:r>
          </a:p>
        </p:txBody>
      </p:sp>
      <p:sp>
        <p:nvSpPr>
          <p:cNvPr id="4" name="Slide Number Placeholder 3"/>
          <p:cNvSpPr>
            <a:spLocks noGrp="1"/>
          </p:cNvSpPr>
          <p:nvPr>
            <p:ph type="sldNum" sz="quarter" idx="5"/>
          </p:nvPr>
        </p:nvSpPr>
        <p:spPr/>
        <p:txBody>
          <a:bodyPr/>
          <a:lstStyle/>
          <a:p>
            <a:fld id="{B43B9733-6503-4F69-82BA-21DBFCB14306}" type="slidenum">
              <a:rPr lang="en-US" smtClean="0"/>
              <a:t>58</a:t>
            </a:fld>
            <a:endParaRPr lang="en-US"/>
          </a:p>
        </p:txBody>
      </p:sp>
    </p:spTree>
    <p:extLst>
      <p:ext uri="{BB962C8B-B14F-4D97-AF65-F5344CB8AC3E}">
        <p14:creationId xmlns:p14="http://schemas.microsoft.com/office/powerpoint/2010/main" val="32772922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Click on the Control Devices tab.  Data to enter includes the control description, percent control effectiveness, operating status and operating status year, and the control measure.  Other data include control start, end date, and modification date if it has been modified.</a:t>
            </a:r>
          </a:p>
        </p:txBody>
      </p:sp>
      <p:sp>
        <p:nvSpPr>
          <p:cNvPr id="4" name="Slide Number Placeholder 3"/>
          <p:cNvSpPr>
            <a:spLocks noGrp="1"/>
          </p:cNvSpPr>
          <p:nvPr>
            <p:ph type="sldNum" sz="quarter" idx="5"/>
          </p:nvPr>
        </p:nvSpPr>
        <p:spPr/>
        <p:txBody>
          <a:bodyPr/>
          <a:lstStyle/>
          <a:p>
            <a:fld id="{B43B9733-6503-4F69-82BA-21DBFCB14306}" type="slidenum">
              <a:rPr lang="en-US" smtClean="0"/>
              <a:t>60</a:t>
            </a:fld>
            <a:endParaRPr lang="en-US"/>
          </a:p>
        </p:txBody>
      </p:sp>
    </p:spTree>
    <p:extLst>
      <p:ext uri="{BB962C8B-B14F-4D97-AF65-F5344CB8AC3E}">
        <p14:creationId xmlns:p14="http://schemas.microsoft.com/office/powerpoint/2010/main" val="29596520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43B9733-6503-4F69-82BA-21DBFCB14306}" type="slidenum">
              <a:rPr lang="en-US" smtClean="0"/>
              <a:t>3</a:t>
            </a:fld>
            <a:endParaRPr lang="en-US"/>
          </a:p>
        </p:txBody>
      </p:sp>
    </p:spTree>
    <p:extLst>
      <p:ext uri="{BB962C8B-B14F-4D97-AF65-F5344CB8AC3E}">
        <p14:creationId xmlns:p14="http://schemas.microsoft.com/office/powerpoint/2010/main" val="30069404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Control Paths tab enter the Path ID, description and percent control effectiveness.  The effectiveness is the same as for the control device when there is only one control.  </a:t>
            </a:r>
          </a:p>
        </p:txBody>
      </p:sp>
      <p:sp>
        <p:nvSpPr>
          <p:cNvPr id="4" name="Slide Number Placeholder 3"/>
          <p:cNvSpPr>
            <a:spLocks noGrp="1"/>
          </p:cNvSpPr>
          <p:nvPr>
            <p:ph type="sldNum" sz="quarter" idx="5"/>
          </p:nvPr>
        </p:nvSpPr>
        <p:spPr/>
        <p:txBody>
          <a:bodyPr/>
          <a:lstStyle/>
          <a:p>
            <a:fld id="{B43B9733-6503-4F69-82BA-21DBFCB14306}" type="slidenum">
              <a:rPr lang="en-US" smtClean="0"/>
              <a:t>61</a:t>
            </a:fld>
            <a:endParaRPr lang="en-US"/>
          </a:p>
        </p:txBody>
      </p:sp>
    </p:spTree>
    <p:extLst>
      <p:ext uri="{BB962C8B-B14F-4D97-AF65-F5344CB8AC3E}">
        <p14:creationId xmlns:p14="http://schemas.microsoft.com/office/powerpoint/2010/main" val="22385887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case of one control you only enter the control into the primary path.</a:t>
            </a:r>
          </a:p>
        </p:txBody>
      </p:sp>
      <p:sp>
        <p:nvSpPr>
          <p:cNvPr id="4" name="Slide Number Placeholder 3"/>
          <p:cNvSpPr>
            <a:spLocks noGrp="1"/>
          </p:cNvSpPr>
          <p:nvPr>
            <p:ph type="sldNum" sz="quarter" idx="5"/>
          </p:nvPr>
        </p:nvSpPr>
        <p:spPr/>
        <p:txBody>
          <a:bodyPr/>
          <a:lstStyle/>
          <a:p>
            <a:fld id="{B43B9733-6503-4F69-82BA-21DBFCB14306}" type="slidenum">
              <a:rPr lang="en-US" smtClean="0"/>
              <a:t>62</a:t>
            </a:fld>
            <a:endParaRPr lang="en-US"/>
          </a:p>
        </p:txBody>
      </p:sp>
    </p:spTree>
    <p:extLst>
      <p:ext uri="{BB962C8B-B14F-4D97-AF65-F5344CB8AC3E}">
        <p14:creationId xmlns:p14="http://schemas.microsoft.com/office/powerpoint/2010/main" val="1535885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Control Device Pollutant Tab enter the control ID and the pollutant and percent reduction efficiency.</a:t>
            </a:r>
          </a:p>
        </p:txBody>
      </p:sp>
      <p:sp>
        <p:nvSpPr>
          <p:cNvPr id="4" name="Slide Number Placeholder 3"/>
          <p:cNvSpPr>
            <a:spLocks noGrp="1"/>
          </p:cNvSpPr>
          <p:nvPr>
            <p:ph type="sldNum" sz="quarter" idx="5"/>
          </p:nvPr>
        </p:nvSpPr>
        <p:spPr/>
        <p:txBody>
          <a:bodyPr/>
          <a:lstStyle/>
          <a:p>
            <a:fld id="{B43B9733-6503-4F69-82BA-21DBFCB14306}" type="slidenum">
              <a:rPr lang="en-US" smtClean="0"/>
              <a:t>63</a:t>
            </a:fld>
            <a:endParaRPr lang="en-US"/>
          </a:p>
        </p:txBody>
      </p:sp>
    </p:spTree>
    <p:extLst>
      <p:ext uri="{BB962C8B-B14F-4D97-AF65-F5344CB8AC3E}">
        <p14:creationId xmlns:p14="http://schemas.microsoft.com/office/powerpoint/2010/main" val="19252202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that if your control device controls more than one pollutant, you should enter all of those pollutants here.  In this case we show as an example, Toluene, which is a hazardous air pollutant.  </a:t>
            </a:r>
          </a:p>
        </p:txBody>
      </p:sp>
      <p:sp>
        <p:nvSpPr>
          <p:cNvPr id="4" name="Slide Number Placeholder 3"/>
          <p:cNvSpPr>
            <a:spLocks noGrp="1"/>
          </p:cNvSpPr>
          <p:nvPr>
            <p:ph type="sldNum" sz="quarter" idx="5"/>
          </p:nvPr>
        </p:nvSpPr>
        <p:spPr/>
        <p:txBody>
          <a:bodyPr/>
          <a:lstStyle/>
          <a:p>
            <a:fld id="{B43B9733-6503-4F69-82BA-21DBFCB14306}" type="slidenum">
              <a:rPr lang="en-US" smtClean="0"/>
              <a:t>64</a:t>
            </a:fld>
            <a:endParaRPr lang="en-US"/>
          </a:p>
        </p:txBody>
      </p:sp>
    </p:spTree>
    <p:extLst>
      <p:ext uri="{BB962C8B-B14F-4D97-AF65-F5344CB8AC3E}">
        <p14:creationId xmlns:p14="http://schemas.microsoft.com/office/powerpoint/2010/main" val="31550375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apportionment tab, enter data for the release point such as the type, description and the apportionment from its path.  In this example, Path A captures 85% of emissions and those are routed to Stack 1.  15% of emissions aren’t captured so they are apportioned to a fugitive release point.</a:t>
            </a:r>
          </a:p>
        </p:txBody>
      </p:sp>
      <p:sp>
        <p:nvSpPr>
          <p:cNvPr id="4" name="Slide Number Placeholder 3"/>
          <p:cNvSpPr>
            <a:spLocks noGrp="1"/>
          </p:cNvSpPr>
          <p:nvPr>
            <p:ph type="sldNum" sz="quarter" idx="5"/>
          </p:nvPr>
        </p:nvSpPr>
        <p:spPr/>
        <p:txBody>
          <a:bodyPr/>
          <a:lstStyle/>
          <a:p>
            <a:fld id="{B43B9733-6503-4F69-82BA-21DBFCB14306}" type="slidenum">
              <a:rPr lang="en-US" smtClean="0"/>
              <a:t>65</a:t>
            </a:fld>
            <a:endParaRPr lang="en-US"/>
          </a:p>
        </p:txBody>
      </p:sp>
    </p:spTree>
    <p:extLst>
      <p:ext uri="{BB962C8B-B14F-4D97-AF65-F5344CB8AC3E}">
        <p14:creationId xmlns:p14="http://schemas.microsoft.com/office/powerpoint/2010/main" val="3108232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Make sure that the same pollutants listed in the control, are listed in the process associated with it in the Emissions tab.</a:t>
            </a:r>
          </a:p>
        </p:txBody>
      </p:sp>
      <p:sp>
        <p:nvSpPr>
          <p:cNvPr id="4" name="Slide Number Placeholder 3"/>
          <p:cNvSpPr>
            <a:spLocks noGrp="1"/>
          </p:cNvSpPr>
          <p:nvPr>
            <p:ph type="sldNum" sz="quarter" idx="5"/>
          </p:nvPr>
        </p:nvSpPr>
        <p:spPr/>
        <p:txBody>
          <a:bodyPr/>
          <a:lstStyle/>
          <a:p>
            <a:fld id="{B43B9733-6503-4F69-82BA-21DBFCB14306}" type="slidenum">
              <a:rPr lang="en-US" smtClean="0"/>
              <a:t>66</a:t>
            </a:fld>
            <a:endParaRPr lang="en-US"/>
          </a:p>
        </p:txBody>
      </p:sp>
    </p:spTree>
    <p:extLst>
      <p:ext uri="{BB962C8B-B14F-4D97-AF65-F5344CB8AC3E}">
        <p14:creationId xmlns:p14="http://schemas.microsoft.com/office/powerpoint/2010/main" val="403885150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that in the Emissions tab you can enter a pre-control emission factor and include the overall percentage control.  When you upload the workbook CAERS will give you a QA check to recalculate your emissions.</a:t>
            </a:r>
          </a:p>
        </p:txBody>
      </p:sp>
      <p:sp>
        <p:nvSpPr>
          <p:cNvPr id="4" name="Slide Number Placeholder 3"/>
          <p:cNvSpPr>
            <a:spLocks noGrp="1"/>
          </p:cNvSpPr>
          <p:nvPr>
            <p:ph type="sldNum" sz="quarter" idx="5"/>
          </p:nvPr>
        </p:nvSpPr>
        <p:spPr/>
        <p:txBody>
          <a:bodyPr/>
          <a:lstStyle/>
          <a:p>
            <a:fld id="{B43B9733-6503-4F69-82BA-21DBFCB14306}" type="slidenum">
              <a:rPr lang="en-US" smtClean="0"/>
              <a:t>67</a:t>
            </a:fld>
            <a:endParaRPr lang="en-US"/>
          </a:p>
        </p:txBody>
      </p:sp>
    </p:spTree>
    <p:extLst>
      <p:ext uri="{BB962C8B-B14F-4D97-AF65-F5344CB8AC3E}">
        <p14:creationId xmlns:p14="http://schemas.microsoft.com/office/powerpoint/2010/main" val="133271750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43B9733-6503-4F69-82BA-21DBFCB14306}" type="slidenum">
              <a:rPr lang="en-US" smtClean="0"/>
              <a:t>70</a:t>
            </a:fld>
            <a:endParaRPr lang="en-US"/>
          </a:p>
        </p:txBody>
      </p:sp>
    </p:spTree>
    <p:extLst>
      <p:ext uri="{BB962C8B-B14F-4D97-AF65-F5344CB8AC3E}">
        <p14:creationId xmlns:p14="http://schemas.microsoft.com/office/powerpoint/2010/main" val="424448117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43B9733-6503-4F69-82BA-21DBFCB14306}" type="slidenum">
              <a:rPr lang="en-US" smtClean="0"/>
              <a:t>71</a:t>
            </a:fld>
            <a:endParaRPr lang="en-US"/>
          </a:p>
        </p:txBody>
      </p:sp>
    </p:spTree>
    <p:extLst>
      <p:ext uri="{BB962C8B-B14F-4D97-AF65-F5344CB8AC3E}">
        <p14:creationId xmlns:p14="http://schemas.microsoft.com/office/powerpoint/2010/main" val="24717988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43B9733-6503-4F69-82BA-21DBFCB14306}" type="slidenum">
              <a:rPr lang="en-US" smtClean="0"/>
              <a:t>73</a:t>
            </a:fld>
            <a:endParaRPr lang="en-US"/>
          </a:p>
        </p:txBody>
      </p:sp>
    </p:spTree>
    <p:extLst>
      <p:ext uri="{BB962C8B-B14F-4D97-AF65-F5344CB8AC3E}">
        <p14:creationId xmlns:p14="http://schemas.microsoft.com/office/powerpoint/2010/main" val="40210533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43B9733-6503-4F69-82BA-21DBFCB14306}" type="slidenum">
              <a:rPr lang="en-US" smtClean="0"/>
              <a:t>21</a:t>
            </a:fld>
            <a:endParaRPr lang="en-US"/>
          </a:p>
        </p:txBody>
      </p:sp>
    </p:spTree>
    <p:extLst>
      <p:ext uri="{BB962C8B-B14F-4D97-AF65-F5344CB8AC3E}">
        <p14:creationId xmlns:p14="http://schemas.microsoft.com/office/powerpoint/2010/main" val="284067756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43B9733-6503-4F69-82BA-21DBFCB14306}" type="slidenum">
              <a:rPr lang="en-US" smtClean="0"/>
              <a:t>74</a:t>
            </a:fld>
            <a:endParaRPr lang="en-US"/>
          </a:p>
        </p:txBody>
      </p:sp>
    </p:spTree>
    <p:extLst>
      <p:ext uri="{BB962C8B-B14F-4D97-AF65-F5344CB8AC3E}">
        <p14:creationId xmlns:p14="http://schemas.microsoft.com/office/powerpoint/2010/main" val="192043782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43B9733-6503-4F69-82BA-21DBFCB14306}" type="slidenum">
              <a:rPr lang="en-US" smtClean="0"/>
              <a:t>87</a:t>
            </a:fld>
            <a:endParaRPr lang="en-US"/>
          </a:p>
        </p:txBody>
      </p:sp>
    </p:spTree>
    <p:extLst>
      <p:ext uri="{BB962C8B-B14F-4D97-AF65-F5344CB8AC3E}">
        <p14:creationId xmlns:p14="http://schemas.microsoft.com/office/powerpoint/2010/main" val="181922004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table shows how the different data elements would be entered in CAERS for this example.  The numbers are fictious and are for illustration purposes only.</a:t>
            </a:r>
          </a:p>
        </p:txBody>
      </p:sp>
      <p:sp>
        <p:nvSpPr>
          <p:cNvPr id="4" name="Slide Number Placeholder 3"/>
          <p:cNvSpPr>
            <a:spLocks noGrp="1"/>
          </p:cNvSpPr>
          <p:nvPr>
            <p:ph type="sldNum" sz="quarter" idx="5"/>
          </p:nvPr>
        </p:nvSpPr>
        <p:spPr/>
        <p:txBody>
          <a:bodyPr/>
          <a:lstStyle/>
          <a:p>
            <a:fld id="{B43B9733-6503-4F69-82BA-21DBFCB14306}" type="slidenum">
              <a:rPr lang="en-US" smtClean="0"/>
              <a:t>88</a:t>
            </a:fld>
            <a:endParaRPr lang="en-US"/>
          </a:p>
        </p:txBody>
      </p:sp>
    </p:spTree>
    <p:extLst>
      <p:ext uri="{BB962C8B-B14F-4D97-AF65-F5344CB8AC3E}">
        <p14:creationId xmlns:p14="http://schemas.microsoft.com/office/powerpoint/2010/main" val="112448509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50% of total emissions from boiler</a:t>
            </a:r>
            <a:r>
              <a:rPr lang="en-US" baseline="0" dirty="0"/>
              <a:t> 2 process 1 go to stack 3, the other 50% go to stack 1.  </a:t>
            </a:r>
            <a:endParaRPr lang="en-US" dirty="0"/>
          </a:p>
        </p:txBody>
      </p:sp>
      <p:sp>
        <p:nvSpPr>
          <p:cNvPr id="4" name="Slide Number Placeholder 3"/>
          <p:cNvSpPr>
            <a:spLocks noGrp="1"/>
          </p:cNvSpPr>
          <p:nvPr>
            <p:ph type="sldNum" sz="quarter" idx="5"/>
          </p:nvPr>
        </p:nvSpPr>
        <p:spPr/>
        <p:txBody>
          <a:bodyPr/>
          <a:lstStyle/>
          <a:p>
            <a:fld id="{B43B9733-6503-4F69-82BA-21DBFCB14306}" type="slidenum">
              <a:rPr lang="en-US" smtClean="0"/>
              <a:t>89</a:t>
            </a:fld>
            <a:endParaRPr lang="en-US"/>
          </a:p>
        </p:txBody>
      </p:sp>
    </p:spTree>
    <p:extLst>
      <p:ext uri="{BB962C8B-B14F-4D97-AF65-F5344CB8AC3E}">
        <p14:creationId xmlns:p14="http://schemas.microsoft.com/office/powerpoint/2010/main" val="324170884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new path method provides more detailed data.  The table shows how the different data elements would be entered in CAERS for this example with a combination of controls in parallel.  The numbers are fictious and are for illustration purposes only.</a:t>
            </a:r>
          </a:p>
          <a:p>
            <a:endParaRPr lang="en-US" dirty="0"/>
          </a:p>
        </p:txBody>
      </p:sp>
      <p:sp>
        <p:nvSpPr>
          <p:cNvPr id="4" name="Slide Number Placeholder 3"/>
          <p:cNvSpPr>
            <a:spLocks noGrp="1"/>
          </p:cNvSpPr>
          <p:nvPr>
            <p:ph type="sldNum" sz="quarter" idx="5"/>
          </p:nvPr>
        </p:nvSpPr>
        <p:spPr/>
        <p:txBody>
          <a:bodyPr/>
          <a:lstStyle/>
          <a:p>
            <a:fld id="{B43B9733-6503-4F69-82BA-21DBFCB14306}" type="slidenum">
              <a:rPr lang="en-US" smtClean="0"/>
              <a:t>90</a:t>
            </a:fld>
            <a:endParaRPr lang="en-US"/>
          </a:p>
        </p:txBody>
      </p:sp>
    </p:spTree>
    <p:extLst>
      <p:ext uri="{BB962C8B-B14F-4D97-AF65-F5344CB8AC3E}">
        <p14:creationId xmlns:p14="http://schemas.microsoft.com/office/powerpoint/2010/main" val="292603591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example, the VRU is a vapor recovery unit.  The VCU is a vapor combustion unit.</a:t>
            </a:r>
          </a:p>
        </p:txBody>
      </p:sp>
      <p:sp>
        <p:nvSpPr>
          <p:cNvPr id="4" name="Slide Number Placeholder 3"/>
          <p:cNvSpPr>
            <a:spLocks noGrp="1"/>
          </p:cNvSpPr>
          <p:nvPr>
            <p:ph type="sldNum" sz="quarter" idx="5"/>
          </p:nvPr>
        </p:nvSpPr>
        <p:spPr/>
        <p:txBody>
          <a:bodyPr/>
          <a:lstStyle/>
          <a:p>
            <a:fld id="{B43B9733-6503-4F69-82BA-21DBFCB14306}" type="slidenum">
              <a:rPr lang="en-US" smtClean="0"/>
              <a:t>92</a:t>
            </a:fld>
            <a:endParaRPr lang="en-US"/>
          </a:p>
        </p:txBody>
      </p:sp>
    </p:spTree>
    <p:extLst>
      <p:ext uri="{BB962C8B-B14F-4D97-AF65-F5344CB8AC3E}">
        <p14:creationId xmlns:p14="http://schemas.microsoft.com/office/powerpoint/2010/main" val="14706592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43B9733-6503-4F69-82BA-21DBFCB14306}" type="slidenum">
              <a:rPr lang="en-US" smtClean="0"/>
              <a:t>22</a:t>
            </a:fld>
            <a:endParaRPr lang="en-US"/>
          </a:p>
        </p:txBody>
      </p:sp>
    </p:spTree>
    <p:extLst>
      <p:ext uri="{BB962C8B-B14F-4D97-AF65-F5344CB8AC3E}">
        <p14:creationId xmlns:p14="http://schemas.microsoft.com/office/powerpoint/2010/main" val="11112462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user interface, click on the “Control Devices” link on the left hand side menu.  Add data about new control device </a:t>
            </a:r>
            <a:r>
              <a:rPr lang="en-US" dirty="0" err="1"/>
              <a:t>suc</a:t>
            </a:r>
            <a:r>
              <a:rPr lang="en-US" dirty="0"/>
              <a:t> has control ID, control measure, operating status and status year, operating months, and percent control effectiveness.</a:t>
            </a:r>
          </a:p>
        </p:txBody>
      </p:sp>
      <p:sp>
        <p:nvSpPr>
          <p:cNvPr id="4" name="Slide Number Placeholder 3"/>
          <p:cNvSpPr>
            <a:spLocks noGrp="1"/>
          </p:cNvSpPr>
          <p:nvPr>
            <p:ph type="sldNum" sz="quarter" idx="5"/>
          </p:nvPr>
        </p:nvSpPr>
        <p:spPr/>
        <p:txBody>
          <a:bodyPr/>
          <a:lstStyle/>
          <a:p>
            <a:fld id="{B43B9733-6503-4F69-82BA-21DBFCB14306}" type="slidenum">
              <a:rPr lang="en-US" smtClean="0"/>
              <a:t>45</a:t>
            </a:fld>
            <a:endParaRPr lang="en-US"/>
          </a:p>
        </p:txBody>
      </p:sp>
    </p:spTree>
    <p:extLst>
      <p:ext uri="{BB962C8B-B14F-4D97-AF65-F5344CB8AC3E}">
        <p14:creationId xmlns:p14="http://schemas.microsoft.com/office/powerpoint/2010/main" val="6509241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adding the control it can be seen in the list of existing control devices for the facility.</a:t>
            </a:r>
          </a:p>
        </p:txBody>
      </p:sp>
      <p:sp>
        <p:nvSpPr>
          <p:cNvPr id="4" name="Slide Number Placeholder 3"/>
          <p:cNvSpPr>
            <a:spLocks noGrp="1"/>
          </p:cNvSpPr>
          <p:nvPr>
            <p:ph type="sldNum" sz="quarter" idx="5"/>
          </p:nvPr>
        </p:nvSpPr>
        <p:spPr/>
        <p:txBody>
          <a:bodyPr/>
          <a:lstStyle/>
          <a:p>
            <a:fld id="{B43B9733-6503-4F69-82BA-21DBFCB14306}" type="slidenum">
              <a:rPr lang="en-US" smtClean="0"/>
              <a:t>46</a:t>
            </a:fld>
            <a:endParaRPr lang="en-US"/>
          </a:p>
        </p:txBody>
      </p:sp>
    </p:spTree>
    <p:extLst>
      <p:ext uri="{BB962C8B-B14F-4D97-AF65-F5344CB8AC3E}">
        <p14:creationId xmlns:p14="http://schemas.microsoft.com/office/powerpoint/2010/main" val="42894806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Click on the control device from the list, and it will open it again, now allowing you to add more data.  Add pollutant and pollutant control efficiency.</a:t>
            </a:r>
          </a:p>
        </p:txBody>
      </p:sp>
      <p:sp>
        <p:nvSpPr>
          <p:cNvPr id="4" name="Slide Number Placeholder 3"/>
          <p:cNvSpPr>
            <a:spLocks noGrp="1"/>
          </p:cNvSpPr>
          <p:nvPr>
            <p:ph type="sldNum" sz="quarter" idx="5"/>
          </p:nvPr>
        </p:nvSpPr>
        <p:spPr/>
        <p:txBody>
          <a:bodyPr/>
          <a:lstStyle/>
          <a:p>
            <a:fld id="{B43B9733-6503-4F69-82BA-21DBFCB14306}" type="slidenum">
              <a:rPr lang="en-US" smtClean="0"/>
              <a:t>47</a:t>
            </a:fld>
            <a:endParaRPr lang="en-US"/>
          </a:p>
        </p:txBody>
      </p:sp>
    </p:spTree>
    <p:extLst>
      <p:ext uri="{BB962C8B-B14F-4D97-AF65-F5344CB8AC3E}">
        <p14:creationId xmlns:p14="http://schemas.microsoft.com/office/powerpoint/2010/main" val="19469996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Click on “Control Paths” on the left hand side menu and this will take you to a list of existing paths.  Click on the plus sign to add path data.  Add path data.  Control device effectiveness is the same as that for the control device for the case of a single control.</a:t>
            </a:r>
          </a:p>
        </p:txBody>
      </p:sp>
      <p:sp>
        <p:nvSpPr>
          <p:cNvPr id="4" name="Slide Number Placeholder 3"/>
          <p:cNvSpPr>
            <a:spLocks noGrp="1"/>
          </p:cNvSpPr>
          <p:nvPr>
            <p:ph type="sldNum" sz="quarter" idx="5"/>
          </p:nvPr>
        </p:nvSpPr>
        <p:spPr/>
        <p:txBody>
          <a:bodyPr/>
          <a:lstStyle/>
          <a:p>
            <a:fld id="{B43B9733-6503-4F69-82BA-21DBFCB14306}" type="slidenum">
              <a:rPr lang="en-US" smtClean="0"/>
              <a:t>48</a:t>
            </a:fld>
            <a:endParaRPr lang="en-US"/>
          </a:p>
        </p:txBody>
      </p:sp>
    </p:spTree>
    <p:extLst>
      <p:ext uri="{BB962C8B-B14F-4D97-AF65-F5344CB8AC3E}">
        <p14:creationId xmlns:p14="http://schemas.microsoft.com/office/powerpoint/2010/main" val="28177860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Click save and you’ll be able to see the path in the list of control paths.  </a:t>
            </a:r>
          </a:p>
        </p:txBody>
      </p:sp>
      <p:sp>
        <p:nvSpPr>
          <p:cNvPr id="4" name="Slide Number Placeholder 3"/>
          <p:cNvSpPr>
            <a:spLocks noGrp="1"/>
          </p:cNvSpPr>
          <p:nvPr>
            <p:ph type="sldNum" sz="quarter" idx="5"/>
          </p:nvPr>
        </p:nvSpPr>
        <p:spPr/>
        <p:txBody>
          <a:bodyPr/>
          <a:lstStyle/>
          <a:p>
            <a:fld id="{B43B9733-6503-4F69-82BA-21DBFCB14306}" type="slidenum">
              <a:rPr lang="en-US" smtClean="0"/>
              <a:t>49</a:t>
            </a:fld>
            <a:endParaRPr lang="en-US"/>
          </a:p>
        </p:txBody>
      </p:sp>
    </p:spTree>
    <p:extLst>
      <p:ext uri="{BB962C8B-B14F-4D97-AF65-F5344CB8AC3E}">
        <p14:creationId xmlns:p14="http://schemas.microsoft.com/office/powerpoint/2010/main" val="4723099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211FBD-24C2-449F-8BBD-9A8A3FEF1D6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9434E79-1F48-48D8-8272-118C8F7A253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E925C35-DB8B-4A43-8EF7-B5D16E4EE671}"/>
              </a:ext>
            </a:extLst>
          </p:cNvPr>
          <p:cNvSpPr>
            <a:spLocks noGrp="1"/>
          </p:cNvSpPr>
          <p:nvPr>
            <p:ph type="dt" sz="half" idx="10"/>
          </p:nvPr>
        </p:nvSpPr>
        <p:spPr/>
        <p:txBody>
          <a:bodyPr/>
          <a:lstStyle/>
          <a:p>
            <a:fld id="{19649497-0A7E-443F-B9D3-D088EFF6CFF1}" type="datetime1">
              <a:rPr lang="en-US" smtClean="0"/>
              <a:t>1/25/2024</a:t>
            </a:fld>
            <a:endParaRPr lang="en-US"/>
          </a:p>
        </p:txBody>
      </p:sp>
      <p:sp>
        <p:nvSpPr>
          <p:cNvPr id="5" name="Footer Placeholder 4">
            <a:extLst>
              <a:ext uri="{FF2B5EF4-FFF2-40B4-BE49-F238E27FC236}">
                <a16:creationId xmlns:a16="http://schemas.microsoft.com/office/drawing/2014/main" id="{6F69CCF0-40C0-4BFC-9C70-E3EDE61B7F0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AAA261A-6696-42E7-BC95-BC518331E849}"/>
              </a:ext>
            </a:extLst>
          </p:cNvPr>
          <p:cNvSpPr>
            <a:spLocks noGrp="1"/>
          </p:cNvSpPr>
          <p:nvPr>
            <p:ph type="sldNum" sz="quarter" idx="12"/>
          </p:nvPr>
        </p:nvSpPr>
        <p:spPr/>
        <p:txBody>
          <a:bodyPr/>
          <a:lstStyle/>
          <a:p>
            <a:fld id="{C3625854-A157-44F5-B597-7EECA3982BD8}" type="slidenum">
              <a:rPr lang="en-US" smtClean="0"/>
              <a:t>‹#›</a:t>
            </a:fld>
            <a:endParaRPr lang="en-US"/>
          </a:p>
        </p:txBody>
      </p:sp>
    </p:spTree>
    <p:extLst>
      <p:ext uri="{BB962C8B-B14F-4D97-AF65-F5344CB8AC3E}">
        <p14:creationId xmlns:p14="http://schemas.microsoft.com/office/powerpoint/2010/main" val="4086485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61638-F591-4546-B9C6-593DB3E2475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FF9CE23-79C8-47D7-8DA8-4F5DBDDE9C4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DDE96E8-F5EC-41F1-9C08-D23DA473F75C}"/>
              </a:ext>
            </a:extLst>
          </p:cNvPr>
          <p:cNvSpPr>
            <a:spLocks noGrp="1"/>
          </p:cNvSpPr>
          <p:nvPr>
            <p:ph type="dt" sz="half" idx="10"/>
          </p:nvPr>
        </p:nvSpPr>
        <p:spPr/>
        <p:txBody>
          <a:bodyPr/>
          <a:lstStyle/>
          <a:p>
            <a:fld id="{A8E309A8-0AD1-4EE4-9DF3-70C6EBF0CE03}" type="datetime1">
              <a:rPr lang="en-US" smtClean="0"/>
              <a:t>1/25/2024</a:t>
            </a:fld>
            <a:endParaRPr lang="en-US"/>
          </a:p>
        </p:txBody>
      </p:sp>
      <p:sp>
        <p:nvSpPr>
          <p:cNvPr id="5" name="Footer Placeholder 4">
            <a:extLst>
              <a:ext uri="{FF2B5EF4-FFF2-40B4-BE49-F238E27FC236}">
                <a16:creationId xmlns:a16="http://schemas.microsoft.com/office/drawing/2014/main" id="{BCA0C498-C2D3-4D82-A194-473E671219F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A971827-D73F-487A-A0A6-844AA3ACACDE}"/>
              </a:ext>
            </a:extLst>
          </p:cNvPr>
          <p:cNvSpPr>
            <a:spLocks noGrp="1"/>
          </p:cNvSpPr>
          <p:nvPr>
            <p:ph type="sldNum" sz="quarter" idx="12"/>
          </p:nvPr>
        </p:nvSpPr>
        <p:spPr/>
        <p:txBody>
          <a:bodyPr/>
          <a:lstStyle/>
          <a:p>
            <a:fld id="{C3625854-A157-44F5-B597-7EECA3982BD8}" type="slidenum">
              <a:rPr lang="en-US" smtClean="0"/>
              <a:t>‹#›</a:t>
            </a:fld>
            <a:endParaRPr lang="en-US"/>
          </a:p>
        </p:txBody>
      </p:sp>
    </p:spTree>
    <p:extLst>
      <p:ext uri="{BB962C8B-B14F-4D97-AF65-F5344CB8AC3E}">
        <p14:creationId xmlns:p14="http://schemas.microsoft.com/office/powerpoint/2010/main" val="29234137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053806D-2326-426B-96D0-F099CD42F4D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CB2B35A-F616-4749-AEA0-6F9B24AE7D9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040467-D30F-44CF-A1CF-8D1C111E5EE9}"/>
              </a:ext>
            </a:extLst>
          </p:cNvPr>
          <p:cNvSpPr>
            <a:spLocks noGrp="1"/>
          </p:cNvSpPr>
          <p:nvPr>
            <p:ph type="dt" sz="half" idx="10"/>
          </p:nvPr>
        </p:nvSpPr>
        <p:spPr/>
        <p:txBody>
          <a:bodyPr/>
          <a:lstStyle/>
          <a:p>
            <a:fld id="{6001B24B-7705-40C2-A7D6-546E9017226E}" type="datetime1">
              <a:rPr lang="en-US" smtClean="0"/>
              <a:t>1/25/2024</a:t>
            </a:fld>
            <a:endParaRPr lang="en-US"/>
          </a:p>
        </p:txBody>
      </p:sp>
      <p:sp>
        <p:nvSpPr>
          <p:cNvPr id="5" name="Footer Placeholder 4">
            <a:extLst>
              <a:ext uri="{FF2B5EF4-FFF2-40B4-BE49-F238E27FC236}">
                <a16:creationId xmlns:a16="http://schemas.microsoft.com/office/drawing/2014/main" id="{8111DB07-36CA-4D39-B8DF-8D9E7E573BA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BF29FD4-27FB-4144-9202-6E3111725D9B}"/>
              </a:ext>
            </a:extLst>
          </p:cNvPr>
          <p:cNvSpPr>
            <a:spLocks noGrp="1"/>
          </p:cNvSpPr>
          <p:nvPr>
            <p:ph type="sldNum" sz="quarter" idx="12"/>
          </p:nvPr>
        </p:nvSpPr>
        <p:spPr/>
        <p:txBody>
          <a:bodyPr/>
          <a:lstStyle/>
          <a:p>
            <a:fld id="{C3625854-A157-44F5-B597-7EECA3982BD8}" type="slidenum">
              <a:rPr lang="en-US" smtClean="0"/>
              <a:t>‹#›</a:t>
            </a:fld>
            <a:endParaRPr lang="en-US"/>
          </a:p>
        </p:txBody>
      </p:sp>
    </p:spTree>
    <p:extLst>
      <p:ext uri="{BB962C8B-B14F-4D97-AF65-F5344CB8AC3E}">
        <p14:creationId xmlns:p14="http://schemas.microsoft.com/office/powerpoint/2010/main" val="1665939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7ED3D0-F1FE-4A14-97F7-AF925B17A39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2B9E6EB-1DE6-4FD5-872B-EB958EED8EA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068AD09-F908-48F7-97A1-4B5154C192F2}"/>
              </a:ext>
            </a:extLst>
          </p:cNvPr>
          <p:cNvSpPr>
            <a:spLocks noGrp="1"/>
          </p:cNvSpPr>
          <p:nvPr>
            <p:ph type="dt" sz="half" idx="10"/>
          </p:nvPr>
        </p:nvSpPr>
        <p:spPr/>
        <p:txBody>
          <a:bodyPr/>
          <a:lstStyle/>
          <a:p>
            <a:fld id="{01B40D6D-D619-46F1-B608-06DB58DFC2D9}" type="datetime1">
              <a:rPr lang="en-US" smtClean="0"/>
              <a:t>1/25/2024</a:t>
            </a:fld>
            <a:endParaRPr lang="en-US"/>
          </a:p>
        </p:txBody>
      </p:sp>
      <p:sp>
        <p:nvSpPr>
          <p:cNvPr id="5" name="Footer Placeholder 4">
            <a:extLst>
              <a:ext uri="{FF2B5EF4-FFF2-40B4-BE49-F238E27FC236}">
                <a16:creationId xmlns:a16="http://schemas.microsoft.com/office/drawing/2014/main" id="{36AA5603-8F5C-4AAD-912E-FD0BD4690D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3D00244-12DB-4399-96BC-1DCE40DB108F}"/>
              </a:ext>
            </a:extLst>
          </p:cNvPr>
          <p:cNvSpPr>
            <a:spLocks noGrp="1"/>
          </p:cNvSpPr>
          <p:nvPr>
            <p:ph type="sldNum" sz="quarter" idx="12"/>
          </p:nvPr>
        </p:nvSpPr>
        <p:spPr/>
        <p:txBody>
          <a:bodyPr/>
          <a:lstStyle/>
          <a:p>
            <a:fld id="{C3625854-A157-44F5-B597-7EECA3982BD8}" type="slidenum">
              <a:rPr lang="en-US" smtClean="0"/>
              <a:t>‹#›</a:t>
            </a:fld>
            <a:endParaRPr lang="en-US"/>
          </a:p>
        </p:txBody>
      </p:sp>
    </p:spTree>
    <p:extLst>
      <p:ext uri="{BB962C8B-B14F-4D97-AF65-F5344CB8AC3E}">
        <p14:creationId xmlns:p14="http://schemas.microsoft.com/office/powerpoint/2010/main" val="39717164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65CA16-0E36-4006-8DF5-D1D4C59E9E8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12747D1-36F3-487D-AD3E-463F475D98C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64ACDF9-B182-4050-9B48-403860C130EE}"/>
              </a:ext>
            </a:extLst>
          </p:cNvPr>
          <p:cNvSpPr>
            <a:spLocks noGrp="1"/>
          </p:cNvSpPr>
          <p:nvPr>
            <p:ph type="dt" sz="half" idx="10"/>
          </p:nvPr>
        </p:nvSpPr>
        <p:spPr/>
        <p:txBody>
          <a:bodyPr/>
          <a:lstStyle/>
          <a:p>
            <a:fld id="{7B27DD91-5BB7-4EAD-863E-F575CB2990D0}" type="datetime1">
              <a:rPr lang="en-US" smtClean="0"/>
              <a:t>1/25/2024</a:t>
            </a:fld>
            <a:endParaRPr lang="en-US"/>
          </a:p>
        </p:txBody>
      </p:sp>
      <p:sp>
        <p:nvSpPr>
          <p:cNvPr id="5" name="Footer Placeholder 4">
            <a:extLst>
              <a:ext uri="{FF2B5EF4-FFF2-40B4-BE49-F238E27FC236}">
                <a16:creationId xmlns:a16="http://schemas.microsoft.com/office/drawing/2014/main" id="{5476386A-0F61-498F-B104-F556E82E259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6C6D6C2-0DE9-4E33-A466-4D8AE480F644}"/>
              </a:ext>
            </a:extLst>
          </p:cNvPr>
          <p:cNvSpPr>
            <a:spLocks noGrp="1"/>
          </p:cNvSpPr>
          <p:nvPr>
            <p:ph type="sldNum" sz="quarter" idx="12"/>
          </p:nvPr>
        </p:nvSpPr>
        <p:spPr/>
        <p:txBody>
          <a:bodyPr/>
          <a:lstStyle/>
          <a:p>
            <a:fld id="{C3625854-A157-44F5-B597-7EECA3982BD8}" type="slidenum">
              <a:rPr lang="en-US" smtClean="0"/>
              <a:t>‹#›</a:t>
            </a:fld>
            <a:endParaRPr lang="en-US"/>
          </a:p>
        </p:txBody>
      </p:sp>
    </p:spTree>
    <p:extLst>
      <p:ext uri="{BB962C8B-B14F-4D97-AF65-F5344CB8AC3E}">
        <p14:creationId xmlns:p14="http://schemas.microsoft.com/office/powerpoint/2010/main" val="19725810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0CCCCB-8341-4D57-95CA-AA467EF22EC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1ACF512-77B3-4C84-887D-CE03276F6C9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56CDEAC-3251-498F-97E4-DCA85D2F63F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07E121B-DD75-4CCB-81B9-1EF048EACF5C}"/>
              </a:ext>
            </a:extLst>
          </p:cNvPr>
          <p:cNvSpPr>
            <a:spLocks noGrp="1"/>
          </p:cNvSpPr>
          <p:nvPr>
            <p:ph type="dt" sz="half" idx="10"/>
          </p:nvPr>
        </p:nvSpPr>
        <p:spPr/>
        <p:txBody>
          <a:bodyPr/>
          <a:lstStyle/>
          <a:p>
            <a:fld id="{56C5C297-DF1F-427F-A3F8-5C10CF2001F3}" type="datetime1">
              <a:rPr lang="en-US" smtClean="0"/>
              <a:t>1/25/2024</a:t>
            </a:fld>
            <a:endParaRPr lang="en-US"/>
          </a:p>
        </p:txBody>
      </p:sp>
      <p:sp>
        <p:nvSpPr>
          <p:cNvPr id="6" name="Footer Placeholder 5">
            <a:extLst>
              <a:ext uri="{FF2B5EF4-FFF2-40B4-BE49-F238E27FC236}">
                <a16:creationId xmlns:a16="http://schemas.microsoft.com/office/drawing/2014/main" id="{A30E15E0-7C1A-4F15-A69F-8172486B54C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062B30-1309-4C95-AB2A-287488EE0336}"/>
              </a:ext>
            </a:extLst>
          </p:cNvPr>
          <p:cNvSpPr>
            <a:spLocks noGrp="1"/>
          </p:cNvSpPr>
          <p:nvPr>
            <p:ph type="sldNum" sz="quarter" idx="12"/>
          </p:nvPr>
        </p:nvSpPr>
        <p:spPr/>
        <p:txBody>
          <a:bodyPr/>
          <a:lstStyle/>
          <a:p>
            <a:fld id="{C3625854-A157-44F5-B597-7EECA3982BD8}" type="slidenum">
              <a:rPr lang="en-US" smtClean="0"/>
              <a:t>‹#›</a:t>
            </a:fld>
            <a:endParaRPr lang="en-US"/>
          </a:p>
        </p:txBody>
      </p:sp>
    </p:spTree>
    <p:extLst>
      <p:ext uri="{BB962C8B-B14F-4D97-AF65-F5344CB8AC3E}">
        <p14:creationId xmlns:p14="http://schemas.microsoft.com/office/powerpoint/2010/main" val="2770300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26EB6A-E3B0-4EB1-AC8E-F7D49E7B817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67C5B32-C3B0-4C20-8A50-4BE0A31DC1F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7DF687E-12BE-4E40-8E8C-47BD6B74D46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BE15E63-5BB3-4BC4-96BF-56576FE839B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47E9A8C-12E1-4363-BEF1-F0E5BAADCB8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26CFD0F-28DC-4E81-B455-3969E8A8500A}"/>
              </a:ext>
            </a:extLst>
          </p:cNvPr>
          <p:cNvSpPr>
            <a:spLocks noGrp="1"/>
          </p:cNvSpPr>
          <p:nvPr>
            <p:ph type="dt" sz="half" idx="10"/>
          </p:nvPr>
        </p:nvSpPr>
        <p:spPr/>
        <p:txBody>
          <a:bodyPr/>
          <a:lstStyle/>
          <a:p>
            <a:fld id="{A608A820-61D6-44E3-A4EB-A5609D51E62A}" type="datetime1">
              <a:rPr lang="en-US" smtClean="0"/>
              <a:t>1/25/2024</a:t>
            </a:fld>
            <a:endParaRPr lang="en-US"/>
          </a:p>
        </p:txBody>
      </p:sp>
      <p:sp>
        <p:nvSpPr>
          <p:cNvPr id="8" name="Footer Placeholder 7">
            <a:extLst>
              <a:ext uri="{FF2B5EF4-FFF2-40B4-BE49-F238E27FC236}">
                <a16:creationId xmlns:a16="http://schemas.microsoft.com/office/drawing/2014/main" id="{125F2B06-CAFD-4958-A9B1-16719880D07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BDB037D-967E-463D-A597-F0D2E94F1F26}"/>
              </a:ext>
            </a:extLst>
          </p:cNvPr>
          <p:cNvSpPr>
            <a:spLocks noGrp="1"/>
          </p:cNvSpPr>
          <p:nvPr>
            <p:ph type="sldNum" sz="quarter" idx="12"/>
          </p:nvPr>
        </p:nvSpPr>
        <p:spPr/>
        <p:txBody>
          <a:bodyPr/>
          <a:lstStyle/>
          <a:p>
            <a:fld id="{C3625854-A157-44F5-B597-7EECA3982BD8}" type="slidenum">
              <a:rPr lang="en-US" smtClean="0"/>
              <a:t>‹#›</a:t>
            </a:fld>
            <a:endParaRPr lang="en-US"/>
          </a:p>
        </p:txBody>
      </p:sp>
    </p:spTree>
    <p:extLst>
      <p:ext uri="{BB962C8B-B14F-4D97-AF65-F5344CB8AC3E}">
        <p14:creationId xmlns:p14="http://schemas.microsoft.com/office/powerpoint/2010/main" val="14195383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CCD17-442D-439B-9887-9947691B922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94124AE-39DD-4460-A10F-CFC68D82E191}"/>
              </a:ext>
            </a:extLst>
          </p:cNvPr>
          <p:cNvSpPr>
            <a:spLocks noGrp="1"/>
          </p:cNvSpPr>
          <p:nvPr>
            <p:ph type="dt" sz="half" idx="10"/>
          </p:nvPr>
        </p:nvSpPr>
        <p:spPr/>
        <p:txBody>
          <a:bodyPr/>
          <a:lstStyle/>
          <a:p>
            <a:fld id="{0DE68525-59FF-4BCA-85AB-6439ADC40D8C}" type="datetime1">
              <a:rPr lang="en-US" smtClean="0"/>
              <a:t>1/25/2024</a:t>
            </a:fld>
            <a:endParaRPr lang="en-US"/>
          </a:p>
        </p:txBody>
      </p:sp>
      <p:sp>
        <p:nvSpPr>
          <p:cNvPr id="4" name="Footer Placeholder 3">
            <a:extLst>
              <a:ext uri="{FF2B5EF4-FFF2-40B4-BE49-F238E27FC236}">
                <a16:creationId xmlns:a16="http://schemas.microsoft.com/office/drawing/2014/main" id="{D077B924-099F-4E09-B475-AF1B3A54CBB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018CD29-10FA-4BB7-B924-D08FAFB0D9B7}"/>
              </a:ext>
            </a:extLst>
          </p:cNvPr>
          <p:cNvSpPr>
            <a:spLocks noGrp="1"/>
          </p:cNvSpPr>
          <p:nvPr>
            <p:ph type="sldNum" sz="quarter" idx="12"/>
          </p:nvPr>
        </p:nvSpPr>
        <p:spPr/>
        <p:txBody>
          <a:bodyPr/>
          <a:lstStyle/>
          <a:p>
            <a:fld id="{C3625854-A157-44F5-B597-7EECA3982BD8}" type="slidenum">
              <a:rPr lang="en-US" smtClean="0"/>
              <a:t>‹#›</a:t>
            </a:fld>
            <a:endParaRPr lang="en-US"/>
          </a:p>
        </p:txBody>
      </p:sp>
    </p:spTree>
    <p:extLst>
      <p:ext uri="{BB962C8B-B14F-4D97-AF65-F5344CB8AC3E}">
        <p14:creationId xmlns:p14="http://schemas.microsoft.com/office/powerpoint/2010/main" val="41989858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820D5F8-0CBA-4832-B4A2-A510F5F6E4A3}"/>
              </a:ext>
            </a:extLst>
          </p:cNvPr>
          <p:cNvSpPr>
            <a:spLocks noGrp="1"/>
          </p:cNvSpPr>
          <p:nvPr>
            <p:ph type="dt" sz="half" idx="10"/>
          </p:nvPr>
        </p:nvSpPr>
        <p:spPr/>
        <p:txBody>
          <a:bodyPr/>
          <a:lstStyle/>
          <a:p>
            <a:fld id="{C1F340A6-1FF8-45E8-909D-2B016AA62F05}" type="datetime1">
              <a:rPr lang="en-US" smtClean="0"/>
              <a:t>1/25/2024</a:t>
            </a:fld>
            <a:endParaRPr lang="en-US"/>
          </a:p>
        </p:txBody>
      </p:sp>
      <p:sp>
        <p:nvSpPr>
          <p:cNvPr id="3" name="Footer Placeholder 2">
            <a:extLst>
              <a:ext uri="{FF2B5EF4-FFF2-40B4-BE49-F238E27FC236}">
                <a16:creationId xmlns:a16="http://schemas.microsoft.com/office/drawing/2014/main" id="{7BC6F0AB-6D63-47A9-BC6C-0091EE9C914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8B99740-74B2-4DD7-B8A0-73FC92F741D5}"/>
              </a:ext>
            </a:extLst>
          </p:cNvPr>
          <p:cNvSpPr>
            <a:spLocks noGrp="1"/>
          </p:cNvSpPr>
          <p:nvPr>
            <p:ph type="sldNum" sz="quarter" idx="12"/>
          </p:nvPr>
        </p:nvSpPr>
        <p:spPr/>
        <p:txBody>
          <a:bodyPr/>
          <a:lstStyle/>
          <a:p>
            <a:fld id="{C3625854-A157-44F5-B597-7EECA3982BD8}" type="slidenum">
              <a:rPr lang="en-US" smtClean="0"/>
              <a:t>‹#›</a:t>
            </a:fld>
            <a:endParaRPr lang="en-US"/>
          </a:p>
        </p:txBody>
      </p:sp>
    </p:spTree>
    <p:extLst>
      <p:ext uri="{BB962C8B-B14F-4D97-AF65-F5344CB8AC3E}">
        <p14:creationId xmlns:p14="http://schemas.microsoft.com/office/powerpoint/2010/main" val="11080969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B3DA70-6FC9-4B44-A55C-957C8FFE2C9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91652E8-F7C9-4149-B20D-40213494747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8CB7E0B-19F0-42B8-82F3-F835CC3437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672C278-A808-49A6-A73A-32A87D47F153}"/>
              </a:ext>
            </a:extLst>
          </p:cNvPr>
          <p:cNvSpPr>
            <a:spLocks noGrp="1"/>
          </p:cNvSpPr>
          <p:nvPr>
            <p:ph type="dt" sz="half" idx="10"/>
          </p:nvPr>
        </p:nvSpPr>
        <p:spPr/>
        <p:txBody>
          <a:bodyPr/>
          <a:lstStyle/>
          <a:p>
            <a:fld id="{62FF1432-00E7-4345-A672-6B7660FD197C}" type="datetime1">
              <a:rPr lang="en-US" smtClean="0"/>
              <a:t>1/25/2024</a:t>
            </a:fld>
            <a:endParaRPr lang="en-US"/>
          </a:p>
        </p:txBody>
      </p:sp>
      <p:sp>
        <p:nvSpPr>
          <p:cNvPr id="6" name="Footer Placeholder 5">
            <a:extLst>
              <a:ext uri="{FF2B5EF4-FFF2-40B4-BE49-F238E27FC236}">
                <a16:creationId xmlns:a16="http://schemas.microsoft.com/office/drawing/2014/main" id="{2B9FCD28-E833-49B1-B2D6-C96C5C64D67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DF695A6-EF4F-4D11-9B8D-8F1E65913B92}"/>
              </a:ext>
            </a:extLst>
          </p:cNvPr>
          <p:cNvSpPr>
            <a:spLocks noGrp="1"/>
          </p:cNvSpPr>
          <p:nvPr>
            <p:ph type="sldNum" sz="quarter" idx="12"/>
          </p:nvPr>
        </p:nvSpPr>
        <p:spPr/>
        <p:txBody>
          <a:bodyPr/>
          <a:lstStyle/>
          <a:p>
            <a:fld id="{C3625854-A157-44F5-B597-7EECA3982BD8}" type="slidenum">
              <a:rPr lang="en-US" smtClean="0"/>
              <a:t>‹#›</a:t>
            </a:fld>
            <a:endParaRPr lang="en-US"/>
          </a:p>
        </p:txBody>
      </p:sp>
    </p:spTree>
    <p:extLst>
      <p:ext uri="{BB962C8B-B14F-4D97-AF65-F5344CB8AC3E}">
        <p14:creationId xmlns:p14="http://schemas.microsoft.com/office/powerpoint/2010/main" val="14918087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834024-2982-4099-8E9C-65B96D1B316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B1C3CE5-F7D2-42F6-BFC5-FAA0CA4FD90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C6123E5-280B-4516-9908-0064D63D025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A5E8914-5DA6-424E-A07D-69105F68E54D}"/>
              </a:ext>
            </a:extLst>
          </p:cNvPr>
          <p:cNvSpPr>
            <a:spLocks noGrp="1"/>
          </p:cNvSpPr>
          <p:nvPr>
            <p:ph type="dt" sz="half" idx="10"/>
          </p:nvPr>
        </p:nvSpPr>
        <p:spPr/>
        <p:txBody>
          <a:bodyPr/>
          <a:lstStyle/>
          <a:p>
            <a:fld id="{BB6E20D4-A64C-4AA3-8445-D70D67BF8229}" type="datetime1">
              <a:rPr lang="en-US" smtClean="0"/>
              <a:t>1/25/2024</a:t>
            </a:fld>
            <a:endParaRPr lang="en-US"/>
          </a:p>
        </p:txBody>
      </p:sp>
      <p:sp>
        <p:nvSpPr>
          <p:cNvPr id="6" name="Footer Placeholder 5">
            <a:extLst>
              <a:ext uri="{FF2B5EF4-FFF2-40B4-BE49-F238E27FC236}">
                <a16:creationId xmlns:a16="http://schemas.microsoft.com/office/drawing/2014/main" id="{43694517-AF78-413C-B4F8-561063A54D9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DCAFC87-6288-4ACA-8AC8-832F57CD8F5E}"/>
              </a:ext>
            </a:extLst>
          </p:cNvPr>
          <p:cNvSpPr>
            <a:spLocks noGrp="1"/>
          </p:cNvSpPr>
          <p:nvPr>
            <p:ph type="sldNum" sz="quarter" idx="12"/>
          </p:nvPr>
        </p:nvSpPr>
        <p:spPr/>
        <p:txBody>
          <a:bodyPr/>
          <a:lstStyle/>
          <a:p>
            <a:fld id="{C3625854-A157-44F5-B597-7EECA3982BD8}" type="slidenum">
              <a:rPr lang="en-US" smtClean="0"/>
              <a:t>‹#›</a:t>
            </a:fld>
            <a:endParaRPr lang="en-US"/>
          </a:p>
        </p:txBody>
      </p:sp>
    </p:spTree>
    <p:extLst>
      <p:ext uri="{BB962C8B-B14F-4D97-AF65-F5344CB8AC3E}">
        <p14:creationId xmlns:p14="http://schemas.microsoft.com/office/powerpoint/2010/main" val="20478209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91C582C-84C2-4448-9358-5488BC140BE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D1F8C63-92B4-42C5-BCC3-0E9D0E3806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FA1C2C2-E82D-40F1-B305-122E9E0FE05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BE5FEC-02C8-40C4-AF52-31FBD7946B1F}" type="datetime1">
              <a:rPr lang="en-US" smtClean="0"/>
              <a:t>1/25/2024</a:t>
            </a:fld>
            <a:endParaRPr lang="en-US"/>
          </a:p>
        </p:txBody>
      </p:sp>
      <p:sp>
        <p:nvSpPr>
          <p:cNvPr id="5" name="Footer Placeholder 4">
            <a:extLst>
              <a:ext uri="{FF2B5EF4-FFF2-40B4-BE49-F238E27FC236}">
                <a16:creationId xmlns:a16="http://schemas.microsoft.com/office/drawing/2014/main" id="{1243D666-928B-4F71-BCA4-C3A1B85255B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1F18DEE-B24E-4754-87CC-EDF055E6A94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625854-A157-44F5-B597-7EECA3982BD8}" type="slidenum">
              <a:rPr lang="en-US" smtClean="0"/>
              <a:t>‹#›</a:t>
            </a:fld>
            <a:endParaRPr lang="en-US"/>
          </a:p>
        </p:txBody>
      </p:sp>
    </p:spTree>
    <p:extLst>
      <p:ext uri="{BB962C8B-B14F-4D97-AF65-F5344CB8AC3E}">
        <p14:creationId xmlns:p14="http://schemas.microsoft.com/office/powerpoint/2010/main" val="25119001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hyperlink" Target="mailto:caer@epa.gov" TargetMode="Externa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8F53D04B-E807-40BD-B95C-F57E5FEDF94A}"/>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250" y="253289"/>
            <a:ext cx="1009041" cy="100904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479425" y="1713187"/>
            <a:ext cx="11233150" cy="3346494"/>
          </a:xfrm>
        </p:spPr>
        <p:txBody>
          <a:bodyPr>
            <a:noAutofit/>
          </a:bodyPr>
          <a:lstStyle/>
          <a:p>
            <a:r>
              <a:rPr lang="en-US" sz="5400" b="1" dirty="0"/>
              <a:t>Combined Air Emissions Reporting System (CAERS)</a:t>
            </a:r>
            <a:br>
              <a:rPr lang="en-US" sz="4800" b="1" dirty="0"/>
            </a:br>
            <a:r>
              <a:rPr lang="en-US" sz="4800" b="1" dirty="0"/>
              <a:t>Reporting Control Devices in CAERS</a:t>
            </a:r>
            <a:br>
              <a:rPr lang="en-US" sz="4800" dirty="0"/>
            </a:br>
            <a:r>
              <a:rPr lang="en-US" sz="3200" dirty="0"/>
              <a:t>January 10, 2024</a:t>
            </a:r>
            <a:br>
              <a:rPr lang="en-US" sz="3200" dirty="0"/>
            </a:br>
            <a:endParaRPr lang="en-US" sz="1800" dirty="0"/>
          </a:p>
        </p:txBody>
      </p:sp>
    </p:spTree>
    <p:extLst>
      <p:ext uri="{BB962C8B-B14F-4D97-AF65-F5344CB8AC3E}">
        <p14:creationId xmlns:p14="http://schemas.microsoft.com/office/powerpoint/2010/main" val="13669565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E4F5AB3-DD99-43B5-90EE-2132E4DAB73D}"/>
              </a:ext>
            </a:extLst>
          </p:cNvPr>
          <p:cNvSpPr>
            <a:spLocks noGrp="1"/>
          </p:cNvSpPr>
          <p:nvPr>
            <p:ph type="sldNum" sz="quarter" idx="12"/>
          </p:nvPr>
        </p:nvSpPr>
        <p:spPr/>
        <p:txBody>
          <a:bodyPr/>
          <a:lstStyle/>
          <a:p>
            <a:fld id="{C3625854-A157-44F5-B597-7EECA3982BD8}" type="slidenum">
              <a:rPr lang="en-US" smtClean="0"/>
              <a:t>10</a:t>
            </a:fld>
            <a:endParaRPr lang="en-US"/>
          </a:p>
        </p:txBody>
      </p:sp>
      <p:sp>
        <p:nvSpPr>
          <p:cNvPr id="2" name="Title 1">
            <a:extLst>
              <a:ext uri="{FF2B5EF4-FFF2-40B4-BE49-F238E27FC236}">
                <a16:creationId xmlns:a16="http://schemas.microsoft.com/office/drawing/2014/main" id="{65A4725B-648C-40DB-B3B1-2606D3A34CAB}"/>
              </a:ext>
            </a:extLst>
          </p:cNvPr>
          <p:cNvSpPr>
            <a:spLocks noGrp="1"/>
          </p:cNvSpPr>
          <p:nvPr>
            <p:ph type="title"/>
          </p:nvPr>
        </p:nvSpPr>
        <p:spPr/>
        <p:txBody>
          <a:bodyPr/>
          <a:lstStyle/>
          <a:p>
            <a:r>
              <a:rPr lang="en-US" b="1" dirty="0"/>
              <a:t>Control Effectiveness in the Bulk Upload Template</a:t>
            </a:r>
            <a:endParaRPr lang="en-US" dirty="0"/>
          </a:p>
        </p:txBody>
      </p:sp>
      <p:sp>
        <p:nvSpPr>
          <p:cNvPr id="7" name="TextBox 6">
            <a:extLst>
              <a:ext uri="{FF2B5EF4-FFF2-40B4-BE49-F238E27FC236}">
                <a16:creationId xmlns:a16="http://schemas.microsoft.com/office/drawing/2014/main" id="{BC344066-0E46-45A9-9097-CB0D30342938}"/>
              </a:ext>
            </a:extLst>
          </p:cNvPr>
          <p:cNvSpPr txBox="1"/>
          <p:nvPr/>
        </p:nvSpPr>
        <p:spPr>
          <a:xfrm>
            <a:off x="527759" y="2967335"/>
            <a:ext cx="2097742" cy="923330"/>
          </a:xfrm>
          <a:prstGeom prst="rect">
            <a:avLst/>
          </a:prstGeom>
          <a:noFill/>
        </p:spPr>
        <p:txBody>
          <a:bodyPr wrap="square">
            <a:spAutoFit/>
          </a:bodyPr>
          <a:lstStyle/>
          <a:p>
            <a:r>
              <a:rPr lang="en-US" dirty="0"/>
              <a:t>Found in the “Control Device” tab.</a:t>
            </a:r>
          </a:p>
        </p:txBody>
      </p:sp>
      <p:pic>
        <p:nvPicPr>
          <p:cNvPr id="11" name="Picture 10" descr="Example screen showing the excel template &quot;Control Devices&quot; tab where control effectiveness is entered.">
            <a:extLst>
              <a:ext uri="{FF2B5EF4-FFF2-40B4-BE49-F238E27FC236}">
                <a16:creationId xmlns:a16="http://schemas.microsoft.com/office/drawing/2014/main" id="{284EDB50-33ED-496A-9B0D-39F2A7162523}"/>
              </a:ext>
            </a:extLst>
          </p:cNvPr>
          <p:cNvPicPr>
            <a:picLocks noChangeAspect="1"/>
          </p:cNvPicPr>
          <p:nvPr/>
        </p:nvPicPr>
        <p:blipFill rotWithShape="1">
          <a:blip r:embed="rId2"/>
          <a:srcRect t="24652"/>
          <a:stretch/>
        </p:blipFill>
        <p:spPr>
          <a:xfrm>
            <a:off x="2391326" y="1794670"/>
            <a:ext cx="8749320" cy="4457697"/>
          </a:xfrm>
          <a:prstGeom prst="rect">
            <a:avLst/>
          </a:prstGeom>
        </p:spPr>
      </p:pic>
    </p:spTree>
    <p:extLst>
      <p:ext uri="{BB962C8B-B14F-4D97-AF65-F5344CB8AC3E}">
        <p14:creationId xmlns:p14="http://schemas.microsoft.com/office/powerpoint/2010/main" val="21675697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1EBC13A-B137-41D7-952D-35A257C213C9}"/>
              </a:ext>
            </a:extLst>
          </p:cNvPr>
          <p:cNvSpPr>
            <a:spLocks noGrp="1"/>
          </p:cNvSpPr>
          <p:nvPr>
            <p:ph type="sldNum" sz="quarter" idx="12"/>
          </p:nvPr>
        </p:nvSpPr>
        <p:spPr/>
        <p:txBody>
          <a:bodyPr/>
          <a:lstStyle/>
          <a:p>
            <a:fld id="{C3625854-A157-44F5-B597-7EECA3982BD8}" type="slidenum">
              <a:rPr lang="en-US" smtClean="0"/>
              <a:t>11</a:t>
            </a:fld>
            <a:endParaRPr lang="en-US"/>
          </a:p>
        </p:txBody>
      </p:sp>
      <p:sp>
        <p:nvSpPr>
          <p:cNvPr id="2" name="Title 1">
            <a:extLst>
              <a:ext uri="{FF2B5EF4-FFF2-40B4-BE49-F238E27FC236}">
                <a16:creationId xmlns:a16="http://schemas.microsoft.com/office/drawing/2014/main" id="{A9298477-56A3-4AC2-8CE6-9065309293FB}"/>
              </a:ext>
            </a:extLst>
          </p:cNvPr>
          <p:cNvSpPr>
            <a:spLocks noGrp="1"/>
          </p:cNvSpPr>
          <p:nvPr>
            <p:ph type="title"/>
          </p:nvPr>
        </p:nvSpPr>
        <p:spPr/>
        <p:txBody>
          <a:bodyPr/>
          <a:lstStyle/>
          <a:p>
            <a:r>
              <a:rPr lang="en-US" b="1" dirty="0"/>
              <a:t>Control Percent </a:t>
            </a:r>
            <a:r>
              <a:rPr lang="en-US" b="1" u="sng" dirty="0"/>
              <a:t>Pollutant</a:t>
            </a:r>
            <a:r>
              <a:rPr lang="en-US" b="1" dirty="0"/>
              <a:t> Reduction Efficiency</a:t>
            </a:r>
            <a:endParaRPr lang="en-US" dirty="0"/>
          </a:p>
        </p:txBody>
      </p:sp>
      <p:sp>
        <p:nvSpPr>
          <p:cNvPr id="5" name="TextBox 4">
            <a:extLst>
              <a:ext uri="{FF2B5EF4-FFF2-40B4-BE49-F238E27FC236}">
                <a16:creationId xmlns:a16="http://schemas.microsoft.com/office/drawing/2014/main" id="{8A381D94-58B0-4008-8B3C-07A20F07D10C}"/>
              </a:ext>
            </a:extLst>
          </p:cNvPr>
          <p:cNvSpPr txBox="1"/>
          <p:nvPr/>
        </p:nvSpPr>
        <p:spPr>
          <a:xfrm>
            <a:off x="838200" y="1690688"/>
            <a:ext cx="10761133" cy="923330"/>
          </a:xfrm>
          <a:prstGeom prst="rect">
            <a:avLst/>
          </a:prstGeom>
          <a:noFill/>
        </p:spPr>
        <p:txBody>
          <a:bodyPr wrap="square" rtlCol="0">
            <a:spAutoFit/>
          </a:bodyPr>
          <a:lstStyle/>
          <a:p>
            <a:r>
              <a:rPr lang="en-US" b="1" dirty="0"/>
              <a:t>Percent Pollutant Reduction Efficiency: </a:t>
            </a:r>
            <a:r>
              <a:rPr lang="en-US" dirty="0"/>
              <a:t>The percent reduction achieved for the pollutant when all control measures are operating as designed.  This information could be obtained from the vendor or test data, for example.</a:t>
            </a:r>
          </a:p>
        </p:txBody>
      </p:sp>
      <p:sp>
        <p:nvSpPr>
          <p:cNvPr id="3" name="Rectangle 2" descr="A diagram showing that when a control device is effective, then the pollutant will be removed by the percentage pollutant removal efficiency of the device.  The rest of the emissions will be released to the release point, as the pollutant reduction efficiency of the device is not 100%.">
            <a:extLst>
              <a:ext uri="{FF2B5EF4-FFF2-40B4-BE49-F238E27FC236}">
                <a16:creationId xmlns:a16="http://schemas.microsoft.com/office/drawing/2014/main" id="{D67571BB-E9D7-9502-760E-F6C70E1E2686}"/>
              </a:ext>
            </a:extLst>
          </p:cNvPr>
          <p:cNvSpPr/>
          <p:nvPr/>
        </p:nvSpPr>
        <p:spPr>
          <a:xfrm>
            <a:off x="1804086" y="2375173"/>
            <a:ext cx="5770606" cy="41177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Cube 22">
            <a:extLst>
              <a:ext uri="{FF2B5EF4-FFF2-40B4-BE49-F238E27FC236}">
                <a16:creationId xmlns:a16="http://schemas.microsoft.com/office/drawing/2014/main" id="{DA461E2F-3F61-433E-9406-F5B009F256BE}"/>
              </a:ext>
              <a:ext uri="{C183D7F6-B498-43B3-948B-1728B52AA6E4}">
                <adec:decorative xmlns:adec="http://schemas.microsoft.com/office/drawing/2017/decorative" val="1"/>
              </a:ext>
            </a:extLst>
          </p:cNvPr>
          <p:cNvSpPr/>
          <p:nvPr/>
        </p:nvSpPr>
        <p:spPr>
          <a:xfrm>
            <a:off x="3064007" y="5229019"/>
            <a:ext cx="1540525" cy="839421"/>
          </a:xfrm>
          <a:prstGeom prst="cube">
            <a:avLst/>
          </a:prstGeom>
          <a:solidFill>
            <a:srgbClr val="2C3C43">
              <a:lumMod val="20000"/>
              <a:lumOff val="80000"/>
            </a:srgbClr>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chemeClr val="accent1">
                    <a:lumMod val="50000"/>
                  </a:schemeClr>
                </a:solidFill>
                <a:effectLst/>
                <a:uLnTx/>
                <a:uFillTx/>
                <a:latin typeface="Trebuchet MS" panose="020B0603020202020204"/>
                <a:ea typeface="+mn-ea"/>
                <a:cs typeface="+mn-cs"/>
              </a:rPr>
              <a:t>Control </a:t>
            </a:r>
            <a:r>
              <a:rPr lang="en-US" b="1" kern="0" dirty="0">
                <a:solidFill>
                  <a:schemeClr val="accent1">
                    <a:lumMod val="50000"/>
                  </a:schemeClr>
                </a:solidFill>
                <a:latin typeface="Trebuchet MS" panose="020B0603020202020204"/>
              </a:rPr>
              <a:t>(s)</a:t>
            </a:r>
            <a:endParaRPr kumimoji="0" lang="en-US" sz="1800" b="1" i="0" u="none" strike="noStrike" kern="0" cap="none" spc="0" normalizeH="0" baseline="0" noProof="0" dirty="0">
              <a:ln>
                <a:noFill/>
              </a:ln>
              <a:solidFill>
                <a:schemeClr val="accent1">
                  <a:lumMod val="50000"/>
                </a:schemeClr>
              </a:solidFill>
              <a:effectLst/>
              <a:uLnTx/>
              <a:uFillTx/>
              <a:latin typeface="Trebuchet MS" panose="020B0603020202020204"/>
              <a:ea typeface="+mn-ea"/>
              <a:cs typeface="+mn-cs"/>
            </a:endParaRPr>
          </a:p>
        </p:txBody>
      </p:sp>
      <p:cxnSp>
        <p:nvCxnSpPr>
          <p:cNvPr id="24" name="Straight Arrow Connector 23">
            <a:extLst>
              <a:ext uri="{FF2B5EF4-FFF2-40B4-BE49-F238E27FC236}">
                <a16:creationId xmlns:a16="http://schemas.microsoft.com/office/drawing/2014/main" id="{14D533F4-6DC3-4883-969A-3953A407538E}"/>
              </a:ext>
              <a:ext uri="{C183D7F6-B498-43B3-948B-1728B52AA6E4}">
                <adec:decorative xmlns:adec="http://schemas.microsoft.com/office/drawing/2017/decorative" val="1"/>
              </a:ext>
            </a:extLst>
          </p:cNvPr>
          <p:cNvCxnSpPr>
            <a:cxnSpLocks/>
            <a:stCxn id="28" idx="0"/>
          </p:cNvCxnSpPr>
          <p:nvPr/>
        </p:nvCxnSpPr>
        <p:spPr>
          <a:xfrm flipV="1">
            <a:off x="3916538" y="4281445"/>
            <a:ext cx="0" cy="549931"/>
          </a:xfrm>
          <a:prstGeom prst="straightConnector1">
            <a:avLst/>
          </a:prstGeom>
          <a:ln w="76200">
            <a:prstDash val="sysDot"/>
            <a:tailEnd type="triangle"/>
          </a:ln>
        </p:spPr>
        <p:style>
          <a:lnRef idx="1">
            <a:schemeClr val="accent1"/>
          </a:lnRef>
          <a:fillRef idx="0">
            <a:schemeClr val="accent1"/>
          </a:fillRef>
          <a:effectRef idx="0">
            <a:schemeClr val="accent1"/>
          </a:effectRef>
          <a:fontRef idx="minor">
            <a:schemeClr val="tx1"/>
          </a:fontRef>
        </p:style>
      </p:cxnSp>
      <p:sp>
        <p:nvSpPr>
          <p:cNvPr id="25" name="Rectangle: Rounded Corners 24">
            <a:extLst>
              <a:ext uri="{FF2B5EF4-FFF2-40B4-BE49-F238E27FC236}">
                <a16:creationId xmlns:a16="http://schemas.microsoft.com/office/drawing/2014/main" id="{9AB95F87-7C6B-4818-9AE8-538CD4041113}"/>
              </a:ext>
              <a:ext uri="{C183D7F6-B498-43B3-948B-1728B52AA6E4}">
                <adec:decorative xmlns:adec="http://schemas.microsoft.com/office/drawing/2017/decorative" val="1"/>
              </a:ext>
            </a:extLst>
          </p:cNvPr>
          <p:cNvSpPr/>
          <p:nvPr/>
        </p:nvSpPr>
        <p:spPr>
          <a:xfrm>
            <a:off x="3078338" y="2643008"/>
            <a:ext cx="1676400" cy="586656"/>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Removed Emissions</a:t>
            </a:r>
          </a:p>
        </p:txBody>
      </p:sp>
      <p:sp>
        <p:nvSpPr>
          <p:cNvPr id="27" name="Content Placeholder 41">
            <a:extLst>
              <a:ext uri="{FF2B5EF4-FFF2-40B4-BE49-F238E27FC236}">
                <a16:creationId xmlns:a16="http://schemas.microsoft.com/office/drawing/2014/main" id="{01CA4CE6-8CC0-4A67-9EB4-62839735C94A}"/>
              </a:ext>
              <a:ext uri="{C183D7F6-B498-43B3-948B-1728B52AA6E4}">
                <adec:decorative xmlns:adec="http://schemas.microsoft.com/office/drawing/2017/decorative" val="1"/>
              </a:ext>
            </a:extLst>
          </p:cNvPr>
          <p:cNvSpPr>
            <a:spLocks noGrp="1"/>
          </p:cNvSpPr>
          <p:nvPr>
            <p:ph idx="1"/>
          </p:nvPr>
        </p:nvSpPr>
        <p:spPr>
          <a:xfrm>
            <a:off x="6382510" y="4107803"/>
            <a:ext cx="1019175" cy="1718191"/>
          </a:xfrm>
          <a:prstGeom prst="can">
            <a:avLst/>
          </a:prstGeom>
          <a:solidFill>
            <a:schemeClr val="accent6">
              <a:lumMod val="50000"/>
            </a:schemeClr>
          </a:solidFill>
          <a:ln w="19050" cap="rnd" cmpd="sng" algn="ctr">
            <a:noFill/>
            <a:prstDash val="solid"/>
          </a:ln>
          <a:effectLst/>
        </p:spPr>
        <p:txBody>
          <a:bodyPr vert="vert"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chemeClr val="bg1"/>
                </a:solidFill>
                <a:effectLst/>
                <a:uLnTx/>
                <a:uFillTx/>
                <a:latin typeface="Trebuchet MS" panose="020B0603020202020204"/>
                <a:ea typeface="+mn-ea"/>
                <a:cs typeface="+mn-cs"/>
              </a:rPr>
              <a:t>Stack</a:t>
            </a:r>
          </a:p>
        </p:txBody>
      </p:sp>
      <p:sp>
        <p:nvSpPr>
          <p:cNvPr id="28" name="TextBox 27">
            <a:extLst>
              <a:ext uri="{FF2B5EF4-FFF2-40B4-BE49-F238E27FC236}">
                <a16:creationId xmlns:a16="http://schemas.microsoft.com/office/drawing/2014/main" id="{20BCC55B-9FF6-475F-A4DB-C842D1F8593D}"/>
              </a:ext>
              <a:ext uri="{C183D7F6-B498-43B3-948B-1728B52AA6E4}">
                <adec:decorative xmlns:adec="http://schemas.microsoft.com/office/drawing/2017/decorative" val="1"/>
              </a:ext>
            </a:extLst>
          </p:cNvPr>
          <p:cNvSpPr txBox="1"/>
          <p:nvPr/>
        </p:nvSpPr>
        <p:spPr>
          <a:xfrm>
            <a:off x="2367138" y="4831376"/>
            <a:ext cx="3098800" cy="369332"/>
          </a:xfrm>
          <a:prstGeom prst="rect">
            <a:avLst/>
          </a:prstGeom>
          <a:noFill/>
        </p:spPr>
        <p:txBody>
          <a:bodyPr wrap="square" rtlCol="0">
            <a:spAutoFit/>
          </a:bodyPr>
          <a:lstStyle/>
          <a:p>
            <a:r>
              <a:rPr lang="en-US" b="1" dirty="0">
                <a:solidFill>
                  <a:schemeClr val="bg2">
                    <a:lumMod val="25000"/>
                  </a:schemeClr>
                </a:solidFill>
              </a:rPr>
              <a:t>% when control is effective</a:t>
            </a:r>
          </a:p>
        </p:txBody>
      </p:sp>
      <p:sp>
        <p:nvSpPr>
          <p:cNvPr id="33" name="Arrow: Right 32">
            <a:extLst>
              <a:ext uri="{FF2B5EF4-FFF2-40B4-BE49-F238E27FC236}">
                <a16:creationId xmlns:a16="http://schemas.microsoft.com/office/drawing/2014/main" id="{02763EB7-5A76-402E-BEF8-4BAF4DE32D61}"/>
              </a:ext>
              <a:ext uri="{C183D7F6-B498-43B3-948B-1728B52AA6E4}">
                <adec:decorative xmlns:adec="http://schemas.microsoft.com/office/drawing/2017/decorative" val="1"/>
              </a:ext>
            </a:extLst>
          </p:cNvPr>
          <p:cNvSpPr/>
          <p:nvPr/>
        </p:nvSpPr>
        <p:spPr>
          <a:xfrm rot="553481">
            <a:off x="4130389" y="4422149"/>
            <a:ext cx="2181138" cy="372332"/>
          </a:xfrm>
          <a:prstGeom prst="rightArrow">
            <a:avLst/>
          </a:prstGeom>
          <a:solidFill>
            <a:srgbClr val="FFFF00"/>
          </a:solidFill>
          <a:ln w="19050" cap="rnd" cmpd="sng" algn="ctr">
            <a:solidFill>
              <a:schemeClr val="accent4">
                <a:lumMod val="75000"/>
              </a:scheme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a:ln>
                <a:noFill/>
              </a:ln>
              <a:solidFill>
                <a:prstClr val="white"/>
              </a:solidFill>
              <a:effectLst/>
              <a:uLnTx/>
              <a:uFillTx/>
              <a:latin typeface="Trebuchet MS" panose="020B0603020202020204"/>
              <a:ea typeface="+mn-ea"/>
              <a:cs typeface="+mn-cs"/>
            </a:endParaRPr>
          </a:p>
        </p:txBody>
      </p:sp>
      <p:cxnSp>
        <p:nvCxnSpPr>
          <p:cNvPr id="35" name="Straight Arrow Connector 34">
            <a:extLst>
              <a:ext uri="{FF2B5EF4-FFF2-40B4-BE49-F238E27FC236}">
                <a16:creationId xmlns:a16="http://schemas.microsoft.com/office/drawing/2014/main" id="{12B0932C-01DB-4A21-92DE-563E211B71C9}"/>
              </a:ext>
              <a:ext uri="{C183D7F6-B498-43B3-948B-1728B52AA6E4}">
                <adec:decorative xmlns:adec="http://schemas.microsoft.com/office/drawing/2017/decorative" val="1"/>
              </a:ext>
            </a:extLst>
          </p:cNvPr>
          <p:cNvCxnSpPr>
            <a:cxnSpLocks/>
            <a:stCxn id="41" idx="0"/>
            <a:endCxn id="25" idx="2"/>
          </p:cNvCxnSpPr>
          <p:nvPr/>
        </p:nvCxnSpPr>
        <p:spPr>
          <a:xfrm flipV="1">
            <a:off x="3916538" y="3229664"/>
            <a:ext cx="0" cy="704938"/>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B860140B-E48A-4D4B-8CA7-9735250CAAC4}"/>
              </a:ext>
              <a:ext uri="{C183D7F6-B498-43B3-948B-1728B52AA6E4}">
                <adec:decorative xmlns:adec="http://schemas.microsoft.com/office/drawing/2017/decorative" val="1"/>
              </a:ext>
            </a:extLst>
          </p:cNvPr>
          <p:cNvSpPr txBox="1"/>
          <p:nvPr/>
        </p:nvSpPr>
        <p:spPr>
          <a:xfrm>
            <a:off x="2119275" y="3934602"/>
            <a:ext cx="3594525" cy="369332"/>
          </a:xfrm>
          <a:prstGeom prst="rect">
            <a:avLst/>
          </a:prstGeom>
          <a:noFill/>
        </p:spPr>
        <p:txBody>
          <a:bodyPr wrap="square" rtlCol="0">
            <a:spAutoFit/>
          </a:bodyPr>
          <a:lstStyle/>
          <a:p>
            <a:r>
              <a:rPr lang="en-US" b="1" dirty="0"/>
              <a:t>% pollutant reduction efficiency</a:t>
            </a:r>
          </a:p>
        </p:txBody>
      </p:sp>
      <p:sp>
        <p:nvSpPr>
          <p:cNvPr id="13" name="TextBox 12">
            <a:extLst>
              <a:ext uri="{FF2B5EF4-FFF2-40B4-BE49-F238E27FC236}">
                <a16:creationId xmlns:a16="http://schemas.microsoft.com/office/drawing/2014/main" id="{AF563DD9-E299-4C57-936B-198EAFEAD58E}"/>
              </a:ext>
            </a:extLst>
          </p:cNvPr>
          <p:cNvSpPr txBox="1"/>
          <p:nvPr/>
        </p:nvSpPr>
        <p:spPr>
          <a:xfrm>
            <a:off x="7664693" y="2814165"/>
            <a:ext cx="3874097"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Example</a:t>
            </a:r>
            <a:r>
              <a:rPr lang="en-US" sz="1600" dirty="0">
                <a:solidFill>
                  <a:srgbClr val="C00000"/>
                </a:solidFill>
                <a:latin typeface="Arial" panose="020B0604020202020204" pitchFamily="34" charset="0"/>
                <a:cs typeface="Arial" panose="020B0604020202020204" pitchFamily="34" charset="0"/>
              </a:rPr>
              <a:t>:</a:t>
            </a:r>
            <a:r>
              <a:rPr kumimoji="0" lang="en-US" sz="1600"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srgbClr val="C00000"/>
                </a:solidFill>
                <a:latin typeface="Arial" panose="020B0604020202020204" pitchFamily="34" charset="0"/>
                <a:cs typeface="Arial" panose="020B0604020202020204" pitchFamily="34" charset="0"/>
              </a:rPr>
              <a:t>The control device removes 95% of the pollutant.</a:t>
            </a:r>
            <a:endParaRPr kumimoji="0" lang="en-US" sz="1600"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0025170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93229FA-2DEB-4C85-A70B-8BE4BF5FD36E}"/>
              </a:ext>
            </a:extLst>
          </p:cNvPr>
          <p:cNvSpPr>
            <a:spLocks noGrp="1"/>
          </p:cNvSpPr>
          <p:nvPr>
            <p:ph type="sldNum" sz="quarter" idx="12"/>
          </p:nvPr>
        </p:nvSpPr>
        <p:spPr/>
        <p:txBody>
          <a:bodyPr/>
          <a:lstStyle/>
          <a:p>
            <a:fld id="{C3625854-A157-44F5-B597-7EECA3982BD8}" type="slidenum">
              <a:rPr lang="en-US" smtClean="0"/>
              <a:t>12</a:t>
            </a:fld>
            <a:endParaRPr lang="en-US"/>
          </a:p>
        </p:txBody>
      </p:sp>
      <p:sp>
        <p:nvSpPr>
          <p:cNvPr id="2" name="Title 1">
            <a:extLst>
              <a:ext uri="{FF2B5EF4-FFF2-40B4-BE49-F238E27FC236}">
                <a16:creationId xmlns:a16="http://schemas.microsoft.com/office/drawing/2014/main" id="{C0CCE1D3-F893-484F-B6A5-838DB6336BD4}"/>
              </a:ext>
            </a:extLst>
          </p:cNvPr>
          <p:cNvSpPr>
            <a:spLocks noGrp="1"/>
          </p:cNvSpPr>
          <p:nvPr>
            <p:ph type="title"/>
          </p:nvPr>
        </p:nvSpPr>
        <p:spPr/>
        <p:txBody>
          <a:bodyPr/>
          <a:lstStyle/>
          <a:p>
            <a:r>
              <a:rPr lang="en-US" b="1" dirty="0"/>
              <a:t>Control Percent Pollutant Reduction Efficiency in the User Interface</a:t>
            </a:r>
          </a:p>
        </p:txBody>
      </p:sp>
      <p:sp>
        <p:nvSpPr>
          <p:cNvPr id="8" name="TextBox 7">
            <a:extLst>
              <a:ext uri="{FF2B5EF4-FFF2-40B4-BE49-F238E27FC236}">
                <a16:creationId xmlns:a16="http://schemas.microsoft.com/office/drawing/2014/main" id="{0374E8EF-8349-4632-8D51-AC7D27E8BE6E}"/>
              </a:ext>
            </a:extLst>
          </p:cNvPr>
          <p:cNvSpPr txBox="1"/>
          <p:nvPr/>
        </p:nvSpPr>
        <p:spPr>
          <a:xfrm>
            <a:off x="654419" y="2823190"/>
            <a:ext cx="2382364" cy="1200329"/>
          </a:xfrm>
          <a:prstGeom prst="rect">
            <a:avLst/>
          </a:prstGeom>
          <a:noFill/>
        </p:spPr>
        <p:txBody>
          <a:bodyPr wrap="square">
            <a:spAutoFit/>
          </a:bodyPr>
          <a:lstStyle/>
          <a:p>
            <a:r>
              <a:rPr lang="en-US" dirty="0"/>
              <a:t>Found in the screen for each existing control device, under “Control Device Pollutants”.</a:t>
            </a:r>
          </a:p>
        </p:txBody>
      </p:sp>
      <p:pic>
        <p:nvPicPr>
          <p:cNvPr id="6" name="Picture 5" descr="User Interface Screen with pop up showing where to enter pollutant reduction efficiency.">
            <a:extLst>
              <a:ext uri="{FF2B5EF4-FFF2-40B4-BE49-F238E27FC236}">
                <a16:creationId xmlns:a16="http://schemas.microsoft.com/office/drawing/2014/main" id="{0CA3D122-BA24-40B2-82E7-C2AABA973B31}"/>
              </a:ext>
            </a:extLst>
          </p:cNvPr>
          <p:cNvPicPr>
            <a:picLocks noChangeAspect="1"/>
          </p:cNvPicPr>
          <p:nvPr/>
        </p:nvPicPr>
        <p:blipFill rotWithShape="1">
          <a:blip r:embed="rId2"/>
          <a:srcRect t="7458" b="-1"/>
          <a:stretch/>
        </p:blipFill>
        <p:spPr>
          <a:xfrm>
            <a:off x="3776127" y="1574787"/>
            <a:ext cx="6570272" cy="4897464"/>
          </a:xfrm>
          <a:prstGeom prst="rect">
            <a:avLst/>
          </a:prstGeom>
        </p:spPr>
      </p:pic>
    </p:spTree>
    <p:extLst>
      <p:ext uri="{BB962C8B-B14F-4D97-AF65-F5344CB8AC3E}">
        <p14:creationId xmlns:p14="http://schemas.microsoft.com/office/powerpoint/2010/main" val="4242740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05624F6-E43D-40BD-93D1-6F5E8A6AA5FD}"/>
              </a:ext>
            </a:extLst>
          </p:cNvPr>
          <p:cNvSpPr>
            <a:spLocks noGrp="1"/>
          </p:cNvSpPr>
          <p:nvPr>
            <p:ph type="sldNum" sz="quarter" idx="12"/>
          </p:nvPr>
        </p:nvSpPr>
        <p:spPr/>
        <p:txBody>
          <a:bodyPr/>
          <a:lstStyle/>
          <a:p>
            <a:fld id="{C3625854-A157-44F5-B597-7EECA3982BD8}" type="slidenum">
              <a:rPr lang="en-US" smtClean="0"/>
              <a:t>13</a:t>
            </a:fld>
            <a:endParaRPr lang="en-US"/>
          </a:p>
        </p:txBody>
      </p:sp>
      <p:sp>
        <p:nvSpPr>
          <p:cNvPr id="2" name="Title 1">
            <a:extLst>
              <a:ext uri="{FF2B5EF4-FFF2-40B4-BE49-F238E27FC236}">
                <a16:creationId xmlns:a16="http://schemas.microsoft.com/office/drawing/2014/main" id="{38E6F025-5BD1-4A4D-8A23-8DD07A0C572C}"/>
              </a:ext>
            </a:extLst>
          </p:cNvPr>
          <p:cNvSpPr>
            <a:spLocks noGrp="1"/>
          </p:cNvSpPr>
          <p:nvPr>
            <p:ph type="title"/>
          </p:nvPr>
        </p:nvSpPr>
        <p:spPr/>
        <p:txBody>
          <a:bodyPr/>
          <a:lstStyle/>
          <a:p>
            <a:r>
              <a:rPr lang="en-US" b="1" dirty="0"/>
              <a:t>Control Percent Pollutant Reduction Efficiency in the Bulk Upload Template</a:t>
            </a:r>
          </a:p>
        </p:txBody>
      </p:sp>
      <p:sp>
        <p:nvSpPr>
          <p:cNvPr id="9" name="TextBox 8">
            <a:extLst>
              <a:ext uri="{FF2B5EF4-FFF2-40B4-BE49-F238E27FC236}">
                <a16:creationId xmlns:a16="http://schemas.microsoft.com/office/drawing/2014/main" id="{AE4B0EA6-D294-48E9-8E4A-A60EB7DB239D}"/>
              </a:ext>
            </a:extLst>
          </p:cNvPr>
          <p:cNvSpPr txBox="1"/>
          <p:nvPr/>
        </p:nvSpPr>
        <p:spPr>
          <a:xfrm>
            <a:off x="838200" y="2823189"/>
            <a:ext cx="2360738" cy="1200329"/>
          </a:xfrm>
          <a:prstGeom prst="rect">
            <a:avLst/>
          </a:prstGeom>
          <a:noFill/>
        </p:spPr>
        <p:txBody>
          <a:bodyPr wrap="square">
            <a:spAutoFit/>
          </a:bodyPr>
          <a:lstStyle/>
          <a:p>
            <a:r>
              <a:rPr lang="en-US" dirty="0"/>
              <a:t>Found in the “Control Device Pollutants” tab and can be entered for existing controls.</a:t>
            </a:r>
          </a:p>
        </p:txBody>
      </p:sp>
      <p:pic>
        <p:nvPicPr>
          <p:cNvPr id="8" name="Picture 7" descr="Bulk upload template screen showing the control device pollutants tab where percent reduction efficiency can be entered.">
            <a:extLst>
              <a:ext uri="{FF2B5EF4-FFF2-40B4-BE49-F238E27FC236}">
                <a16:creationId xmlns:a16="http://schemas.microsoft.com/office/drawing/2014/main" id="{E71F0B01-B67F-4415-B80A-8021D7BF5816}"/>
              </a:ext>
            </a:extLst>
          </p:cNvPr>
          <p:cNvPicPr>
            <a:picLocks noChangeAspect="1"/>
          </p:cNvPicPr>
          <p:nvPr/>
        </p:nvPicPr>
        <p:blipFill rotWithShape="1">
          <a:blip r:embed="rId2"/>
          <a:srcRect t="24652" r="30185"/>
          <a:stretch/>
        </p:blipFill>
        <p:spPr>
          <a:xfrm>
            <a:off x="3907628" y="1690688"/>
            <a:ext cx="6398745" cy="4669658"/>
          </a:xfrm>
          <a:prstGeom prst="rect">
            <a:avLst/>
          </a:prstGeom>
        </p:spPr>
      </p:pic>
    </p:spTree>
    <p:extLst>
      <p:ext uri="{BB962C8B-B14F-4D97-AF65-F5344CB8AC3E}">
        <p14:creationId xmlns:p14="http://schemas.microsoft.com/office/powerpoint/2010/main" val="2083634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Cloud 71">
            <a:extLst>
              <a:ext uri="{FF2B5EF4-FFF2-40B4-BE49-F238E27FC236}">
                <a16:creationId xmlns:a16="http://schemas.microsoft.com/office/drawing/2014/main" id="{D9BD781B-155B-43AC-A12A-AAAC04054D03}"/>
              </a:ext>
              <a:ext uri="{C183D7F6-B498-43B3-948B-1728B52AA6E4}">
                <adec:decorative xmlns:adec="http://schemas.microsoft.com/office/drawing/2017/decorative" val="1"/>
              </a:ext>
            </a:extLst>
          </p:cNvPr>
          <p:cNvSpPr/>
          <p:nvPr/>
        </p:nvSpPr>
        <p:spPr>
          <a:xfrm>
            <a:off x="3078130" y="5352288"/>
            <a:ext cx="1574996" cy="1103017"/>
          </a:xfrm>
          <a:prstGeom prst="cloud">
            <a:avLst/>
          </a:prstGeom>
          <a:solidFill>
            <a:srgbClr val="6858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t>Fugitive Emissions</a:t>
            </a:r>
          </a:p>
        </p:txBody>
      </p:sp>
      <p:sp>
        <p:nvSpPr>
          <p:cNvPr id="4" name="Slide Number Placeholder 3">
            <a:extLst>
              <a:ext uri="{FF2B5EF4-FFF2-40B4-BE49-F238E27FC236}">
                <a16:creationId xmlns:a16="http://schemas.microsoft.com/office/drawing/2014/main" id="{3FF9E8C8-2F6A-4850-AF04-C5672A1AAD13}"/>
              </a:ext>
            </a:extLst>
          </p:cNvPr>
          <p:cNvSpPr>
            <a:spLocks noGrp="1"/>
          </p:cNvSpPr>
          <p:nvPr>
            <p:ph type="sldNum" sz="quarter" idx="12"/>
          </p:nvPr>
        </p:nvSpPr>
        <p:spPr>
          <a:xfrm>
            <a:off x="9242898" y="6460047"/>
            <a:ext cx="2408684" cy="365125"/>
          </a:xfrm>
        </p:spPr>
        <p:txBody>
          <a:bodyPr/>
          <a:lstStyle/>
          <a:p>
            <a:fld id="{C3625854-A157-44F5-B597-7EECA3982BD8}" type="slidenum">
              <a:rPr lang="en-US" smtClean="0"/>
              <a:t>14</a:t>
            </a:fld>
            <a:endParaRPr lang="en-US" dirty="0"/>
          </a:p>
        </p:txBody>
      </p:sp>
      <p:sp>
        <p:nvSpPr>
          <p:cNvPr id="25" name="Title 1">
            <a:extLst>
              <a:ext uri="{FF2B5EF4-FFF2-40B4-BE49-F238E27FC236}">
                <a16:creationId xmlns:a16="http://schemas.microsoft.com/office/drawing/2014/main" id="{C22FF95B-C9D7-47B8-8A9B-2C543B3F522F}"/>
              </a:ext>
            </a:extLst>
          </p:cNvPr>
          <p:cNvSpPr>
            <a:spLocks noGrp="1"/>
          </p:cNvSpPr>
          <p:nvPr>
            <p:ph type="title"/>
          </p:nvPr>
        </p:nvSpPr>
        <p:spPr>
          <a:xfrm>
            <a:off x="838200" y="365125"/>
            <a:ext cx="10515600" cy="1325563"/>
          </a:xfrm>
        </p:spPr>
        <p:txBody>
          <a:bodyPr/>
          <a:lstStyle/>
          <a:p>
            <a:r>
              <a:rPr lang="en-US" b="1" dirty="0"/>
              <a:t>Flow of Uncontrolled Emissions</a:t>
            </a:r>
          </a:p>
        </p:txBody>
      </p:sp>
      <p:sp>
        <p:nvSpPr>
          <p:cNvPr id="5" name="TextBox 4">
            <a:extLst>
              <a:ext uri="{FF2B5EF4-FFF2-40B4-BE49-F238E27FC236}">
                <a16:creationId xmlns:a16="http://schemas.microsoft.com/office/drawing/2014/main" id="{B7E17B39-4442-40FF-8F62-7FBB34A305C2}"/>
              </a:ext>
              <a:ext uri="{C183D7F6-B498-43B3-948B-1728B52AA6E4}">
                <adec:decorative xmlns:adec="http://schemas.microsoft.com/office/drawing/2017/decorative" val="1"/>
              </a:ext>
            </a:extLst>
          </p:cNvPr>
          <p:cNvSpPr txBox="1"/>
          <p:nvPr/>
        </p:nvSpPr>
        <p:spPr>
          <a:xfrm>
            <a:off x="527564" y="4091370"/>
            <a:ext cx="955543" cy="369332"/>
          </a:xfrm>
          <a:prstGeom prst="rect">
            <a:avLst/>
          </a:prstGeom>
          <a:solidFill>
            <a:schemeClr val="accent1">
              <a:lumMod val="50000"/>
            </a:schemeClr>
          </a:solidFill>
        </p:spPr>
        <p:txBody>
          <a:bodyPr wrap="square" rtlCol="0">
            <a:spAutoFit/>
          </a:bodyPr>
          <a:lstStyle/>
          <a:p>
            <a:r>
              <a:rPr lang="en-US" b="1" dirty="0">
                <a:solidFill>
                  <a:schemeClr val="bg1"/>
                </a:solidFill>
              </a:rPr>
              <a:t>Process</a:t>
            </a:r>
          </a:p>
        </p:txBody>
      </p:sp>
      <p:cxnSp>
        <p:nvCxnSpPr>
          <p:cNvPr id="7" name="Straight Arrow Connector 6">
            <a:extLst>
              <a:ext uri="{FF2B5EF4-FFF2-40B4-BE49-F238E27FC236}">
                <a16:creationId xmlns:a16="http://schemas.microsoft.com/office/drawing/2014/main" id="{1ACDF23E-57EF-4938-B8AB-CA3D5A88C290}"/>
              </a:ext>
              <a:ext uri="{C183D7F6-B498-43B3-948B-1728B52AA6E4}">
                <adec:decorative xmlns:adec="http://schemas.microsoft.com/office/drawing/2017/decorative" val="1"/>
              </a:ext>
            </a:extLst>
          </p:cNvPr>
          <p:cNvCxnSpPr>
            <a:cxnSpLocks/>
            <a:stCxn id="8" idx="3"/>
            <a:endCxn id="64" idx="0"/>
          </p:cNvCxnSpPr>
          <p:nvPr/>
        </p:nvCxnSpPr>
        <p:spPr>
          <a:xfrm>
            <a:off x="3068270" y="4279804"/>
            <a:ext cx="2373718" cy="0"/>
          </a:xfrm>
          <a:prstGeom prst="straightConnector1">
            <a:avLst/>
          </a:prstGeom>
          <a:ln>
            <a:solidFill>
              <a:srgbClr val="68585D"/>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68D66E1-15BD-4B89-86E3-AB3D47CF17EE}"/>
              </a:ext>
              <a:ext uri="{C183D7F6-B498-43B3-948B-1728B52AA6E4}">
                <adec:decorative xmlns:adec="http://schemas.microsoft.com/office/drawing/2017/decorative" val="1"/>
              </a:ext>
            </a:extLst>
          </p:cNvPr>
          <p:cNvSpPr txBox="1"/>
          <p:nvPr/>
        </p:nvSpPr>
        <p:spPr>
          <a:xfrm>
            <a:off x="1732741" y="3987416"/>
            <a:ext cx="1335529" cy="584775"/>
          </a:xfrm>
          <a:prstGeom prst="rect">
            <a:avLst/>
          </a:prstGeom>
          <a:noFill/>
        </p:spPr>
        <p:txBody>
          <a:bodyPr wrap="square" rtlCol="0">
            <a:spAutoFit/>
          </a:bodyPr>
          <a:lstStyle/>
          <a:p>
            <a:r>
              <a:rPr lang="en-US" sz="1600" b="1" dirty="0">
                <a:solidFill>
                  <a:srgbClr val="68585D"/>
                </a:solidFill>
              </a:rPr>
              <a:t>Uncontrolled Emissions</a:t>
            </a:r>
          </a:p>
        </p:txBody>
      </p:sp>
      <p:cxnSp>
        <p:nvCxnSpPr>
          <p:cNvPr id="15" name="Connector: Curved 14">
            <a:extLst>
              <a:ext uri="{FF2B5EF4-FFF2-40B4-BE49-F238E27FC236}">
                <a16:creationId xmlns:a16="http://schemas.microsoft.com/office/drawing/2014/main" id="{3F21F1B3-4C9D-4474-97D3-91B4804D630E}"/>
              </a:ext>
              <a:ext uri="{C183D7F6-B498-43B3-948B-1728B52AA6E4}">
                <adec:decorative xmlns:adec="http://schemas.microsoft.com/office/drawing/2017/decorative" val="1"/>
              </a:ext>
            </a:extLst>
          </p:cNvPr>
          <p:cNvCxnSpPr>
            <a:cxnSpLocks/>
            <a:stCxn id="8" idx="3"/>
            <a:endCxn id="72" idx="3"/>
          </p:cNvCxnSpPr>
          <p:nvPr/>
        </p:nvCxnSpPr>
        <p:spPr>
          <a:xfrm>
            <a:off x="3068270" y="4279804"/>
            <a:ext cx="797358" cy="1135550"/>
          </a:xfrm>
          <a:prstGeom prst="curvedConnector2">
            <a:avLst/>
          </a:prstGeom>
          <a:ln>
            <a:solidFill>
              <a:srgbClr val="68585D"/>
            </a:solidFill>
            <a:tailEnd type="triangle"/>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FDC0E46F-E81B-4239-AB20-A0CDD1F81146}"/>
              </a:ext>
              <a:ext uri="{C183D7F6-B498-43B3-948B-1728B52AA6E4}">
                <adec:decorative xmlns:adec="http://schemas.microsoft.com/office/drawing/2017/decorative" val="1"/>
              </a:ext>
            </a:extLst>
          </p:cNvPr>
          <p:cNvSpPr/>
          <p:nvPr/>
        </p:nvSpPr>
        <p:spPr>
          <a:xfrm>
            <a:off x="3373169" y="3239853"/>
            <a:ext cx="1706199" cy="913635"/>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2"/>
                </a:solidFill>
              </a:rPr>
              <a:t>Release point apportionment (% Captured)  </a:t>
            </a:r>
          </a:p>
        </p:txBody>
      </p:sp>
      <p:sp>
        <p:nvSpPr>
          <p:cNvPr id="23" name="Rectangle 22">
            <a:extLst>
              <a:ext uri="{FF2B5EF4-FFF2-40B4-BE49-F238E27FC236}">
                <a16:creationId xmlns:a16="http://schemas.microsoft.com/office/drawing/2014/main" id="{6782EBB5-C67A-4538-9543-A184D52ECB53}"/>
              </a:ext>
              <a:ext uri="{C183D7F6-B498-43B3-948B-1728B52AA6E4}">
                <adec:decorative xmlns:adec="http://schemas.microsoft.com/office/drawing/2017/decorative" val="1"/>
              </a:ext>
            </a:extLst>
          </p:cNvPr>
          <p:cNvSpPr/>
          <p:nvPr/>
        </p:nvSpPr>
        <p:spPr>
          <a:xfrm>
            <a:off x="2141268" y="4572191"/>
            <a:ext cx="1627632" cy="919875"/>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2"/>
                </a:solidFill>
              </a:rPr>
              <a:t>Release point apportionment (% Not captured)    </a:t>
            </a:r>
          </a:p>
        </p:txBody>
      </p:sp>
      <p:cxnSp>
        <p:nvCxnSpPr>
          <p:cNvPr id="27" name="Straight Arrow Connector 26">
            <a:extLst>
              <a:ext uri="{FF2B5EF4-FFF2-40B4-BE49-F238E27FC236}">
                <a16:creationId xmlns:a16="http://schemas.microsoft.com/office/drawing/2014/main" id="{75EBECD4-80B4-4D02-A592-F5B7B255164F}"/>
              </a:ext>
              <a:ext uri="{C183D7F6-B498-43B3-948B-1728B52AA6E4}">
                <adec:decorative xmlns:adec="http://schemas.microsoft.com/office/drawing/2017/decorative" val="1"/>
              </a:ext>
            </a:extLst>
          </p:cNvPr>
          <p:cNvCxnSpPr>
            <a:cxnSpLocks/>
            <a:stCxn id="9" idx="0"/>
            <a:endCxn id="30" idx="2"/>
          </p:cNvCxnSpPr>
          <p:nvPr/>
        </p:nvCxnSpPr>
        <p:spPr>
          <a:xfrm flipV="1">
            <a:off x="6045654" y="3470920"/>
            <a:ext cx="6866" cy="416980"/>
          </a:xfrm>
          <a:prstGeom prst="straightConnector1">
            <a:avLst/>
          </a:prstGeom>
          <a:ln>
            <a:solidFill>
              <a:srgbClr val="68585D"/>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2AACA190-9985-4A71-BFC8-D83531733DDE}"/>
              </a:ext>
              <a:ext uri="{C183D7F6-B498-43B3-948B-1728B52AA6E4}">
                <adec:decorative xmlns:adec="http://schemas.microsoft.com/office/drawing/2017/decorative" val="1"/>
              </a:ext>
            </a:extLst>
          </p:cNvPr>
          <p:cNvCxnSpPr>
            <a:cxnSpLocks/>
            <a:stCxn id="9" idx="2"/>
            <a:endCxn id="31" idx="0"/>
          </p:cNvCxnSpPr>
          <p:nvPr/>
        </p:nvCxnSpPr>
        <p:spPr>
          <a:xfrm>
            <a:off x="6045654" y="4664173"/>
            <a:ext cx="6202" cy="433553"/>
          </a:xfrm>
          <a:prstGeom prst="straightConnector1">
            <a:avLst/>
          </a:prstGeom>
          <a:ln>
            <a:solidFill>
              <a:srgbClr val="68585D"/>
            </a:solidFill>
            <a:tailEnd type="triangle"/>
          </a:ln>
        </p:spPr>
        <p:style>
          <a:lnRef idx="1">
            <a:schemeClr val="accent1"/>
          </a:lnRef>
          <a:fillRef idx="0">
            <a:schemeClr val="accent1"/>
          </a:fillRef>
          <a:effectRef idx="0">
            <a:schemeClr val="accent1"/>
          </a:effectRef>
          <a:fontRef idx="minor">
            <a:schemeClr val="tx1"/>
          </a:fontRef>
        </p:style>
      </p:cxnSp>
      <p:sp>
        <p:nvSpPr>
          <p:cNvPr id="30" name="Rectangle 29">
            <a:extLst>
              <a:ext uri="{FF2B5EF4-FFF2-40B4-BE49-F238E27FC236}">
                <a16:creationId xmlns:a16="http://schemas.microsoft.com/office/drawing/2014/main" id="{6FF7820B-3AC4-431F-82D2-6789D4365B6E}"/>
              </a:ext>
              <a:ext uri="{C183D7F6-B498-43B3-948B-1728B52AA6E4}">
                <adec:decorative xmlns:adec="http://schemas.microsoft.com/office/drawing/2017/decorative" val="1"/>
              </a:ext>
            </a:extLst>
          </p:cNvPr>
          <p:cNvSpPr/>
          <p:nvPr/>
        </p:nvSpPr>
        <p:spPr>
          <a:xfrm>
            <a:off x="5441986" y="3153421"/>
            <a:ext cx="1221068" cy="317499"/>
          </a:xfrm>
          <a:prstGeom prst="rect">
            <a:avLst/>
          </a:pr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accent2">
                    <a:lumMod val="50000"/>
                  </a:schemeClr>
                </a:solidFill>
              </a:rPr>
              <a:t>% Effective</a:t>
            </a:r>
          </a:p>
        </p:txBody>
      </p:sp>
      <p:sp>
        <p:nvSpPr>
          <p:cNvPr id="31" name="Rectangle 30">
            <a:extLst>
              <a:ext uri="{FF2B5EF4-FFF2-40B4-BE49-F238E27FC236}">
                <a16:creationId xmlns:a16="http://schemas.microsoft.com/office/drawing/2014/main" id="{B4573319-ED34-4590-86CE-9F4C73D5C7A8}"/>
              </a:ext>
              <a:ext uri="{C183D7F6-B498-43B3-948B-1728B52AA6E4}">
                <adec:decorative xmlns:adec="http://schemas.microsoft.com/office/drawing/2017/decorative" val="1"/>
              </a:ext>
            </a:extLst>
          </p:cNvPr>
          <p:cNvSpPr/>
          <p:nvPr/>
        </p:nvSpPr>
        <p:spPr>
          <a:xfrm>
            <a:off x="5324450" y="5097726"/>
            <a:ext cx="1454812" cy="483772"/>
          </a:xfrm>
          <a:prstGeom prst="rect">
            <a:avLst/>
          </a:pr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accent2">
                    <a:lumMod val="50000"/>
                  </a:schemeClr>
                </a:solidFill>
              </a:rPr>
              <a:t>% Not effective</a:t>
            </a:r>
          </a:p>
        </p:txBody>
      </p:sp>
      <p:cxnSp>
        <p:nvCxnSpPr>
          <p:cNvPr id="38" name="Straight Arrow Connector 37">
            <a:extLst>
              <a:ext uri="{FF2B5EF4-FFF2-40B4-BE49-F238E27FC236}">
                <a16:creationId xmlns:a16="http://schemas.microsoft.com/office/drawing/2014/main" id="{E9798BB7-13CE-49C7-A615-F3E28DA01F29}"/>
              </a:ext>
              <a:ext uri="{C183D7F6-B498-43B3-948B-1728B52AA6E4}">
                <adec:decorative xmlns:adec="http://schemas.microsoft.com/office/drawing/2017/decorative" val="1"/>
              </a:ext>
            </a:extLst>
          </p:cNvPr>
          <p:cNvCxnSpPr>
            <a:cxnSpLocks/>
            <a:stCxn id="31" idx="3"/>
            <a:endCxn id="42" idx="2"/>
          </p:cNvCxnSpPr>
          <p:nvPr/>
        </p:nvCxnSpPr>
        <p:spPr>
          <a:xfrm flipV="1">
            <a:off x="6779262" y="4361775"/>
            <a:ext cx="2773686" cy="977837"/>
          </a:xfrm>
          <a:prstGeom prst="straightConnector1">
            <a:avLst/>
          </a:prstGeom>
          <a:ln>
            <a:solidFill>
              <a:srgbClr val="68585D"/>
            </a:solidFill>
            <a:tailEnd type="triangle"/>
          </a:ln>
        </p:spPr>
        <p:style>
          <a:lnRef idx="1">
            <a:schemeClr val="accent1"/>
          </a:lnRef>
          <a:fillRef idx="0">
            <a:schemeClr val="accent1"/>
          </a:fillRef>
          <a:effectRef idx="0">
            <a:schemeClr val="accent1"/>
          </a:effectRef>
          <a:fontRef idx="minor">
            <a:schemeClr val="tx1"/>
          </a:fontRef>
        </p:style>
      </p:cxnSp>
      <p:sp>
        <p:nvSpPr>
          <p:cNvPr id="42" name="Content Placeholder 41">
            <a:extLst>
              <a:ext uri="{FF2B5EF4-FFF2-40B4-BE49-F238E27FC236}">
                <a16:creationId xmlns:a16="http://schemas.microsoft.com/office/drawing/2014/main" id="{70D27A93-1ACF-4AE4-ADB7-B5EF583B0A09}"/>
              </a:ext>
              <a:ext uri="{C183D7F6-B498-43B3-948B-1728B52AA6E4}">
                <adec:decorative xmlns:adec="http://schemas.microsoft.com/office/drawing/2017/decorative" val="1"/>
              </a:ext>
            </a:extLst>
          </p:cNvPr>
          <p:cNvSpPr>
            <a:spLocks noGrp="1"/>
          </p:cNvSpPr>
          <p:nvPr>
            <p:ph idx="1"/>
          </p:nvPr>
        </p:nvSpPr>
        <p:spPr>
          <a:xfrm>
            <a:off x="9552948" y="3503218"/>
            <a:ext cx="834684" cy="1717114"/>
          </a:xfrm>
          <a:prstGeom prst="can">
            <a:avLst/>
          </a:prstGeom>
          <a:solidFill>
            <a:schemeClr val="accent6">
              <a:lumMod val="50000"/>
            </a:schemeClr>
          </a:solidFill>
          <a:ln w="19050" cap="rnd" cmpd="sng" algn="ctr">
            <a:noFill/>
            <a:prstDash val="solid"/>
          </a:ln>
          <a:effectLst/>
        </p:spPr>
        <p:txBody>
          <a:bodyPr vert="vert" rtlCol="0" anchor="ctr">
            <a:norm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chemeClr val="bg1"/>
                </a:solidFill>
                <a:effectLst/>
                <a:uLnTx/>
                <a:uFillTx/>
                <a:latin typeface="Trebuchet MS" panose="020B0603020202020204"/>
                <a:ea typeface="+mn-ea"/>
                <a:cs typeface="+mn-cs"/>
              </a:rPr>
              <a:t>Stack Emissions </a:t>
            </a:r>
          </a:p>
        </p:txBody>
      </p:sp>
      <p:cxnSp>
        <p:nvCxnSpPr>
          <p:cNvPr id="53" name="Straight Arrow Connector 52">
            <a:extLst>
              <a:ext uri="{FF2B5EF4-FFF2-40B4-BE49-F238E27FC236}">
                <a16:creationId xmlns:a16="http://schemas.microsoft.com/office/drawing/2014/main" id="{13DE4C95-9C51-49DD-B59A-CE1F627AEA1F}"/>
              </a:ext>
              <a:ext uri="{C183D7F6-B498-43B3-948B-1728B52AA6E4}">
                <adec:decorative xmlns:adec="http://schemas.microsoft.com/office/drawing/2017/decorative" val="1"/>
              </a:ext>
            </a:extLst>
          </p:cNvPr>
          <p:cNvCxnSpPr>
            <a:cxnSpLocks/>
            <a:stCxn id="30" idx="0"/>
            <a:endCxn id="106" idx="2"/>
          </p:cNvCxnSpPr>
          <p:nvPr/>
        </p:nvCxnSpPr>
        <p:spPr>
          <a:xfrm flipH="1" flipV="1">
            <a:off x="6052519" y="2890106"/>
            <a:ext cx="1" cy="263315"/>
          </a:xfrm>
          <a:prstGeom prst="straightConnector1">
            <a:avLst/>
          </a:prstGeom>
          <a:ln>
            <a:solidFill>
              <a:srgbClr val="68585D"/>
            </a:solidFill>
            <a:tailEnd type="triangle"/>
          </a:ln>
        </p:spPr>
        <p:style>
          <a:lnRef idx="1">
            <a:schemeClr val="accent1"/>
          </a:lnRef>
          <a:fillRef idx="0">
            <a:schemeClr val="accent1"/>
          </a:fillRef>
          <a:effectRef idx="0">
            <a:schemeClr val="accent1"/>
          </a:effectRef>
          <a:fontRef idx="minor">
            <a:schemeClr val="tx1"/>
          </a:fontRef>
        </p:style>
      </p:cxnSp>
      <p:sp>
        <p:nvSpPr>
          <p:cNvPr id="55" name="Rectangle: Rounded Corners 54">
            <a:extLst>
              <a:ext uri="{FF2B5EF4-FFF2-40B4-BE49-F238E27FC236}">
                <a16:creationId xmlns:a16="http://schemas.microsoft.com/office/drawing/2014/main" id="{D1F299D1-17CD-4F10-A001-4062CB6321F4}"/>
              </a:ext>
              <a:ext uri="{C183D7F6-B498-43B3-948B-1728B52AA6E4}">
                <adec:decorative xmlns:adec="http://schemas.microsoft.com/office/drawing/2017/decorative" val="1"/>
              </a:ext>
            </a:extLst>
          </p:cNvPr>
          <p:cNvSpPr/>
          <p:nvPr/>
        </p:nvSpPr>
        <p:spPr>
          <a:xfrm>
            <a:off x="5381598" y="1740367"/>
            <a:ext cx="1341843" cy="483773"/>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t>Removed Emissions</a:t>
            </a:r>
          </a:p>
        </p:txBody>
      </p:sp>
      <p:cxnSp>
        <p:nvCxnSpPr>
          <p:cNvPr id="57" name="Straight Arrow Connector 56">
            <a:extLst>
              <a:ext uri="{FF2B5EF4-FFF2-40B4-BE49-F238E27FC236}">
                <a16:creationId xmlns:a16="http://schemas.microsoft.com/office/drawing/2014/main" id="{56EC5E90-78CC-4F65-BF23-3B861D9141C6}"/>
              </a:ext>
              <a:ext uri="{C183D7F6-B498-43B3-948B-1728B52AA6E4}">
                <adec:decorative xmlns:adec="http://schemas.microsoft.com/office/drawing/2017/decorative" val="1"/>
              </a:ext>
            </a:extLst>
          </p:cNvPr>
          <p:cNvCxnSpPr>
            <a:cxnSpLocks/>
            <a:stCxn id="106" idx="0"/>
            <a:endCxn id="55" idx="2"/>
          </p:cNvCxnSpPr>
          <p:nvPr/>
        </p:nvCxnSpPr>
        <p:spPr>
          <a:xfrm flipV="1">
            <a:off x="6052519" y="2224140"/>
            <a:ext cx="1" cy="230868"/>
          </a:xfrm>
          <a:prstGeom prst="straightConnector1">
            <a:avLst/>
          </a:prstGeom>
          <a:ln>
            <a:solidFill>
              <a:srgbClr val="68585D"/>
            </a:solidFill>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a:extLst>
              <a:ext uri="{FF2B5EF4-FFF2-40B4-BE49-F238E27FC236}">
                <a16:creationId xmlns:a16="http://schemas.microsoft.com/office/drawing/2014/main" id="{E2C7E1BB-9DA1-493B-9811-B225430B19B9}"/>
              </a:ext>
              <a:ext uri="{C183D7F6-B498-43B3-948B-1728B52AA6E4}">
                <adec:decorative xmlns:adec="http://schemas.microsoft.com/office/drawing/2017/decorative" val="1"/>
              </a:ext>
            </a:extLst>
          </p:cNvPr>
          <p:cNvCxnSpPr>
            <a:cxnSpLocks/>
            <a:stCxn id="107" idx="3"/>
            <a:endCxn id="42" idx="2"/>
          </p:cNvCxnSpPr>
          <p:nvPr/>
        </p:nvCxnSpPr>
        <p:spPr>
          <a:xfrm>
            <a:off x="8475317" y="3312170"/>
            <a:ext cx="1077631" cy="1049605"/>
          </a:xfrm>
          <a:prstGeom prst="straightConnector1">
            <a:avLst/>
          </a:prstGeom>
          <a:ln>
            <a:solidFill>
              <a:srgbClr val="68585D"/>
            </a:solidFill>
            <a:tailEnd type="triangle"/>
          </a:ln>
        </p:spPr>
        <p:style>
          <a:lnRef idx="1">
            <a:schemeClr val="accent1"/>
          </a:lnRef>
          <a:fillRef idx="0">
            <a:schemeClr val="accent1"/>
          </a:fillRef>
          <a:effectRef idx="0">
            <a:schemeClr val="accent1"/>
          </a:effectRef>
          <a:fontRef idx="minor">
            <a:schemeClr val="tx1"/>
          </a:fontRef>
        </p:style>
      </p:cxnSp>
      <p:sp>
        <p:nvSpPr>
          <p:cNvPr id="64" name="Flowchart: Manual Operation 63">
            <a:extLst>
              <a:ext uri="{FF2B5EF4-FFF2-40B4-BE49-F238E27FC236}">
                <a16:creationId xmlns:a16="http://schemas.microsoft.com/office/drawing/2014/main" id="{F2B1F587-1A48-4827-97A8-4F3FBCCA5925}"/>
              </a:ext>
              <a:ext uri="{C183D7F6-B498-43B3-948B-1728B52AA6E4}">
                <adec:decorative xmlns:adec="http://schemas.microsoft.com/office/drawing/2017/decorative" val="1"/>
              </a:ext>
            </a:extLst>
          </p:cNvPr>
          <p:cNvSpPr/>
          <p:nvPr/>
        </p:nvSpPr>
        <p:spPr>
          <a:xfrm rot="16200000">
            <a:off x="5124686" y="4091158"/>
            <a:ext cx="1011897" cy="377293"/>
          </a:xfrm>
          <a:prstGeom prst="flowChartManualOperation">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a:p>
        </p:txBody>
      </p:sp>
      <p:sp>
        <p:nvSpPr>
          <p:cNvPr id="9" name="Rectangle 8">
            <a:extLst>
              <a:ext uri="{FF2B5EF4-FFF2-40B4-BE49-F238E27FC236}">
                <a16:creationId xmlns:a16="http://schemas.microsoft.com/office/drawing/2014/main" id="{66DE0456-AD53-473D-AE66-EBEC20F7B4E4}"/>
              </a:ext>
              <a:ext uri="{C183D7F6-B498-43B3-948B-1728B52AA6E4}">
                <adec:decorative xmlns:adec="http://schemas.microsoft.com/office/drawing/2017/decorative" val="1"/>
              </a:ext>
            </a:extLst>
          </p:cNvPr>
          <p:cNvSpPr/>
          <p:nvPr/>
        </p:nvSpPr>
        <p:spPr>
          <a:xfrm>
            <a:off x="5628312" y="3887900"/>
            <a:ext cx="834684" cy="77627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t>Control</a:t>
            </a:r>
          </a:p>
        </p:txBody>
      </p:sp>
      <p:sp>
        <p:nvSpPr>
          <p:cNvPr id="106" name="Rectangle 105">
            <a:extLst>
              <a:ext uri="{FF2B5EF4-FFF2-40B4-BE49-F238E27FC236}">
                <a16:creationId xmlns:a16="http://schemas.microsoft.com/office/drawing/2014/main" id="{7D56DF74-5887-4108-8F68-77084A9D6748}"/>
              </a:ext>
              <a:ext uri="{C183D7F6-B498-43B3-948B-1728B52AA6E4}">
                <adec:decorative xmlns:adec="http://schemas.microsoft.com/office/drawing/2017/decorative" val="1"/>
              </a:ext>
            </a:extLst>
          </p:cNvPr>
          <p:cNvSpPr/>
          <p:nvPr/>
        </p:nvSpPr>
        <p:spPr>
          <a:xfrm>
            <a:off x="5484108" y="2455008"/>
            <a:ext cx="1136822" cy="435098"/>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7030A0"/>
                </a:solidFill>
              </a:rPr>
              <a:t>% Efficient</a:t>
            </a:r>
          </a:p>
        </p:txBody>
      </p:sp>
      <p:sp>
        <p:nvSpPr>
          <p:cNvPr id="107" name="Rectangle 106">
            <a:extLst>
              <a:ext uri="{FF2B5EF4-FFF2-40B4-BE49-F238E27FC236}">
                <a16:creationId xmlns:a16="http://schemas.microsoft.com/office/drawing/2014/main" id="{C1A1DF9C-40ED-4993-B8C3-2F9ACC3A34EF}"/>
              </a:ext>
              <a:ext uri="{C183D7F6-B498-43B3-948B-1728B52AA6E4}">
                <adec:decorative xmlns:adec="http://schemas.microsoft.com/office/drawing/2017/decorative" val="1"/>
              </a:ext>
            </a:extLst>
          </p:cNvPr>
          <p:cNvSpPr/>
          <p:nvPr/>
        </p:nvSpPr>
        <p:spPr>
          <a:xfrm>
            <a:off x="7049223" y="3070105"/>
            <a:ext cx="1426094" cy="484130"/>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7030A0"/>
                </a:solidFill>
              </a:rPr>
              <a:t>% Not efficient</a:t>
            </a:r>
          </a:p>
        </p:txBody>
      </p:sp>
      <p:cxnSp>
        <p:nvCxnSpPr>
          <p:cNvPr id="112" name="Straight Arrow Connector 111">
            <a:extLst>
              <a:ext uri="{FF2B5EF4-FFF2-40B4-BE49-F238E27FC236}">
                <a16:creationId xmlns:a16="http://schemas.microsoft.com/office/drawing/2014/main" id="{2A4EB34C-7110-4BC0-82C6-91752EAC2D84}"/>
              </a:ext>
              <a:ext uri="{C183D7F6-B498-43B3-948B-1728B52AA6E4}">
                <adec:decorative xmlns:adec="http://schemas.microsoft.com/office/drawing/2017/decorative" val="1"/>
              </a:ext>
            </a:extLst>
          </p:cNvPr>
          <p:cNvCxnSpPr>
            <a:cxnSpLocks/>
            <a:stCxn id="30" idx="3"/>
            <a:endCxn id="107" idx="1"/>
          </p:cNvCxnSpPr>
          <p:nvPr/>
        </p:nvCxnSpPr>
        <p:spPr>
          <a:xfrm flipV="1">
            <a:off x="6663054" y="3312170"/>
            <a:ext cx="386169" cy="1"/>
          </a:xfrm>
          <a:prstGeom prst="straightConnector1">
            <a:avLst/>
          </a:prstGeom>
          <a:ln>
            <a:solidFill>
              <a:srgbClr val="68585D"/>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35187702-7597-4C7E-BE0F-DDA6157F0888}"/>
              </a:ext>
              <a:ext uri="{C183D7F6-B498-43B3-948B-1728B52AA6E4}">
                <adec:decorative xmlns:adec="http://schemas.microsoft.com/office/drawing/2017/decorative" val="1"/>
              </a:ext>
            </a:extLst>
          </p:cNvPr>
          <p:cNvCxnSpPr>
            <a:cxnSpLocks/>
            <a:stCxn id="5" idx="3"/>
            <a:endCxn id="8" idx="1"/>
          </p:cNvCxnSpPr>
          <p:nvPr/>
        </p:nvCxnSpPr>
        <p:spPr>
          <a:xfrm>
            <a:off x="1483107" y="4276036"/>
            <a:ext cx="249634" cy="3768"/>
          </a:xfrm>
          <a:prstGeom prst="straightConnector1">
            <a:avLst/>
          </a:prstGeom>
          <a:ln>
            <a:solidFill>
              <a:srgbClr val="68585D"/>
            </a:solidFill>
            <a:tailEnd type="triangle"/>
          </a:ln>
        </p:spPr>
        <p:style>
          <a:lnRef idx="1">
            <a:schemeClr val="accent1"/>
          </a:lnRef>
          <a:fillRef idx="0">
            <a:schemeClr val="accent1"/>
          </a:fillRef>
          <a:effectRef idx="0">
            <a:schemeClr val="accent1"/>
          </a:effectRef>
          <a:fontRef idx="minor">
            <a:schemeClr val="tx1"/>
          </a:fontRef>
        </p:style>
      </p:cxnSp>
      <p:cxnSp>
        <p:nvCxnSpPr>
          <p:cNvPr id="71" name="Straight Arrow Connector 70">
            <a:extLst>
              <a:ext uri="{FF2B5EF4-FFF2-40B4-BE49-F238E27FC236}">
                <a16:creationId xmlns:a16="http://schemas.microsoft.com/office/drawing/2014/main" id="{3A5EEA62-3B46-44D0-9A82-75C1E577DCD8}"/>
              </a:ext>
              <a:ext uri="{C183D7F6-B498-43B3-948B-1728B52AA6E4}">
                <adec:decorative xmlns:adec="http://schemas.microsoft.com/office/drawing/2017/decorative" val="1"/>
              </a:ext>
            </a:extLst>
          </p:cNvPr>
          <p:cNvCxnSpPr/>
          <p:nvPr/>
        </p:nvCxnSpPr>
        <p:spPr>
          <a:xfrm flipV="1">
            <a:off x="9926320" y="3082064"/>
            <a:ext cx="0" cy="421154"/>
          </a:xfrm>
          <a:prstGeom prst="straightConnector1">
            <a:avLst/>
          </a:prstGeom>
          <a:ln>
            <a:solidFill>
              <a:srgbClr val="68585D"/>
            </a:solidFill>
            <a:tailEnd type="triangle"/>
          </a:ln>
        </p:spPr>
        <p:style>
          <a:lnRef idx="1">
            <a:schemeClr val="accent1"/>
          </a:lnRef>
          <a:fillRef idx="0">
            <a:schemeClr val="accent1"/>
          </a:fillRef>
          <a:effectRef idx="0">
            <a:schemeClr val="accent1"/>
          </a:effectRef>
          <a:fontRef idx="minor">
            <a:schemeClr val="tx1"/>
          </a:fontRef>
        </p:style>
      </p:cxnSp>
      <p:sp>
        <p:nvSpPr>
          <p:cNvPr id="73" name="Rectangle: Rounded Corners 72">
            <a:extLst>
              <a:ext uri="{FF2B5EF4-FFF2-40B4-BE49-F238E27FC236}">
                <a16:creationId xmlns:a16="http://schemas.microsoft.com/office/drawing/2014/main" id="{AA28EB4C-9F8B-4F80-92BD-FF3C48FA7C69}"/>
              </a:ext>
              <a:ext uri="{C183D7F6-B498-43B3-948B-1728B52AA6E4}">
                <adec:decorative xmlns:adec="http://schemas.microsoft.com/office/drawing/2017/decorative" val="1"/>
              </a:ext>
            </a:extLst>
          </p:cNvPr>
          <p:cNvSpPr/>
          <p:nvPr/>
        </p:nvSpPr>
        <p:spPr>
          <a:xfrm>
            <a:off x="9338310" y="2497288"/>
            <a:ext cx="1176019" cy="584776"/>
          </a:xfrm>
          <a:prstGeom prst="roundRect">
            <a:avLst/>
          </a:prstGeom>
          <a:solidFill>
            <a:srgbClr val="6858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t>Stack Emissions</a:t>
            </a:r>
          </a:p>
        </p:txBody>
      </p:sp>
      <p:sp>
        <p:nvSpPr>
          <p:cNvPr id="2" name="Rectangle 1" descr="This figure shows the flow of uncontrolled emissions from their source at the unit process flowing through the control and highlighting captured emissions, control device effectiveness, and pollutant reduction efficiency.">
            <a:extLst>
              <a:ext uri="{FF2B5EF4-FFF2-40B4-BE49-F238E27FC236}">
                <a16:creationId xmlns:a16="http://schemas.microsoft.com/office/drawing/2014/main" id="{A672BBC7-5644-DF2C-4F37-136C3DF36F34}"/>
              </a:ext>
            </a:extLst>
          </p:cNvPr>
          <p:cNvSpPr/>
          <p:nvPr/>
        </p:nvSpPr>
        <p:spPr>
          <a:xfrm>
            <a:off x="363255" y="1377863"/>
            <a:ext cx="10990545" cy="51150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TextBox 93">
            <a:extLst>
              <a:ext uri="{FF2B5EF4-FFF2-40B4-BE49-F238E27FC236}">
                <a16:creationId xmlns:a16="http://schemas.microsoft.com/office/drawing/2014/main" id="{72D5E9D3-4392-48DF-8B0F-7AAB789B82EA}"/>
              </a:ext>
            </a:extLst>
          </p:cNvPr>
          <p:cNvSpPr txBox="1"/>
          <p:nvPr/>
        </p:nvSpPr>
        <p:spPr>
          <a:xfrm>
            <a:off x="7315200" y="5655997"/>
            <a:ext cx="3665058" cy="923330"/>
          </a:xfrm>
          <a:prstGeom prst="rect">
            <a:avLst/>
          </a:prstGeom>
          <a:noFill/>
        </p:spPr>
        <p:txBody>
          <a:bodyPr wrap="square" rtlCol="0">
            <a:spAutoFit/>
          </a:bodyPr>
          <a:lstStyle/>
          <a:p>
            <a:r>
              <a:rPr lang="en-US" b="1" dirty="0">
                <a:solidFill>
                  <a:schemeClr val="tx2"/>
                </a:solidFill>
              </a:rPr>
              <a:t>% Not captured = 100 - % Captured</a:t>
            </a:r>
          </a:p>
          <a:p>
            <a:r>
              <a:rPr lang="en-US" b="1" dirty="0">
                <a:solidFill>
                  <a:schemeClr val="accent2">
                    <a:lumMod val="50000"/>
                  </a:schemeClr>
                </a:solidFill>
              </a:rPr>
              <a:t>% Not effective = 100 - % Effective</a:t>
            </a:r>
          </a:p>
          <a:p>
            <a:r>
              <a:rPr lang="en-US" b="1" dirty="0">
                <a:solidFill>
                  <a:srgbClr val="7030A0"/>
                </a:solidFill>
              </a:rPr>
              <a:t>% Not efficient = 100 - % Efficient</a:t>
            </a:r>
          </a:p>
        </p:txBody>
      </p:sp>
    </p:spTree>
    <p:extLst>
      <p:ext uri="{BB962C8B-B14F-4D97-AF65-F5344CB8AC3E}">
        <p14:creationId xmlns:p14="http://schemas.microsoft.com/office/powerpoint/2010/main" val="41046532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CE310E9-FD55-4FD7-AD52-2704106D41BE}"/>
              </a:ext>
            </a:extLst>
          </p:cNvPr>
          <p:cNvSpPr>
            <a:spLocks noGrp="1"/>
          </p:cNvSpPr>
          <p:nvPr>
            <p:ph type="sldNum" sz="quarter" idx="12"/>
          </p:nvPr>
        </p:nvSpPr>
        <p:spPr/>
        <p:txBody>
          <a:bodyPr/>
          <a:lstStyle/>
          <a:p>
            <a:fld id="{C3625854-A157-44F5-B597-7EECA3982BD8}" type="slidenum">
              <a:rPr lang="en-US" smtClean="0"/>
              <a:t>15</a:t>
            </a:fld>
            <a:endParaRPr lang="en-US"/>
          </a:p>
        </p:txBody>
      </p:sp>
      <p:sp>
        <p:nvSpPr>
          <p:cNvPr id="2" name="Title 1">
            <a:extLst>
              <a:ext uri="{FF2B5EF4-FFF2-40B4-BE49-F238E27FC236}">
                <a16:creationId xmlns:a16="http://schemas.microsoft.com/office/drawing/2014/main" id="{3DB997D8-C2D4-4FD3-9C16-1BE25BBF3549}"/>
              </a:ext>
            </a:extLst>
          </p:cNvPr>
          <p:cNvSpPr>
            <a:spLocks noGrp="1"/>
          </p:cNvSpPr>
          <p:nvPr>
            <p:ph type="title"/>
          </p:nvPr>
        </p:nvSpPr>
        <p:spPr>
          <a:xfrm>
            <a:off x="838200" y="102910"/>
            <a:ext cx="10515600" cy="1325563"/>
          </a:xfrm>
        </p:spPr>
        <p:txBody>
          <a:bodyPr/>
          <a:lstStyle/>
          <a:p>
            <a:r>
              <a:rPr lang="en-US" b="1" dirty="0"/>
              <a:t>Controlled (Post-Control) Emissions</a:t>
            </a:r>
          </a:p>
        </p:txBody>
      </p:sp>
      <p:sp>
        <p:nvSpPr>
          <p:cNvPr id="5" name="TextBox 4">
            <a:extLst>
              <a:ext uri="{FF2B5EF4-FFF2-40B4-BE49-F238E27FC236}">
                <a16:creationId xmlns:a16="http://schemas.microsoft.com/office/drawing/2014/main" id="{682CD459-B959-4604-8EB5-DFFA05FFDEE4}"/>
              </a:ext>
              <a:ext uri="{C183D7F6-B498-43B3-948B-1728B52AA6E4}">
                <adec:decorative xmlns:adec="http://schemas.microsoft.com/office/drawing/2017/decorative" val="1"/>
              </a:ext>
            </a:extLst>
          </p:cNvPr>
          <p:cNvSpPr txBox="1"/>
          <p:nvPr/>
        </p:nvSpPr>
        <p:spPr>
          <a:xfrm>
            <a:off x="1354639" y="4230833"/>
            <a:ext cx="955543" cy="369332"/>
          </a:xfrm>
          <a:prstGeom prst="rect">
            <a:avLst/>
          </a:prstGeom>
          <a:solidFill>
            <a:schemeClr val="accent1">
              <a:lumMod val="50000"/>
            </a:schemeClr>
          </a:solidFill>
        </p:spPr>
        <p:txBody>
          <a:bodyPr wrap="square" rtlCol="0">
            <a:spAutoFit/>
          </a:bodyPr>
          <a:lstStyle/>
          <a:p>
            <a:r>
              <a:rPr lang="en-US" b="1" dirty="0">
                <a:solidFill>
                  <a:schemeClr val="bg1"/>
                </a:solidFill>
              </a:rPr>
              <a:t>Process</a:t>
            </a:r>
          </a:p>
        </p:txBody>
      </p:sp>
      <p:cxnSp>
        <p:nvCxnSpPr>
          <p:cNvPr id="6" name="Straight Arrow Connector 5">
            <a:extLst>
              <a:ext uri="{FF2B5EF4-FFF2-40B4-BE49-F238E27FC236}">
                <a16:creationId xmlns:a16="http://schemas.microsoft.com/office/drawing/2014/main" id="{96E6D351-FE8F-435E-9BD3-58D455DF3ABB}"/>
              </a:ext>
              <a:ext uri="{C183D7F6-B498-43B3-948B-1728B52AA6E4}">
                <adec:decorative xmlns:adec="http://schemas.microsoft.com/office/drawing/2017/decorative" val="1"/>
              </a:ext>
            </a:extLst>
          </p:cNvPr>
          <p:cNvCxnSpPr>
            <a:cxnSpLocks/>
            <a:stCxn id="7" idx="3"/>
            <a:endCxn id="21" idx="0"/>
          </p:cNvCxnSpPr>
          <p:nvPr/>
        </p:nvCxnSpPr>
        <p:spPr>
          <a:xfrm>
            <a:off x="3894461" y="4419267"/>
            <a:ext cx="2534834" cy="0"/>
          </a:xfrm>
          <a:prstGeom prst="straightConnector1">
            <a:avLst/>
          </a:prstGeom>
          <a:ln>
            <a:solidFill>
              <a:srgbClr val="68585D"/>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185812F3-9F73-4D95-95FC-F813A030A873}"/>
              </a:ext>
              <a:ext uri="{C183D7F6-B498-43B3-948B-1728B52AA6E4}">
                <adec:decorative xmlns:adec="http://schemas.microsoft.com/office/drawing/2017/decorative" val="1"/>
              </a:ext>
            </a:extLst>
          </p:cNvPr>
          <p:cNvSpPr txBox="1"/>
          <p:nvPr/>
        </p:nvSpPr>
        <p:spPr>
          <a:xfrm>
            <a:off x="2545457" y="4126879"/>
            <a:ext cx="1349004" cy="584775"/>
          </a:xfrm>
          <a:prstGeom prst="rect">
            <a:avLst/>
          </a:prstGeom>
          <a:noFill/>
        </p:spPr>
        <p:txBody>
          <a:bodyPr wrap="square" rtlCol="0">
            <a:spAutoFit/>
          </a:bodyPr>
          <a:lstStyle/>
          <a:p>
            <a:r>
              <a:rPr lang="en-US" sz="1600" b="1" dirty="0">
                <a:solidFill>
                  <a:srgbClr val="68585D"/>
                </a:solidFill>
              </a:rPr>
              <a:t>Uncontrolled Emissions</a:t>
            </a:r>
          </a:p>
        </p:txBody>
      </p:sp>
      <p:cxnSp>
        <p:nvCxnSpPr>
          <p:cNvPr id="8" name="Connector: Curved 7">
            <a:extLst>
              <a:ext uri="{FF2B5EF4-FFF2-40B4-BE49-F238E27FC236}">
                <a16:creationId xmlns:a16="http://schemas.microsoft.com/office/drawing/2014/main" id="{4507FED6-B8F2-4EF1-94A3-12D28437E5F8}"/>
              </a:ext>
              <a:ext uri="{C183D7F6-B498-43B3-948B-1728B52AA6E4}">
                <adec:decorative xmlns:adec="http://schemas.microsoft.com/office/drawing/2017/decorative" val="1"/>
              </a:ext>
            </a:extLst>
          </p:cNvPr>
          <p:cNvCxnSpPr>
            <a:cxnSpLocks/>
            <a:stCxn id="7" idx="3"/>
            <a:endCxn id="22" idx="3"/>
          </p:cNvCxnSpPr>
          <p:nvPr/>
        </p:nvCxnSpPr>
        <p:spPr>
          <a:xfrm>
            <a:off x="3894461" y="4419267"/>
            <a:ext cx="678431" cy="1090195"/>
          </a:xfrm>
          <a:prstGeom prst="curvedConnector2">
            <a:avLst/>
          </a:prstGeom>
          <a:ln>
            <a:solidFill>
              <a:srgbClr val="68585D"/>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C32343F1-F181-46F6-BDE7-0C0CAF2C98F7}"/>
              </a:ext>
              <a:ext uri="{C183D7F6-B498-43B3-948B-1728B52AA6E4}">
                <adec:decorative xmlns:adec="http://schemas.microsoft.com/office/drawing/2017/decorative" val="1"/>
              </a:ext>
            </a:extLst>
          </p:cNvPr>
          <p:cNvCxnSpPr>
            <a:cxnSpLocks/>
            <a:stCxn id="23" idx="0"/>
            <a:endCxn id="13" idx="2"/>
          </p:cNvCxnSpPr>
          <p:nvPr/>
        </p:nvCxnSpPr>
        <p:spPr>
          <a:xfrm flipV="1">
            <a:off x="7032961" y="3610383"/>
            <a:ext cx="6866" cy="416980"/>
          </a:xfrm>
          <a:prstGeom prst="straightConnector1">
            <a:avLst/>
          </a:prstGeom>
          <a:ln>
            <a:solidFill>
              <a:srgbClr val="68585D"/>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966296F1-030B-4677-AAAF-F18F2E42BA04}"/>
              </a:ext>
              <a:ext uri="{C183D7F6-B498-43B3-948B-1728B52AA6E4}">
                <adec:decorative xmlns:adec="http://schemas.microsoft.com/office/drawing/2017/decorative" val="1"/>
              </a:ext>
            </a:extLst>
          </p:cNvPr>
          <p:cNvCxnSpPr>
            <a:cxnSpLocks/>
            <a:stCxn id="23" idx="2"/>
            <a:endCxn id="14" idx="0"/>
          </p:cNvCxnSpPr>
          <p:nvPr/>
        </p:nvCxnSpPr>
        <p:spPr>
          <a:xfrm>
            <a:off x="7032961" y="4803636"/>
            <a:ext cx="6202" cy="433553"/>
          </a:xfrm>
          <a:prstGeom prst="straightConnector1">
            <a:avLst/>
          </a:prstGeom>
          <a:ln>
            <a:solidFill>
              <a:srgbClr val="68585D"/>
            </a:solidFill>
            <a:tailEnd type="triangle"/>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F81AF522-6490-4147-B60B-5CAD182FC464}"/>
              </a:ext>
              <a:ext uri="{C183D7F6-B498-43B3-948B-1728B52AA6E4}">
                <adec:decorative xmlns:adec="http://schemas.microsoft.com/office/drawing/2017/decorative" val="1"/>
              </a:ext>
            </a:extLst>
          </p:cNvPr>
          <p:cNvSpPr/>
          <p:nvPr/>
        </p:nvSpPr>
        <p:spPr>
          <a:xfrm>
            <a:off x="6429293" y="3292884"/>
            <a:ext cx="1221068" cy="317499"/>
          </a:xfrm>
          <a:prstGeom prst="rect">
            <a:avLst/>
          </a:pr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accent2">
                    <a:lumMod val="50000"/>
                  </a:schemeClr>
                </a:solidFill>
              </a:rPr>
              <a:t>% Effective</a:t>
            </a:r>
          </a:p>
        </p:txBody>
      </p:sp>
      <p:sp>
        <p:nvSpPr>
          <p:cNvPr id="14" name="Rectangle 13">
            <a:extLst>
              <a:ext uri="{FF2B5EF4-FFF2-40B4-BE49-F238E27FC236}">
                <a16:creationId xmlns:a16="http://schemas.microsoft.com/office/drawing/2014/main" id="{D4EF3071-BD2A-40CA-9302-AB5614933870}"/>
              </a:ext>
              <a:ext uri="{C183D7F6-B498-43B3-948B-1728B52AA6E4}">
                <adec:decorative xmlns:adec="http://schemas.microsoft.com/office/drawing/2017/decorative" val="1"/>
              </a:ext>
            </a:extLst>
          </p:cNvPr>
          <p:cNvSpPr/>
          <p:nvPr/>
        </p:nvSpPr>
        <p:spPr>
          <a:xfrm>
            <a:off x="6311757" y="5237189"/>
            <a:ext cx="1454812" cy="483772"/>
          </a:xfrm>
          <a:prstGeom prst="rect">
            <a:avLst/>
          </a:pr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accent2">
                    <a:lumMod val="50000"/>
                  </a:schemeClr>
                </a:solidFill>
              </a:rPr>
              <a:t>% Not effective</a:t>
            </a:r>
          </a:p>
        </p:txBody>
      </p:sp>
      <p:cxnSp>
        <p:nvCxnSpPr>
          <p:cNvPr id="15" name="Straight Arrow Connector 14">
            <a:extLst>
              <a:ext uri="{FF2B5EF4-FFF2-40B4-BE49-F238E27FC236}">
                <a16:creationId xmlns:a16="http://schemas.microsoft.com/office/drawing/2014/main" id="{C708758F-46B9-4024-8EF1-F9FA8F4712EC}"/>
              </a:ext>
              <a:ext uri="{C183D7F6-B498-43B3-948B-1728B52AA6E4}">
                <adec:decorative xmlns:adec="http://schemas.microsoft.com/office/drawing/2017/decorative" val="1"/>
              </a:ext>
            </a:extLst>
          </p:cNvPr>
          <p:cNvCxnSpPr>
            <a:cxnSpLocks/>
            <a:stCxn id="14" idx="3"/>
            <a:endCxn id="16" idx="2"/>
          </p:cNvCxnSpPr>
          <p:nvPr/>
        </p:nvCxnSpPr>
        <p:spPr>
          <a:xfrm flipV="1">
            <a:off x="7766569" y="4501238"/>
            <a:ext cx="2773686" cy="977837"/>
          </a:xfrm>
          <a:prstGeom prst="straightConnector1">
            <a:avLst/>
          </a:prstGeom>
          <a:ln>
            <a:solidFill>
              <a:srgbClr val="68585D"/>
            </a:solidFill>
            <a:tailEnd type="triangle"/>
          </a:ln>
        </p:spPr>
        <p:style>
          <a:lnRef idx="1">
            <a:schemeClr val="accent1"/>
          </a:lnRef>
          <a:fillRef idx="0">
            <a:schemeClr val="accent1"/>
          </a:fillRef>
          <a:effectRef idx="0">
            <a:schemeClr val="accent1"/>
          </a:effectRef>
          <a:fontRef idx="minor">
            <a:schemeClr val="tx1"/>
          </a:fontRef>
        </p:style>
      </p:cxnSp>
      <p:sp>
        <p:nvSpPr>
          <p:cNvPr id="16" name="Content Placeholder 41">
            <a:extLst>
              <a:ext uri="{FF2B5EF4-FFF2-40B4-BE49-F238E27FC236}">
                <a16:creationId xmlns:a16="http://schemas.microsoft.com/office/drawing/2014/main" id="{DC9BC090-9E06-4816-AB6F-F5CB1EC35536}"/>
              </a:ext>
              <a:ext uri="{C183D7F6-B498-43B3-948B-1728B52AA6E4}">
                <adec:decorative xmlns:adec="http://schemas.microsoft.com/office/drawing/2017/decorative" val="1"/>
              </a:ext>
            </a:extLst>
          </p:cNvPr>
          <p:cNvSpPr txBox="1">
            <a:spLocks/>
          </p:cNvSpPr>
          <p:nvPr/>
        </p:nvSpPr>
        <p:spPr>
          <a:xfrm>
            <a:off x="10540255" y="3642681"/>
            <a:ext cx="806679" cy="1717114"/>
          </a:xfrm>
          <a:prstGeom prst="can">
            <a:avLst/>
          </a:prstGeom>
          <a:solidFill>
            <a:schemeClr val="accent6">
              <a:lumMod val="50000"/>
            </a:schemeClr>
          </a:solidFill>
          <a:ln w="19050" cap="rnd" cmpd="sng" algn="ctr">
            <a:noFill/>
            <a:prstDash val="solid"/>
          </a:ln>
          <a:effectLst/>
        </p:spPr>
        <p:txBody>
          <a:bodyPr vert="vert"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defTabSz="457200">
              <a:lnSpc>
                <a:spcPct val="100000"/>
              </a:lnSpc>
              <a:spcBef>
                <a:spcPts val="0"/>
              </a:spcBef>
              <a:buFontTx/>
              <a:buNone/>
              <a:defRPr/>
            </a:pPr>
            <a:r>
              <a:rPr lang="en-US" sz="1600" b="1" kern="0" dirty="0">
                <a:solidFill>
                  <a:prstClr val="white"/>
                </a:solidFill>
                <a:latin typeface="Trebuchet MS" panose="020B0603020202020204"/>
              </a:rPr>
              <a:t>Stack Emissions </a:t>
            </a:r>
          </a:p>
        </p:txBody>
      </p:sp>
      <p:cxnSp>
        <p:nvCxnSpPr>
          <p:cNvPr id="17" name="Straight Arrow Connector 16">
            <a:extLst>
              <a:ext uri="{FF2B5EF4-FFF2-40B4-BE49-F238E27FC236}">
                <a16:creationId xmlns:a16="http://schemas.microsoft.com/office/drawing/2014/main" id="{38793A60-9235-425B-908B-0815BE252748}"/>
              </a:ext>
              <a:ext uri="{C183D7F6-B498-43B3-948B-1728B52AA6E4}">
                <adec:decorative xmlns:adec="http://schemas.microsoft.com/office/drawing/2017/decorative" val="1"/>
              </a:ext>
            </a:extLst>
          </p:cNvPr>
          <p:cNvCxnSpPr>
            <a:cxnSpLocks/>
            <a:stCxn id="13" idx="0"/>
            <a:endCxn id="24" idx="2"/>
          </p:cNvCxnSpPr>
          <p:nvPr/>
        </p:nvCxnSpPr>
        <p:spPr>
          <a:xfrm flipH="1" flipV="1">
            <a:off x="7039826" y="3029569"/>
            <a:ext cx="1" cy="263315"/>
          </a:xfrm>
          <a:prstGeom prst="straightConnector1">
            <a:avLst/>
          </a:prstGeom>
          <a:ln>
            <a:solidFill>
              <a:srgbClr val="68585D"/>
            </a:solidFill>
            <a:tailEnd type="triangle"/>
          </a:ln>
        </p:spPr>
        <p:style>
          <a:lnRef idx="1">
            <a:schemeClr val="accent1"/>
          </a:lnRef>
          <a:fillRef idx="0">
            <a:schemeClr val="accent1"/>
          </a:fillRef>
          <a:effectRef idx="0">
            <a:schemeClr val="accent1"/>
          </a:effectRef>
          <a:fontRef idx="minor">
            <a:schemeClr val="tx1"/>
          </a:fontRef>
        </p:style>
      </p:cxnSp>
      <p:sp>
        <p:nvSpPr>
          <p:cNvPr id="18" name="Rectangle: Rounded Corners 17">
            <a:extLst>
              <a:ext uri="{FF2B5EF4-FFF2-40B4-BE49-F238E27FC236}">
                <a16:creationId xmlns:a16="http://schemas.microsoft.com/office/drawing/2014/main" id="{E3FF45EB-4E58-4605-964B-0A4D29B38CA0}"/>
              </a:ext>
              <a:ext uri="{C183D7F6-B498-43B3-948B-1728B52AA6E4}">
                <adec:decorative xmlns:adec="http://schemas.microsoft.com/office/drawing/2017/decorative" val="1"/>
              </a:ext>
            </a:extLst>
          </p:cNvPr>
          <p:cNvSpPr/>
          <p:nvPr/>
        </p:nvSpPr>
        <p:spPr>
          <a:xfrm>
            <a:off x="6368905" y="1879830"/>
            <a:ext cx="1341843" cy="483773"/>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t>Removed Emissions</a:t>
            </a:r>
          </a:p>
        </p:txBody>
      </p:sp>
      <p:cxnSp>
        <p:nvCxnSpPr>
          <p:cNvPr id="19" name="Straight Arrow Connector 18">
            <a:extLst>
              <a:ext uri="{FF2B5EF4-FFF2-40B4-BE49-F238E27FC236}">
                <a16:creationId xmlns:a16="http://schemas.microsoft.com/office/drawing/2014/main" id="{2BF8E726-6ADC-4F69-AD02-F990327A3A65}"/>
              </a:ext>
              <a:ext uri="{C183D7F6-B498-43B3-948B-1728B52AA6E4}">
                <adec:decorative xmlns:adec="http://schemas.microsoft.com/office/drawing/2017/decorative" val="1"/>
              </a:ext>
            </a:extLst>
          </p:cNvPr>
          <p:cNvCxnSpPr>
            <a:cxnSpLocks/>
            <a:stCxn id="24" idx="0"/>
            <a:endCxn id="18" idx="2"/>
          </p:cNvCxnSpPr>
          <p:nvPr/>
        </p:nvCxnSpPr>
        <p:spPr>
          <a:xfrm flipV="1">
            <a:off x="7039826" y="2363603"/>
            <a:ext cx="1" cy="230868"/>
          </a:xfrm>
          <a:prstGeom prst="straightConnector1">
            <a:avLst/>
          </a:prstGeom>
          <a:ln>
            <a:solidFill>
              <a:srgbClr val="68585D"/>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03F20777-2AC3-40C2-BA44-BFAA4242C6FD}"/>
              </a:ext>
              <a:ext uri="{C183D7F6-B498-43B3-948B-1728B52AA6E4}">
                <adec:decorative xmlns:adec="http://schemas.microsoft.com/office/drawing/2017/decorative" val="1"/>
              </a:ext>
            </a:extLst>
          </p:cNvPr>
          <p:cNvCxnSpPr>
            <a:cxnSpLocks/>
            <a:stCxn id="25" idx="3"/>
            <a:endCxn id="16" idx="2"/>
          </p:cNvCxnSpPr>
          <p:nvPr/>
        </p:nvCxnSpPr>
        <p:spPr>
          <a:xfrm>
            <a:off x="9462624" y="3451633"/>
            <a:ext cx="1077631" cy="1049605"/>
          </a:xfrm>
          <a:prstGeom prst="straightConnector1">
            <a:avLst/>
          </a:prstGeom>
          <a:ln>
            <a:solidFill>
              <a:srgbClr val="68585D"/>
            </a:solidFill>
            <a:tailEnd type="triangle"/>
          </a:ln>
        </p:spPr>
        <p:style>
          <a:lnRef idx="1">
            <a:schemeClr val="accent1"/>
          </a:lnRef>
          <a:fillRef idx="0">
            <a:schemeClr val="accent1"/>
          </a:fillRef>
          <a:effectRef idx="0">
            <a:schemeClr val="accent1"/>
          </a:effectRef>
          <a:fontRef idx="minor">
            <a:schemeClr val="tx1"/>
          </a:fontRef>
        </p:style>
      </p:cxnSp>
      <p:sp>
        <p:nvSpPr>
          <p:cNvPr id="21" name="Flowchart: Manual Operation 20">
            <a:extLst>
              <a:ext uri="{FF2B5EF4-FFF2-40B4-BE49-F238E27FC236}">
                <a16:creationId xmlns:a16="http://schemas.microsoft.com/office/drawing/2014/main" id="{6C3D9B4A-B8FB-4180-A837-4E45B32286CB}"/>
              </a:ext>
              <a:ext uri="{C183D7F6-B498-43B3-948B-1728B52AA6E4}">
                <adec:decorative xmlns:adec="http://schemas.microsoft.com/office/drawing/2017/decorative" val="1"/>
              </a:ext>
            </a:extLst>
          </p:cNvPr>
          <p:cNvSpPr/>
          <p:nvPr/>
        </p:nvSpPr>
        <p:spPr>
          <a:xfrm rot="16200000">
            <a:off x="6111993" y="4230621"/>
            <a:ext cx="1011897" cy="377293"/>
          </a:xfrm>
          <a:prstGeom prst="flowChartManualOperation">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a:p>
        </p:txBody>
      </p:sp>
      <p:sp>
        <p:nvSpPr>
          <p:cNvPr id="22" name="Cloud 21">
            <a:extLst>
              <a:ext uri="{FF2B5EF4-FFF2-40B4-BE49-F238E27FC236}">
                <a16:creationId xmlns:a16="http://schemas.microsoft.com/office/drawing/2014/main" id="{92A1862C-3B8E-4409-8930-70A5C423BFF3}"/>
              </a:ext>
              <a:ext uri="{C183D7F6-B498-43B3-948B-1728B52AA6E4}">
                <adec:decorative xmlns:adec="http://schemas.microsoft.com/office/drawing/2017/decorative" val="1"/>
              </a:ext>
            </a:extLst>
          </p:cNvPr>
          <p:cNvSpPr/>
          <p:nvPr/>
        </p:nvSpPr>
        <p:spPr>
          <a:xfrm>
            <a:off x="3782526" y="5449230"/>
            <a:ext cx="1580732" cy="1053448"/>
          </a:xfrm>
          <a:prstGeom prst="cloud">
            <a:avLst/>
          </a:prstGeom>
          <a:solidFill>
            <a:srgbClr val="6858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t>Fugitive Emissions</a:t>
            </a:r>
          </a:p>
        </p:txBody>
      </p:sp>
      <p:sp>
        <p:nvSpPr>
          <p:cNvPr id="23" name="Rectangle 22">
            <a:extLst>
              <a:ext uri="{FF2B5EF4-FFF2-40B4-BE49-F238E27FC236}">
                <a16:creationId xmlns:a16="http://schemas.microsoft.com/office/drawing/2014/main" id="{C6346ACB-7300-43B8-986D-2B08139AF8DE}"/>
              </a:ext>
              <a:ext uri="{C183D7F6-B498-43B3-948B-1728B52AA6E4}">
                <adec:decorative xmlns:adec="http://schemas.microsoft.com/office/drawing/2017/decorative" val="1"/>
              </a:ext>
            </a:extLst>
          </p:cNvPr>
          <p:cNvSpPr/>
          <p:nvPr/>
        </p:nvSpPr>
        <p:spPr>
          <a:xfrm>
            <a:off x="6615619" y="4027363"/>
            <a:ext cx="834684" cy="77627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t>Control</a:t>
            </a:r>
          </a:p>
        </p:txBody>
      </p:sp>
      <p:sp>
        <p:nvSpPr>
          <p:cNvPr id="24" name="Rectangle 23">
            <a:extLst>
              <a:ext uri="{FF2B5EF4-FFF2-40B4-BE49-F238E27FC236}">
                <a16:creationId xmlns:a16="http://schemas.microsoft.com/office/drawing/2014/main" id="{60201F17-0624-4C4A-9DAB-CBC14401C028}"/>
              </a:ext>
              <a:ext uri="{C183D7F6-B498-43B3-948B-1728B52AA6E4}">
                <adec:decorative xmlns:adec="http://schemas.microsoft.com/office/drawing/2017/decorative" val="1"/>
              </a:ext>
            </a:extLst>
          </p:cNvPr>
          <p:cNvSpPr/>
          <p:nvPr/>
        </p:nvSpPr>
        <p:spPr>
          <a:xfrm>
            <a:off x="6471415" y="2594471"/>
            <a:ext cx="1136822" cy="435098"/>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7030A0"/>
                </a:solidFill>
              </a:rPr>
              <a:t>% Efficient</a:t>
            </a:r>
          </a:p>
        </p:txBody>
      </p:sp>
      <p:sp>
        <p:nvSpPr>
          <p:cNvPr id="25" name="Rectangle 24">
            <a:extLst>
              <a:ext uri="{FF2B5EF4-FFF2-40B4-BE49-F238E27FC236}">
                <a16:creationId xmlns:a16="http://schemas.microsoft.com/office/drawing/2014/main" id="{9EBD4D52-98EE-4E48-B646-914B4F781B13}"/>
              </a:ext>
              <a:ext uri="{C183D7F6-B498-43B3-948B-1728B52AA6E4}">
                <adec:decorative xmlns:adec="http://schemas.microsoft.com/office/drawing/2017/decorative" val="1"/>
              </a:ext>
            </a:extLst>
          </p:cNvPr>
          <p:cNvSpPr/>
          <p:nvPr/>
        </p:nvSpPr>
        <p:spPr>
          <a:xfrm>
            <a:off x="8036530" y="3209568"/>
            <a:ext cx="1426094" cy="484130"/>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7030A0"/>
                </a:solidFill>
              </a:rPr>
              <a:t>% Not efficient</a:t>
            </a:r>
          </a:p>
        </p:txBody>
      </p:sp>
      <p:cxnSp>
        <p:nvCxnSpPr>
          <p:cNvPr id="26" name="Straight Arrow Connector 25">
            <a:extLst>
              <a:ext uri="{FF2B5EF4-FFF2-40B4-BE49-F238E27FC236}">
                <a16:creationId xmlns:a16="http://schemas.microsoft.com/office/drawing/2014/main" id="{1585AF6A-BAF0-43FC-98F4-0287BE1C0E0F}"/>
              </a:ext>
              <a:ext uri="{C183D7F6-B498-43B3-948B-1728B52AA6E4}">
                <adec:decorative xmlns:adec="http://schemas.microsoft.com/office/drawing/2017/decorative" val="1"/>
              </a:ext>
            </a:extLst>
          </p:cNvPr>
          <p:cNvCxnSpPr>
            <a:cxnSpLocks/>
            <a:stCxn id="13" idx="3"/>
            <a:endCxn id="25" idx="1"/>
          </p:cNvCxnSpPr>
          <p:nvPr/>
        </p:nvCxnSpPr>
        <p:spPr>
          <a:xfrm flipV="1">
            <a:off x="7650361" y="3451633"/>
            <a:ext cx="386169" cy="1"/>
          </a:xfrm>
          <a:prstGeom prst="straightConnector1">
            <a:avLst/>
          </a:prstGeom>
          <a:ln>
            <a:solidFill>
              <a:srgbClr val="68585D"/>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AD51B81F-755E-444E-A3D9-FA08741BCFAD}"/>
              </a:ext>
              <a:ext uri="{C183D7F6-B498-43B3-948B-1728B52AA6E4}">
                <adec:decorative xmlns:adec="http://schemas.microsoft.com/office/drawing/2017/decorative" val="1"/>
              </a:ext>
            </a:extLst>
          </p:cNvPr>
          <p:cNvCxnSpPr>
            <a:cxnSpLocks/>
            <a:stCxn id="5" idx="3"/>
            <a:endCxn id="7" idx="1"/>
          </p:cNvCxnSpPr>
          <p:nvPr/>
        </p:nvCxnSpPr>
        <p:spPr>
          <a:xfrm>
            <a:off x="2310182" y="4415499"/>
            <a:ext cx="235275" cy="3768"/>
          </a:xfrm>
          <a:prstGeom prst="straightConnector1">
            <a:avLst/>
          </a:prstGeom>
          <a:ln>
            <a:solidFill>
              <a:srgbClr val="68585D"/>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70CDC59A-44ED-4230-A4B8-5B4A21107EA1}"/>
              </a:ext>
              <a:ext uri="{C183D7F6-B498-43B3-948B-1728B52AA6E4}">
                <adec:decorative xmlns:adec="http://schemas.microsoft.com/office/drawing/2017/decorative" val="1"/>
              </a:ext>
            </a:extLst>
          </p:cNvPr>
          <p:cNvCxnSpPr/>
          <p:nvPr/>
        </p:nvCxnSpPr>
        <p:spPr>
          <a:xfrm flipV="1">
            <a:off x="10913627" y="3221527"/>
            <a:ext cx="0" cy="421154"/>
          </a:xfrm>
          <a:prstGeom prst="straightConnector1">
            <a:avLst/>
          </a:prstGeom>
          <a:ln>
            <a:solidFill>
              <a:srgbClr val="68585D"/>
            </a:solidFill>
            <a:tailEnd type="triangle"/>
          </a:ln>
        </p:spPr>
        <p:style>
          <a:lnRef idx="1">
            <a:schemeClr val="accent1"/>
          </a:lnRef>
          <a:fillRef idx="0">
            <a:schemeClr val="accent1"/>
          </a:fillRef>
          <a:effectRef idx="0">
            <a:schemeClr val="accent1"/>
          </a:effectRef>
          <a:fontRef idx="minor">
            <a:schemeClr val="tx1"/>
          </a:fontRef>
        </p:style>
      </p:cxnSp>
      <p:sp>
        <p:nvSpPr>
          <p:cNvPr id="29" name="Rectangle: Rounded Corners 28">
            <a:extLst>
              <a:ext uri="{FF2B5EF4-FFF2-40B4-BE49-F238E27FC236}">
                <a16:creationId xmlns:a16="http://schemas.microsoft.com/office/drawing/2014/main" id="{7A82FD76-A810-40E5-BDC6-74659242ECA5}"/>
              </a:ext>
              <a:ext uri="{C183D7F6-B498-43B3-948B-1728B52AA6E4}">
                <adec:decorative xmlns:adec="http://schemas.microsoft.com/office/drawing/2017/decorative" val="1"/>
              </a:ext>
            </a:extLst>
          </p:cNvPr>
          <p:cNvSpPr/>
          <p:nvPr/>
        </p:nvSpPr>
        <p:spPr>
          <a:xfrm>
            <a:off x="10325617" y="2636751"/>
            <a:ext cx="1176019" cy="584776"/>
          </a:xfrm>
          <a:prstGeom prst="roundRect">
            <a:avLst/>
          </a:prstGeom>
          <a:solidFill>
            <a:srgbClr val="6858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t>Stack Emissions</a:t>
            </a:r>
          </a:p>
        </p:txBody>
      </p:sp>
      <p:sp>
        <p:nvSpPr>
          <p:cNvPr id="36" name="Rectangle 35" descr="This figure shows that controlled emissions equal fugitive emissions plus emissions that made their way to the stack release point.">
            <a:extLst>
              <a:ext uri="{FF2B5EF4-FFF2-40B4-BE49-F238E27FC236}">
                <a16:creationId xmlns:a16="http://schemas.microsoft.com/office/drawing/2014/main" id="{AAB5ACA3-D8F4-4F43-9D63-BFD55596DBFB}"/>
              </a:ext>
            </a:extLst>
          </p:cNvPr>
          <p:cNvSpPr/>
          <p:nvPr/>
        </p:nvSpPr>
        <p:spPr>
          <a:xfrm>
            <a:off x="838200" y="1326458"/>
            <a:ext cx="4453470" cy="1295284"/>
          </a:xfrm>
          <a:prstGeom prst="rect">
            <a:avLst/>
          </a:prstGeom>
          <a:noFill/>
          <a:ln>
            <a:solidFill>
              <a:srgbClr val="6858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56DDC9F7-C636-4EF8-A7A9-1BEEFD28FC25}"/>
              </a:ext>
            </a:extLst>
          </p:cNvPr>
          <p:cNvSpPr txBox="1"/>
          <p:nvPr/>
        </p:nvSpPr>
        <p:spPr>
          <a:xfrm>
            <a:off x="783407" y="2683549"/>
            <a:ext cx="5473557"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Controlled (</a:t>
            </a:r>
            <a:r>
              <a:rPr lang="en-US" sz="1600" b="1" dirty="0">
                <a:solidFill>
                  <a:srgbClr val="C00000"/>
                </a:solidFill>
                <a:latin typeface="Arial" panose="020B0604020202020204" pitchFamily="34" charset="0"/>
                <a:cs typeface="Arial" panose="020B0604020202020204" pitchFamily="34" charset="0"/>
              </a:rPr>
              <a:t>Post-control) </a:t>
            </a:r>
            <a:r>
              <a:rPr kumimoji="0" lang="en-US" sz="16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emissions </a:t>
            </a:r>
            <a:r>
              <a:rPr kumimoji="0" lang="en-US" sz="1600"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 Uncontrolled emissions * [ 100 – (% Capture Efficiency * % Control Effectiveness * % Control Pollutant Reduction Efficiency</a:t>
            </a:r>
            <a:r>
              <a:rPr lang="en-US" sz="1600" dirty="0">
                <a:solidFill>
                  <a:srgbClr val="C00000"/>
                </a:solidFill>
                <a:latin typeface="Arial" panose="020B0604020202020204" pitchFamily="34" charset="0"/>
                <a:cs typeface="Arial" panose="020B0604020202020204" pitchFamily="34" charset="0"/>
              </a:rPr>
              <a:t>)]</a:t>
            </a:r>
            <a:endParaRPr kumimoji="0" lang="en-US" sz="1600"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endParaRPr>
          </a:p>
        </p:txBody>
      </p:sp>
      <p:sp>
        <p:nvSpPr>
          <p:cNvPr id="31" name="Rectangle: Rounded Corners 30">
            <a:extLst>
              <a:ext uri="{FF2B5EF4-FFF2-40B4-BE49-F238E27FC236}">
                <a16:creationId xmlns:a16="http://schemas.microsoft.com/office/drawing/2014/main" id="{3F090677-55BA-43D3-9452-09021F4D34E7}"/>
              </a:ext>
              <a:ext uri="{C183D7F6-B498-43B3-948B-1728B52AA6E4}">
                <adec:decorative xmlns:adec="http://schemas.microsoft.com/office/drawing/2017/decorative" val="1"/>
              </a:ext>
            </a:extLst>
          </p:cNvPr>
          <p:cNvSpPr/>
          <p:nvPr/>
        </p:nvSpPr>
        <p:spPr>
          <a:xfrm>
            <a:off x="993990" y="1686952"/>
            <a:ext cx="1229360" cy="463550"/>
          </a:xfrm>
          <a:prstGeom prst="roundRect">
            <a:avLst/>
          </a:prstGeom>
          <a:solidFill>
            <a:srgbClr val="6858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bg1"/>
                </a:solidFill>
              </a:rPr>
              <a:t>Controlled Emissions </a:t>
            </a:r>
          </a:p>
        </p:txBody>
      </p:sp>
      <p:sp>
        <p:nvSpPr>
          <p:cNvPr id="32" name="TextBox 31">
            <a:extLst>
              <a:ext uri="{FF2B5EF4-FFF2-40B4-BE49-F238E27FC236}">
                <a16:creationId xmlns:a16="http://schemas.microsoft.com/office/drawing/2014/main" id="{21F745E4-B7D0-4B2F-910F-3DBC8A2F3451}"/>
              </a:ext>
              <a:ext uri="{C183D7F6-B498-43B3-948B-1728B52AA6E4}">
                <adec:decorative xmlns:adec="http://schemas.microsoft.com/office/drawing/2017/decorative" val="1"/>
              </a:ext>
            </a:extLst>
          </p:cNvPr>
          <p:cNvSpPr txBox="1"/>
          <p:nvPr/>
        </p:nvSpPr>
        <p:spPr>
          <a:xfrm>
            <a:off x="2228430" y="1734668"/>
            <a:ext cx="274320" cy="369332"/>
          </a:xfrm>
          <a:prstGeom prst="rect">
            <a:avLst/>
          </a:prstGeom>
          <a:noFill/>
        </p:spPr>
        <p:txBody>
          <a:bodyPr wrap="square" rtlCol="0">
            <a:spAutoFit/>
          </a:bodyPr>
          <a:lstStyle/>
          <a:p>
            <a:r>
              <a:rPr lang="en-US" b="1" dirty="0"/>
              <a:t>=</a:t>
            </a:r>
          </a:p>
        </p:txBody>
      </p:sp>
      <p:sp>
        <p:nvSpPr>
          <p:cNvPr id="34" name="TextBox 33">
            <a:extLst>
              <a:ext uri="{FF2B5EF4-FFF2-40B4-BE49-F238E27FC236}">
                <a16:creationId xmlns:a16="http://schemas.microsoft.com/office/drawing/2014/main" id="{BEF905DA-476D-4024-BE6D-BDF381FEEDC8}"/>
              </a:ext>
              <a:ext uri="{C183D7F6-B498-43B3-948B-1728B52AA6E4}">
                <adec:decorative xmlns:adec="http://schemas.microsoft.com/office/drawing/2017/decorative" val="1"/>
              </a:ext>
            </a:extLst>
          </p:cNvPr>
          <p:cNvSpPr txBox="1"/>
          <p:nvPr/>
        </p:nvSpPr>
        <p:spPr>
          <a:xfrm>
            <a:off x="3893497" y="1734668"/>
            <a:ext cx="268239" cy="369332"/>
          </a:xfrm>
          <a:prstGeom prst="rect">
            <a:avLst/>
          </a:prstGeom>
          <a:noFill/>
        </p:spPr>
        <p:txBody>
          <a:bodyPr wrap="square" rtlCol="0">
            <a:spAutoFit/>
          </a:bodyPr>
          <a:lstStyle/>
          <a:p>
            <a:r>
              <a:rPr lang="en-US" b="1" dirty="0"/>
              <a:t>+</a:t>
            </a:r>
          </a:p>
        </p:txBody>
      </p:sp>
      <p:sp>
        <p:nvSpPr>
          <p:cNvPr id="35" name="Rectangle: Rounded Corners 34">
            <a:extLst>
              <a:ext uri="{FF2B5EF4-FFF2-40B4-BE49-F238E27FC236}">
                <a16:creationId xmlns:a16="http://schemas.microsoft.com/office/drawing/2014/main" id="{2B93DEDE-CF41-4D6E-8877-CD0B19D8C627}"/>
              </a:ext>
              <a:ext uri="{C183D7F6-B498-43B3-948B-1728B52AA6E4}">
                <adec:decorative xmlns:adec="http://schemas.microsoft.com/office/drawing/2017/decorative" val="1"/>
              </a:ext>
            </a:extLst>
          </p:cNvPr>
          <p:cNvSpPr/>
          <p:nvPr/>
        </p:nvSpPr>
        <p:spPr>
          <a:xfrm>
            <a:off x="4228409" y="1644899"/>
            <a:ext cx="972086" cy="524163"/>
          </a:xfrm>
          <a:prstGeom prst="roundRect">
            <a:avLst/>
          </a:prstGeom>
          <a:solidFill>
            <a:srgbClr val="6858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Stack Emissions</a:t>
            </a:r>
          </a:p>
        </p:txBody>
      </p:sp>
      <p:sp>
        <p:nvSpPr>
          <p:cNvPr id="42" name="Cloud 41">
            <a:extLst>
              <a:ext uri="{FF2B5EF4-FFF2-40B4-BE49-F238E27FC236}">
                <a16:creationId xmlns:a16="http://schemas.microsoft.com/office/drawing/2014/main" id="{1E259BEA-A9A8-4732-B5CB-82A046F7410C}"/>
              </a:ext>
              <a:ext uri="{C183D7F6-B498-43B3-948B-1728B52AA6E4}">
                <adec:decorative xmlns:adec="http://schemas.microsoft.com/office/drawing/2017/decorative" val="1"/>
              </a:ext>
            </a:extLst>
          </p:cNvPr>
          <p:cNvSpPr/>
          <p:nvPr/>
        </p:nvSpPr>
        <p:spPr>
          <a:xfrm>
            <a:off x="2502750" y="1449126"/>
            <a:ext cx="1458193" cy="1020290"/>
          </a:xfrm>
          <a:prstGeom prst="cloud">
            <a:avLst/>
          </a:prstGeom>
          <a:solidFill>
            <a:srgbClr val="6858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Fugitive Emissions</a:t>
            </a:r>
          </a:p>
        </p:txBody>
      </p:sp>
      <p:sp>
        <p:nvSpPr>
          <p:cNvPr id="3" name="Rectangle 2">
            <a:extLst>
              <a:ext uri="{FF2B5EF4-FFF2-40B4-BE49-F238E27FC236}">
                <a16:creationId xmlns:a16="http://schemas.microsoft.com/office/drawing/2014/main" id="{8C962CAA-5508-39C6-B25A-DB7AF9072D82}"/>
              </a:ext>
              <a:ext uri="{C183D7F6-B498-43B3-948B-1728B52AA6E4}">
                <adec:decorative xmlns:adec="http://schemas.microsoft.com/office/drawing/2017/decorative" val="1"/>
              </a:ext>
            </a:extLst>
          </p:cNvPr>
          <p:cNvSpPr/>
          <p:nvPr/>
        </p:nvSpPr>
        <p:spPr>
          <a:xfrm>
            <a:off x="4330059" y="3526463"/>
            <a:ext cx="1706199" cy="846550"/>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2"/>
                </a:solidFill>
              </a:rPr>
              <a:t>Release point apportionment (% Captured)  </a:t>
            </a:r>
          </a:p>
        </p:txBody>
      </p:sp>
      <p:sp>
        <p:nvSpPr>
          <p:cNvPr id="33" name="Rectangle 32">
            <a:extLst>
              <a:ext uri="{FF2B5EF4-FFF2-40B4-BE49-F238E27FC236}">
                <a16:creationId xmlns:a16="http://schemas.microsoft.com/office/drawing/2014/main" id="{AE5A46DA-3218-C756-008A-7E31B487F6A1}"/>
              </a:ext>
              <a:ext uri="{C183D7F6-B498-43B3-948B-1728B52AA6E4}">
                <adec:decorative xmlns:adec="http://schemas.microsoft.com/office/drawing/2017/decorative" val="1"/>
              </a:ext>
            </a:extLst>
          </p:cNvPr>
          <p:cNvSpPr/>
          <p:nvPr/>
        </p:nvSpPr>
        <p:spPr>
          <a:xfrm>
            <a:off x="2630532" y="4803636"/>
            <a:ext cx="1627632" cy="796356"/>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2"/>
                </a:solidFill>
              </a:rPr>
              <a:t>Release point apportionment (% Not captured)    </a:t>
            </a:r>
          </a:p>
        </p:txBody>
      </p:sp>
    </p:spTree>
    <p:extLst>
      <p:ext uri="{BB962C8B-B14F-4D97-AF65-F5344CB8AC3E}">
        <p14:creationId xmlns:p14="http://schemas.microsoft.com/office/powerpoint/2010/main" val="12272958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59E2C70-931B-4C9E-8A28-D13EFE0153F2}"/>
              </a:ext>
            </a:extLst>
          </p:cNvPr>
          <p:cNvSpPr>
            <a:spLocks noGrp="1"/>
          </p:cNvSpPr>
          <p:nvPr>
            <p:ph type="sldNum" sz="quarter" idx="12"/>
          </p:nvPr>
        </p:nvSpPr>
        <p:spPr/>
        <p:txBody>
          <a:bodyPr/>
          <a:lstStyle/>
          <a:p>
            <a:fld id="{C3625854-A157-44F5-B597-7EECA3982BD8}" type="slidenum">
              <a:rPr lang="en-US" smtClean="0"/>
              <a:t>16</a:t>
            </a:fld>
            <a:endParaRPr lang="en-US"/>
          </a:p>
        </p:txBody>
      </p:sp>
      <p:sp>
        <p:nvSpPr>
          <p:cNvPr id="2" name="Title 1">
            <a:extLst>
              <a:ext uri="{FF2B5EF4-FFF2-40B4-BE49-F238E27FC236}">
                <a16:creationId xmlns:a16="http://schemas.microsoft.com/office/drawing/2014/main" id="{87305CE9-E0DD-4C14-AF19-84DB7ED0D76D}"/>
              </a:ext>
            </a:extLst>
          </p:cNvPr>
          <p:cNvSpPr>
            <a:spLocks noGrp="1"/>
          </p:cNvSpPr>
          <p:nvPr>
            <p:ph type="title"/>
          </p:nvPr>
        </p:nvSpPr>
        <p:spPr/>
        <p:txBody>
          <a:bodyPr/>
          <a:lstStyle/>
          <a:p>
            <a:r>
              <a:rPr lang="en-US" b="1" dirty="0"/>
              <a:t>Accounting for the Entire Emissions Stream </a:t>
            </a:r>
          </a:p>
        </p:txBody>
      </p:sp>
      <p:sp>
        <p:nvSpPr>
          <p:cNvPr id="3" name="Content Placeholder 2">
            <a:extLst>
              <a:ext uri="{FF2B5EF4-FFF2-40B4-BE49-F238E27FC236}">
                <a16:creationId xmlns:a16="http://schemas.microsoft.com/office/drawing/2014/main" id="{444E34AF-B861-4D65-B7EC-86F0A304C1B1}"/>
              </a:ext>
            </a:extLst>
          </p:cNvPr>
          <p:cNvSpPr>
            <a:spLocks noGrp="1"/>
          </p:cNvSpPr>
          <p:nvPr>
            <p:ph idx="1"/>
          </p:nvPr>
        </p:nvSpPr>
        <p:spPr/>
        <p:txBody>
          <a:bodyPr>
            <a:noAutofit/>
          </a:bodyPr>
          <a:lstStyle/>
          <a:p>
            <a:r>
              <a:rPr lang="en-US" sz="2200" dirty="0"/>
              <a:t>Uncontrolled emissions apportioned to release points =&gt; fugitives, captured emissions </a:t>
            </a:r>
          </a:p>
          <a:p>
            <a:r>
              <a:rPr lang="en-US" sz="2200" dirty="0"/>
              <a:t>Captured emissions =&gt; emissions when control is effective, emissions when control is not effective</a:t>
            </a:r>
          </a:p>
          <a:p>
            <a:r>
              <a:rPr lang="en-US" sz="2200" dirty="0"/>
              <a:t>Emissions from effective control =&gt; removed, not removed if control is not 100% efficient</a:t>
            </a:r>
          </a:p>
          <a:p>
            <a:r>
              <a:rPr lang="en-US" sz="2200" dirty="0"/>
              <a:t>Removed emissions = uncontrolled emissions * capture * control effectiveness * control pollutant reduction efficiency</a:t>
            </a:r>
          </a:p>
          <a:p>
            <a:r>
              <a:rPr lang="en-US" sz="2200" dirty="0">
                <a:solidFill>
                  <a:schemeClr val="bg2">
                    <a:lumMod val="10000"/>
                  </a:schemeClr>
                </a:solidFill>
              </a:rPr>
              <a:t>Stack emissions= uncontrolled emissions </a:t>
            </a:r>
            <a:r>
              <a:rPr lang="en-US" sz="2200" dirty="0"/>
              <a:t>*</a:t>
            </a:r>
            <a:r>
              <a:rPr lang="en-US" sz="2200" dirty="0">
                <a:solidFill>
                  <a:schemeClr val="bg2">
                    <a:lumMod val="10000"/>
                  </a:schemeClr>
                </a:solidFill>
              </a:rPr>
              <a:t> captured </a:t>
            </a:r>
            <a:r>
              <a:rPr lang="en-US" sz="2200" dirty="0"/>
              <a:t>*</a:t>
            </a:r>
            <a:r>
              <a:rPr lang="en-US" sz="2200" dirty="0">
                <a:solidFill>
                  <a:schemeClr val="bg2">
                    <a:lumMod val="10000"/>
                  </a:schemeClr>
                </a:solidFill>
              </a:rPr>
              <a:t> (1-</a:t>
            </a:r>
            <a:r>
              <a:rPr kumimoji="0" lang="en-US" sz="2200" i="0" u="none" strike="noStrike" kern="1200" cap="none" spc="0" normalizeH="0" baseline="0" noProof="0" dirty="0">
                <a:ln>
                  <a:noFill/>
                </a:ln>
                <a:solidFill>
                  <a:schemeClr val="bg2">
                    <a:lumMod val="10000"/>
                  </a:schemeClr>
                </a:solidFill>
                <a:effectLst/>
                <a:uLnTx/>
                <a:uFillTx/>
                <a:ea typeface="+mn-ea"/>
                <a:cs typeface="Arial" panose="020B0604020202020204" pitchFamily="34" charset="0"/>
              </a:rPr>
              <a:t> control </a:t>
            </a:r>
            <a:r>
              <a:rPr lang="en-US" sz="2200" dirty="0">
                <a:solidFill>
                  <a:schemeClr val="bg2">
                    <a:lumMod val="10000"/>
                  </a:schemeClr>
                </a:solidFill>
                <a:cs typeface="Arial" panose="020B0604020202020204" pitchFamily="34" charset="0"/>
              </a:rPr>
              <a:t>e</a:t>
            </a:r>
            <a:r>
              <a:rPr kumimoji="0" lang="en-US" sz="2200" i="0" u="none" strike="noStrike" kern="1200" cap="none" spc="0" normalizeH="0" baseline="0" noProof="0" dirty="0" err="1">
                <a:ln>
                  <a:noFill/>
                </a:ln>
                <a:solidFill>
                  <a:schemeClr val="bg2">
                    <a:lumMod val="10000"/>
                  </a:schemeClr>
                </a:solidFill>
                <a:effectLst/>
                <a:uLnTx/>
                <a:uFillTx/>
                <a:ea typeface="+mn-ea"/>
                <a:cs typeface="Arial" panose="020B0604020202020204" pitchFamily="34" charset="0"/>
              </a:rPr>
              <a:t>ffectiveness</a:t>
            </a:r>
            <a:r>
              <a:rPr kumimoji="0" lang="en-US" sz="2200" i="0" u="none" strike="noStrike" kern="1200" cap="none" spc="0" normalizeH="0" baseline="0" noProof="0" dirty="0">
                <a:ln>
                  <a:noFill/>
                </a:ln>
                <a:solidFill>
                  <a:schemeClr val="bg2">
                    <a:lumMod val="10000"/>
                  </a:schemeClr>
                </a:solidFill>
                <a:effectLst/>
                <a:uLnTx/>
                <a:uFillTx/>
                <a:ea typeface="+mn-ea"/>
                <a:cs typeface="Arial" panose="020B0604020202020204" pitchFamily="34" charset="0"/>
              </a:rPr>
              <a:t> * control </a:t>
            </a:r>
            <a:r>
              <a:rPr lang="en-US" sz="2200" dirty="0">
                <a:solidFill>
                  <a:schemeClr val="bg2">
                    <a:lumMod val="10000"/>
                  </a:schemeClr>
                </a:solidFill>
                <a:cs typeface="Arial" panose="020B0604020202020204" pitchFamily="34" charset="0"/>
              </a:rPr>
              <a:t>p</a:t>
            </a:r>
            <a:r>
              <a:rPr kumimoji="0" lang="en-US" sz="2200" i="0" u="none" strike="noStrike" kern="1200" cap="none" spc="0" normalizeH="0" baseline="0" noProof="0" dirty="0" err="1">
                <a:ln>
                  <a:noFill/>
                </a:ln>
                <a:solidFill>
                  <a:schemeClr val="bg2">
                    <a:lumMod val="10000"/>
                  </a:schemeClr>
                </a:solidFill>
                <a:effectLst/>
                <a:uLnTx/>
                <a:uFillTx/>
                <a:ea typeface="+mn-ea"/>
                <a:cs typeface="Arial" panose="020B0604020202020204" pitchFamily="34" charset="0"/>
              </a:rPr>
              <a:t>ollutant</a:t>
            </a:r>
            <a:r>
              <a:rPr lang="en-US" sz="2200" dirty="0">
                <a:solidFill>
                  <a:schemeClr val="bg2">
                    <a:lumMod val="10000"/>
                  </a:schemeClr>
                </a:solidFill>
                <a:cs typeface="Arial" panose="020B0604020202020204" pitchFamily="34" charset="0"/>
              </a:rPr>
              <a:t> </a:t>
            </a:r>
            <a:r>
              <a:rPr kumimoji="0" lang="en-US" sz="2200" i="0" u="none" strike="noStrike" kern="1200" cap="none" spc="0" normalizeH="0" baseline="0" noProof="0" dirty="0">
                <a:ln>
                  <a:noFill/>
                </a:ln>
                <a:solidFill>
                  <a:schemeClr val="bg2">
                    <a:lumMod val="10000"/>
                  </a:schemeClr>
                </a:solidFill>
                <a:effectLst/>
                <a:uLnTx/>
                <a:uFillTx/>
                <a:ea typeface="+mn-ea"/>
                <a:cs typeface="Arial" panose="020B0604020202020204" pitchFamily="34" charset="0"/>
              </a:rPr>
              <a:t>reduction </a:t>
            </a:r>
            <a:r>
              <a:rPr lang="en-US" sz="2200" dirty="0">
                <a:solidFill>
                  <a:schemeClr val="bg2">
                    <a:lumMod val="10000"/>
                  </a:schemeClr>
                </a:solidFill>
                <a:cs typeface="Arial" panose="020B0604020202020204" pitchFamily="34" charset="0"/>
              </a:rPr>
              <a:t>e</a:t>
            </a:r>
            <a:r>
              <a:rPr kumimoji="0" lang="en-US" sz="2200" i="0" u="none" strike="noStrike" kern="1200" cap="none" spc="0" normalizeH="0" baseline="0" noProof="0" dirty="0" err="1">
                <a:ln>
                  <a:noFill/>
                </a:ln>
                <a:solidFill>
                  <a:schemeClr val="bg2">
                    <a:lumMod val="10000"/>
                  </a:schemeClr>
                </a:solidFill>
                <a:effectLst/>
                <a:uLnTx/>
                <a:uFillTx/>
                <a:ea typeface="+mn-ea"/>
                <a:cs typeface="Arial" panose="020B0604020202020204" pitchFamily="34" charset="0"/>
              </a:rPr>
              <a:t>fficiency</a:t>
            </a:r>
            <a:r>
              <a:rPr kumimoji="0" lang="en-US" sz="2200" i="0" u="none" strike="noStrike" kern="1200" cap="none" spc="0" normalizeH="0" baseline="0" noProof="0" dirty="0">
                <a:ln>
                  <a:noFill/>
                </a:ln>
                <a:solidFill>
                  <a:schemeClr val="bg2">
                    <a:lumMod val="10000"/>
                  </a:schemeClr>
                </a:solidFill>
                <a:effectLst/>
                <a:uLnTx/>
                <a:uFillTx/>
                <a:ea typeface="+mn-ea"/>
                <a:cs typeface="Arial" panose="020B0604020202020204" pitchFamily="34" charset="0"/>
              </a:rPr>
              <a:t>)</a:t>
            </a:r>
          </a:p>
          <a:p>
            <a:r>
              <a:rPr lang="en-US" sz="2200" dirty="0">
                <a:solidFill>
                  <a:schemeClr val="bg2">
                    <a:lumMod val="10000"/>
                  </a:schemeClr>
                </a:solidFill>
                <a:cs typeface="Arial" panose="020B0604020202020204" pitchFamily="34" charset="0"/>
              </a:rPr>
              <a:t>Controlled (Post-control) Emissions = uncontrolled emissions * (1 – captured * control effectiveness * control pollutant reduction efficiency) = stack emissions + fugitive emissions</a:t>
            </a:r>
            <a:endParaRPr lang="en-US" sz="2200" dirty="0">
              <a:solidFill>
                <a:schemeClr val="bg2">
                  <a:lumMod val="10000"/>
                </a:schemeClr>
              </a:solidFill>
            </a:endParaRPr>
          </a:p>
        </p:txBody>
      </p:sp>
    </p:spTree>
    <p:extLst>
      <p:ext uri="{BB962C8B-B14F-4D97-AF65-F5344CB8AC3E}">
        <p14:creationId xmlns:p14="http://schemas.microsoft.com/office/powerpoint/2010/main" val="41650321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3431EE5-0042-42E5-81AF-EB9272E8E52E}"/>
              </a:ext>
            </a:extLst>
          </p:cNvPr>
          <p:cNvSpPr>
            <a:spLocks noGrp="1"/>
          </p:cNvSpPr>
          <p:nvPr>
            <p:ph type="sldNum" sz="quarter" idx="12"/>
          </p:nvPr>
        </p:nvSpPr>
        <p:spPr/>
        <p:txBody>
          <a:bodyPr/>
          <a:lstStyle/>
          <a:p>
            <a:fld id="{C3625854-A157-44F5-B597-7EECA3982BD8}" type="slidenum">
              <a:rPr lang="en-US" smtClean="0"/>
              <a:t>17</a:t>
            </a:fld>
            <a:endParaRPr lang="en-US"/>
          </a:p>
        </p:txBody>
      </p:sp>
      <p:sp>
        <p:nvSpPr>
          <p:cNvPr id="2" name="Title 1">
            <a:extLst>
              <a:ext uri="{FF2B5EF4-FFF2-40B4-BE49-F238E27FC236}">
                <a16:creationId xmlns:a16="http://schemas.microsoft.com/office/drawing/2014/main" id="{26ACBB04-8FD3-4E20-944E-2AA737BB8305}"/>
              </a:ext>
            </a:extLst>
          </p:cNvPr>
          <p:cNvSpPr>
            <a:spLocks noGrp="1"/>
          </p:cNvSpPr>
          <p:nvPr>
            <p:ph type="title"/>
          </p:nvPr>
        </p:nvSpPr>
        <p:spPr/>
        <p:txBody>
          <a:bodyPr/>
          <a:lstStyle/>
          <a:p>
            <a:r>
              <a:rPr lang="en-US" b="1" dirty="0"/>
              <a:t>Reporting Control Devices</a:t>
            </a:r>
          </a:p>
        </p:txBody>
      </p:sp>
      <p:sp>
        <p:nvSpPr>
          <p:cNvPr id="3" name="Content Placeholder 2">
            <a:extLst>
              <a:ext uri="{FF2B5EF4-FFF2-40B4-BE49-F238E27FC236}">
                <a16:creationId xmlns:a16="http://schemas.microsoft.com/office/drawing/2014/main" id="{3B596062-7CD8-4FD7-A2E0-45321D5AB316}"/>
              </a:ext>
            </a:extLst>
          </p:cNvPr>
          <p:cNvSpPr>
            <a:spLocks noGrp="1"/>
          </p:cNvSpPr>
          <p:nvPr>
            <p:ph idx="1"/>
          </p:nvPr>
        </p:nvSpPr>
        <p:spPr>
          <a:xfrm>
            <a:off x="838200" y="1568449"/>
            <a:ext cx="10515600" cy="4530725"/>
          </a:xfrm>
        </p:spPr>
        <p:txBody>
          <a:bodyPr>
            <a:normAutofit/>
          </a:bodyPr>
          <a:lstStyle/>
          <a:p>
            <a:r>
              <a:rPr lang="en-US" dirty="0"/>
              <a:t>Individual control devices are listed for the facility.</a:t>
            </a:r>
          </a:p>
          <a:p>
            <a:pPr lvl="1"/>
            <a:r>
              <a:rPr lang="en-US" dirty="0"/>
              <a:t>Pollutants removed by each control device are listed with it.</a:t>
            </a:r>
          </a:p>
          <a:p>
            <a:pPr lvl="1"/>
            <a:r>
              <a:rPr lang="en-US" dirty="0"/>
              <a:t>% pollutant reduction efficiency refers to the amount of the specific pollutant removed by each device.</a:t>
            </a:r>
          </a:p>
          <a:p>
            <a:pPr lvl="1"/>
            <a:r>
              <a:rPr lang="en-US" dirty="0"/>
              <a:t>Control device configuration is defined:</a:t>
            </a:r>
          </a:p>
          <a:p>
            <a:pPr lvl="2"/>
            <a:r>
              <a:rPr lang="en-US" sz="1800" dirty="0"/>
              <a:t>Single</a:t>
            </a:r>
          </a:p>
          <a:p>
            <a:pPr lvl="2"/>
            <a:r>
              <a:rPr lang="en-US" sz="1800" dirty="0"/>
              <a:t>In series</a:t>
            </a:r>
          </a:p>
          <a:p>
            <a:pPr lvl="2"/>
            <a:r>
              <a:rPr lang="en-US" sz="1800" dirty="0"/>
              <a:t>In parallel </a:t>
            </a:r>
          </a:p>
          <a:p>
            <a:pPr lvl="2"/>
            <a:r>
              <a:rPr lang="en-US" sz="1800" dirty="0"/>
              <a:t>Combinations / Complex Configurations</a:t>
            </a:r>
          </a:p>
          <a:p>
            <a:r>
              <a:rPr lang="en-US" dirty="0"/>
              <a:t>Control devices are placed in “paths” so that the device:</a:t>
            </a:r>
          </a:p>
          <a:p>
            <a:pPr lvl="1"/>
            <a:r>
              <a:rPr lang="en-US" sz="2200" dirty="0"/>
              <a:t>is associated to the right unit/process and release point</a:t>
            </a:r>
          </a:p>
          <a:p>
            <a:pPr lvl="1"/>
            <a:r>
              <a:rPr lang="en-US" sz="2200" dirty="0"/>
              <a:t>can be associated to multiple unit/processes and release points where applicable</a:t>
            </a:r>
            <a:endParaRPr lang="en-US" dirty="0"/>
          </a:p>
        </p:txBody>
      </p:sp>
    </p:spTree>
    <p:extLst>
      <p:ext uri="{BB962C8B-B14F-4D97-AF65-F5344CB8AC3E}">
        <p14:creationId xmlns:p14="http://schemas.microsoft.com/office/powerpoint/2010/main" val="27191321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839B21D-30C8-4DC0-9006-B10B37C22089}"/>
              </a:ext>
            </a:extLst>
          </p:cNvPr>
          <p:cNvSpPr>
            <a:spLocks noGrp="1"/>
          </p:cNvSpPr>
          <p:nvPr>
            <p:ph type="sldNum" sz="quarter" idx="12"/>
          </p:nvPr>
        </p:nvSpPr>
        <p:spPr/>
        <p:txBody>
          <a:bodyPr/>
          <a:lstStyle/>
          <a:p>
            <a:fld id="{C3625854-A157-44F5-B597-7EECA3982BD8}" type="slidenum">
              <a:rPr lang="en-US" smtClean="0"/>
              <a:t>18</a:t>
            </a:fld>
            <a:endParaRPr lang="en-US"/>
          </a:p>
        </p:txBody>
      </p:sp>
      <p:sp>
        <p:nvSpPr>
          <p:cNvPr id="2" name="Title 1">
            <a:extLst>
              <a:ext uri="{FF2B5EF4-FFF2-40B4-BE49-F238E27FC236}">
                <a16:creationId xmlns:a16="http://schemas.microsoft.com/office/drawing/2014/main" id="{E2D71F78-98C1-40A9-B390-B86D165E1595}"/>
              </a:ext>
            </a:extLst>
          </p:cNvPr>
          <p:cNvSpPr>
            <a:spLocks noGrp="1"/>
          </p:cNvSpPr>
          <p:nvPr>
            <p:ph type="title"/>
          </p:nvPr>
        </p:nvSpPr>
        <p:spPr/>
        <p:txBody>
          <a:bodyPr/>
          <a:lstStyle/>
          <a:p>
            <a:r>
              <a:rPr lang="en-US" b="1" dirty="0"/>
              <a:t>What is a Path?</a:t>
            </a:r>
          </a:p>
        </p:txBody>
      </p:sp>
      <p:sp>
        <p:nvSpPr>
          <p:cNvPr id="3" name="Content Placeholder 2">
            <a:extLst>
              <a:ext uri="{FF2B5EF4-FFF2-40B4-BE49-F238E27FC236}">
                <a16:creationId xmlns:a16="http://schemas.microsoft.com/office/drawing/2014/main" id="{2C6293BF-E2BF-4397-95F6-FD3D5D0A37E2}"/>
              </a:ext>
            </a:extLst>
          </p:cNvPr>
          <p:cNvSpPr>
            <a:spLocks noGrp="1"/>
          </p:cNvSpPr>
          <p:nvPr>
            <p:ph idx="1"/>
          </p:nvPr>
        </p:nvSpPr>
        <p:spPr/>
        <p:txBody>
          <a:bodyPr>
            <a:normAutofit/>
          </a:bodyPr>
          <a:lstStyle/>
          <a:p>
            <a:pPr marL="0" indent="0">
              <a:buNone/>
            </a:pPr>
            <a:r>
              <a:rPr lang="en-US" b="1" dirty="0"/>
              <a:t>Path</a:t>
            </a:r>
            <a:r>
              <a:rPr lang="en-US" dirty="0"/>
              <a:t>:  A “container” of one or more control devices that are connected, and through which an emissions stream flows. </a:t>
            </a:r>
          </a:p>
          <a:p>
            <a:r>
              <a:rPr lang="en-US" b="1" i="1" dirty="0"/>
              <a:t>Child</a:t>
            </a:r>
            <a:r>
              <a:rPr lang="en-US" b="1" dirty="0"/>
              <a:t> Path: </a:t>
            </a:r>
            <a:r>
              <a:rPr lang="en-US" dirty="0"/>
              <a:t>is a path contained within another path</a:t>
            </a:r>
          </a:p>
          <a:p>
            <a:r>
              <a:rPr lang="en-US" b="1" i="1" dirty="0"/>
              <a:t>Parent</a:t>
            </a:r>
            <a:r>
              <a:rPr lang="en-US" b="1" dirty="0"/>
              <a:t> Path:  </a:t>
            </a:r>
            <a:r>
              <a:rPr lang="en-US" dirty="0"/>
              <a:t>contains one or more children paths and can also contain additional control devices.  A parent path can be a child path to a larger parent path</a:t>
            </a:r>
          </a:p>
          <a:p>
            <a:r>
              <a:rPr lang="en-US" b="1" i="1" dirty="0"/>
              <a:t>Primary or Main</a:t>
            </a:r>
            <a:r>
              <a:rPr lang="en-US" b="1" dirty="0"/>
              <a:t> Path</a:t>
            </a:r>
            <a:r>
              <a:rPr lang="en-US" dirty="0"/>
              <a:t>:</a:t>
            </a:r>
          </a:p>
          <a:p>
            <a:pPr lvl="1"/>
            <a:r>
              <a:rPr lang="en-US" dirty="0"/>
              <a:t>contains one or more control devices and/or children paths</a:t>
            </a:r>
          </a:p>
          <a:p>
            <a:pPr lvl="1"/>
            <a:r>
              <a:rPr lang="en-US" dirty="0"/>
              <a:t>The path that ultimately associates the control devices/paths it contains from a unit/process to a release point</a:t>
            </a:r>
          </a:p>
        </p:txBody>
      </p:sp>
    </p:spTree>
    <p:extLst>
      <p:ext uri="{BB962C8B-B14F-4D97-AF65-F5344CB8AC3E}">
        <p14:creationId xmlns:p14="http://schemas.microsoft.com/office/powerpoint/2010/main" val="39095415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B27993-FD00-943C-FEAB-E0C657FDC5F8}"/>
              </a:ext>
            </a:extLst>
          </p:cNvPr>
          <p:cNvSpPr>
            <a:spLocks noGrp="1"/>
          </p:cNvSpPr>
          <p:nvPr>
            <p:ph type="title"/>
          </p:nvPr>
        </p:nvSpPr>
        <p:spPr/>
        <p:txBody>
          <a:bodyPr/>
          <a:lstStyle/>
          <a:p>
            <a:r>
              <a:rPr lang="en-US" b="1" dirty="0"/>
              <a:t>Simplest Example of a Path</a:t>
            </a:r>
          </a:p>
        </p:txBody>
      </p:sp>
      <p:sp>
        <p:nvSpPr>
          <p:cNvPr id="4" name="Slide Number Placeholder 3">
            <a:extLst>
              <a:ext uri="{FF2B5EF4-FFF2-40B4-BE49-F238E27FC236}">
                <a16:creationId xmlns:a16="http://schemas.microsoft.com/office/drawing/2014/main" id="{10480BF0-DEF2-7864-ADA1-06453006F12C}"/>
              </a:ext>
            </a:extLst>
          </p:cNvPr>
          <p:cNvSpPr>
            <a:spLocks noGrp="1"/>
          </p:cNvSpPr>
          <p:nvPr>
            <p:ph type="sldNum" sz="quarter" idx="12"/>
          </p:nvPr>
        </p:nvSpPr>
        <p:spPr/>
        <p:txBody>
          <a:bodyPr/>
          <a:lstStyle/>
          <a:p>
            <a:fld id="{C3625854-A157-44F5-B597-7EECA3982BD8}" type="slidenum">
              <a:rPr lang="en-US" smtClean="0"/>
              <a:t>19</a:t>
            </a:fld>
            <a:endParaRPr lang="en-US"/>
          </a:p>
        </p:txBody>
      </p:sp>
      <p:sp>
        <p:nvSpPr>
          <p:cNvPr id="5" name="TextBox 4">
            <a:extLst>
              <a:ext uri="{FF2B5EF4-FFF2-40B4-BE49-F238E27FC236}">
                <a16:creationId xmlns:a16="http://schemas.microsoft.com/office/drawing/2014/main" id="{C0E0ABF3-9FF5-B455-D5CA-66131ACD6473}"/>
              </a:ext>
              <a:ext uri="{C183D7F6-B498-43B3-948B-1728B52AA6E4}">
                <adec:decorative xmlns:adec="http://schemas.microsoft.com/office/drawing/2017/decorative" val="1"/>
              </a:ext>
            </a:extLst>
          </p:cNvPr>
          <p:cNvSpPr txBox="1"/>
          <p:nvPr/>
        </p:nvSpPr>
        <p:spPr>
          <a:xfrm>
            <a:off x="2089257" y="2910958"/>
            <a:ext cx="809297" cy="369332"/>
          </a:xfrm>
          <a:prstGeom prst="rect">
            <a:avLst/>
          </a:prstGeom>
          <a:noFill/>
        </p:spPr>
        <p:txBody>
          <a:bodyPr wrap="square" rtlCol="0">
            <a:spAutoFit/>
          </a:bodyPr>
          <a:lstStyle/>
          <a:p>
            <a:r>
              <a:rPr lang="en-US" dirty="0"/>
              <a:t>Unit 1</a:t>
            </a:r>
          </a:p>
        </p:txBody>
      </p:sp>
      <p:cxnSp>
        <p:nvCxnSpPr>
          <p:cNvPr id="6" name="Straight Arrow Connector 5">
            <a:extLst>
              <a:ext uri="{FF2B5EF4-FFF2-40B4-BE49-F238E27FC236}">
                <a16:creationId xmlns:a16="http://schemas.microsoft.com/office/drawing/2014/main" id="{60BA939C-9F57-A4E4-D21D-5BBDC86E6C63}"/>
              </a:ext>
              <a:ext uri="{C183D7F6-B498-43B3-948B-1728B52AA6E4}">
                <adec:decorative xmlns:adec="http://schemas.microsoft.com/office/drawing/2017/decorative" val="1"/>
              </a:ext>
            </a:extLst>
          </p:cNvPr>
          <p:cNvCxnSpPr>
            <a:cxnSpLocks/>
            <a:stCxn id="5" idx="3"/>
            <a:endCxn id="7" idx="1"/>
          </p:cNvCxnSpPr>
          <p:nvPr/>
        </p:nvCxnSpPr>
        <p:spPr>
          <a:xfrm>
            <a:off x="2898554" y="3095624"/>
            <a:ext cx="76463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4362CF57-6BD9-C615-68A0-980357F7D537}"/>
              </a:ext>
              <a:ext uri="{C183D7F6-B498-43B3-948B-1728B52AA6E4}">
                <adec:decorative xmlns:adec="http://schemas.microsoft.com/office/drawing/2017/decorative" val="1"/>
              </a:ext>
            </a:extLst>
          </p:cNvPr>
          <p:cNvSpPr txBox="1"/>
          <p:nvPr/>
        </p:nvSpPr>
        <p:spPr>
          <a:xfrm>
            <a:off x="3663184" y="2910958"/>
            <a:ext cx="1103585" cy="369332"/>
          </a:xfrm>
          <a:prstGeom prst="rect">
            <a:avLst/>
          </a:prstGeom>
          <a:noFill/>
        </p:spPr>
        <p:txBody>
          <a:bodyPr wrap="square" rtlCol="0">
            <a:spAutoFit/>
          </a:bodyPr>
          <a:lstStyle/>
          <a:p>
            <a:r>
              <a:rPr lang="en-US" dirty="0"/>
              <a:t>Process 1</a:t>
            </a:r>
          </a:p>
        </p:txBody>
      </p:sp>
      <p:cxnSp>
        <p:nvCxnSpPr>
          <p:cNvPr id="8" name="Straight Arrow Connector 7">
            <a:extLst>
              <a:ext uri="{FF2B5EF4-FFF2-40B4-BE49-F238E27FC236}">
                <a16:creationId xmlns:a16="http://schemas.microsoft.com/office/drawing/2014/main" id="{1F4EA598-8706-74C0-F97B-CE844CE1E46C}"/>
              </a:ext>
              <a:ext uri="{C183D7F6-B498-43B3-948B-1728B52AA6E4}">
                <adec:decorative xmlns:adec="http://schemas.microsoft.com/office/drawing/2017/decorative" val="1"/>
              </a:ext>
            </a:extLst>
          </p:cNvPr>
          <p:cNvCxnSpPr>
            <a:cxnSpLocks/>
            <a:stCxn id="7" idx="3"/>
            <a:endCxn id="11" idx="2"/>
          </p:cNvCxnSpPr>
          <p:nvPr/>
        </p:nvCxnSpPr>
        <p:spPr>
          <a:xfrm>
            <a:off x="4766769" y="3095624"/>
            <a:ext cx="488403"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F5365718-6603-9993-D5EE-D83C564E41BC}"/>
              </a:ext>
              <a:ext uri="{C183D7F6-B498-43B3-948B-1728B52AA6E4}">
                <adec:decorative xmlns:adec="http://schemas.microsoft.com/office/drawing/2017/decorative" val="1"/>
              </a:ext>
            </a:extLst>
          </p:cNvPr>
          <p:cNvSpPr txBox="1"/>
          <p:nvPr/>
        </p:nvSpPr>
        <p:spPr>
          <a:xfrm>
            <a:off x="5549462" y="2910958"/>
            <a:ext cx="1093076" cy="369332"/>
          </a:xfrm>
          <a:prstGeom prst="rect">
            <a:avLst/>
          </a:prstGeom>
          <a:noFill/>
          <a:ln>
            <a:solidFill>
              <a:schemeClr val="accent2"/>
            </a:solidFill>
          </a:ln>
        </p:spPr>
        <p:txBody>
          <a:bodyPr wrap="square" rtlCol="0">
            <a:spAutoFit/>
          </a:bodyPr>
          <a:lstStyle/>
          <a:p>
            <a:r>
              <a:rPr lang="en-US" dirty="0"/>
              <a:t>Control A</a:t>
            </a:r>
          </a:p>
        </p:txBody>
      </p:sp>
      <p:sp>
        <p:nvSpPr>
          <p:cNvPr id="11" name="Oval 10">
            <a:extLst>
              <a:ext uri="{FF2B5EF4-FFF2-40B4-BE49-F238E27FC236}">
                <a16:creationId xmlns:a16="http://schemas.microsoft.com/office/drawing/2014/main" id="{BC13AFAB-AD56-C761-ED0A-9D8B278754DA}"/>
              </a:ext>
              <a:ext uri="{C183D7F6-B498-43B3-948B-1728B52AA6E4}">
                <adec:decorative xmlns:adec="http://schemas.microsoft.com/office/drawing/2017/decorative" val="1"/>
              </a:ext>
            </a:extLst>
          </p:cNvPr>
          <p:cNvSpPr/>
          <p:nvPr/>
        </p:nvSpPr>
        <p:spPr>
          <a:xfrm>
            <a:off x="5255172" y="2762249"/>
            <a:ext cx="1681656" cy="666751"/>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Arrow Connector 11">
            <a:extLst>
              <a:ext uri="{FF2B5EF4-FFF2-40B4-BE49-F238E27FC236}">
                <a16:creationId xmlns:a16="http://schemas.microsoft.com/office/drawing/2014/main" id="{8F909C08-9006-8B50-ACF1-AD8E3EFA6151}"/>
              </a:ext>
              <a:ext uri="{C183D7F6-B498-43B3-948B-1728B52AA6E4}">
                <adec:decorative xmlns:adec="http://schemas.microsoft.com/office/drawing/2017/decorative" val="1"/>
              </a:ext>
            </a:extLst>
          </p:cNvPr>
          <p:cNvCxnSpPr>
            <a:cxnSpLocks/>
            <a:stCxn id="11" idx="6"/>
            <a:endCxn id="13" idx="1"/>
          </p:cNvCxnSpPr>
          <p:nvPr/>
        </p:nvCxnSpPr>
        <p:spPr>
          <a:xfrm flipV="1">
            <a:off x="6936828" y="3095624"/>
            <a:ext cx="1055632"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F6AF754B-68F7-9569-3B1D-2AA4602E8337}"/>
              </a:ext>
              <a:ext uri="{C183D7F6-B498-43B3-948B-1728B52AA6E4}">
                <adec:decorative xmlns:adec="http://schemas.microsoft.com/office/drawing/2017/decorative" val="1"/>
              </a:ext>
            </a:extLst>
          </p:cNvPr>
          <p:cNvSpPr txBox="1"/>
          <p:nvPr/>
        </p:nvSpPr>
        <p:spPr>
          <a:xfrm>
            <a:off x="7992460" y="2910958"/>
            <a:ext cx="2270235" cy="369332"/>
          </a:xfrm>
          <a:prstGeom prst="rect">
            <a:avLst/>
          </a:prstGeom>
          <a:noFill/>
        </p:spPr>
        <p:txBody>
          <a:bodyPr wrap="square" rtlCol="0">
            <a:spAutoFit/>
          </a:bodyPr>
          <a:lstStyle/>
          <a:p>
            <a:r>
              <a:rPr lang="en-US" dirty="0"/>
              <a:t>Release Point 1</a:t>
            </a:r>
          </a:p>
        </p:txBody>
      </p:sp>
      <p:sp>
        <p:nvSpPr>
          <p:cNvPr id="14" name="TextBox 13">
            <a:extLst>
              <a:ext uri="{FF2B5EF4-FFF2-40B4-BE49-F238E27FC236}">
                <a16:creationId xmlns:a16="http://schemas.microsoft.com/office/drawing/2014/main" id="{F1C93F6B-1B72-7DE0-2E64-2AAB2DC5F26A}"/>
              </a:ext>
              <a:ext uri="{C183D7F6-B498-43B3-948B-1728B52AA6E4}">
                <adec:decorative xmlns:adec="http://schemas.microsoft.com/office/drawing/2017/decorative" val="1"/>
              </a:ext>
            </a:extLst>
          </p:cNvPr>
          <p:cNvSpPr txBox="1"/>
          <p:nvPr/>
        </p:nvSpPr>
        <p:spPr>
          <a:xfrm>
            <a:off x="5700811" y="2392916"/>
            <a:ext cx="790378" cy="369332"/>
          </a:xfrm>
          <a:prstGeom prst="rect">
            <a:avLst/>
          </a:prstGeom>
          <a:noFill/>
        </p:spPr>
        <p:txBody>
          <a:bodyPr wrap="square" rtlCol="0">
            <a:spAutoFit/>
          </a:bodyPr>
          <a:lstStyle/>
          <a:p>
            <a:r>
              <a:rPr lang="en-US" dirty="0">
                <a:solidFill>
                  <a:schemeClr val="accent1">
                    <a:lumMod val="75000"/>
                  </a:schemeClr>
                </a:solidFill>
              </a:rPr>
              <a:t>Path A</a:t>
            </a:r>
          </a:p>
        </p:txBody>
      </p:sp>
      <p:cxnSp>
        <p:nvCxnSpPr>
          <p:cNvPr id="15" name="Straight Arrow Connector 14">
            <a:extLst>
              <a:ext uri="{FF2B5EF4-FFF2-40B4-BE49-F238E27FC236}">
                <a16:creationId xmlns:a16="http://schemas.microsoft.com/office/drawing/2014/main" id="{D93F78D0-9421-7300-6F62-658997090CAB}"/>
              </a:ext>
              <a:ext uri="{C183D7F6-B498-43B3-948B-1728B52AA6E4}">
                <adec:decorative xmlns:adec="http://schemas.microsoft.com/office/drawing/2017/decorative" val="1"/>
              </a:ext>
            </a:extLst>
          </p:cNvPr>
          <p:cNvCxnSpPr>
            <a:cxnSpLocks/>
          </p:cNvCxnSpPr>
          <p:nvPr/>
        </p:nvCxnSpPr>
        <p:spPr>
          <a:xfrm>
            <a:off x="4766769" y="3280290"/>
            <a:ext cx="3225691" cy="81419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AACBD360-C998-4ECD-B5C0-D475BA41128C}"/>
              </a:ext>
              <a:ext uri="{C183D7F6-B498-43B3-948B-1728B52AA6E4}">
                <adec:decorative xmlns:adec="http://schemas.microsoft.com/office/drawing/2017/decorative" val="1"/>
              </a:ext>
            </a:extLst>
          </p:cNvPr>
          <p:cNvSpPr txBox="1"/>
          <p:nvPr/>
        </p:nvSpPr>
        <p:spPr>
          <a:xfrm>
            <a:off x="7992459" y="3914893"/>
            <a:ext cx="2270235" cy="369332"/>
          </a:xfrm>
          <a:prstGeom prst="rect">
            <a:avLst/>
          </a:prstGeom>
          <a:noFill/>
        </p:spPr>
        <p:txBody>
          <a:bodyPr wrap="square" rtlCol="0">
            <a:spAutoFit/>
          </a:bodyPr>
          <a:lstStyle/>
          <a:p>
            <a:r>
              <a:rPr lang="en-US" dirty="0"/>
              <a:t>Release Point 2</a:t>
            </a:r>
          </a:p>
        </p:txBody>
      </p:sp>
    </p:spTree>
    <p:extLst>
      <p:ext uri="{BB962C8B-B14F-4D97-AF65-F5344CB8AC3E}">
        <p14:creationId xmlns:p14="http://schemas.microsoft.com/office/powerpoint/2010/main" val="3292755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C5599A-BA8A-E109-8559-3AE5D66B1AEF}"/>
              </a:ext>
            </a:extLst>
          </p:cNvPr>
          <p:cNvSpPr>
            <a:spLocks noGrp="1"/>
          </p:cNvSpPr>
          <p:nvPr>
            <p:ph type="title"/>
          </p:nvPr>
        </p:nvSpPr>
        <p:spPr/>
        <p:txBody>
          <a:bodyPr/>
          <a:lstStyle/>
          <a:p>
            <a:r>
              <a:rPr lang="en-US" b="1" dirty="0"/>
              <a:t>Before we begin…</a:t>
            </a:r>
          </a:p>
        </p:txBody>
      </p:sp>
      <p:sp>
        <p:nvSpPr>
          <p:cNvPr id="3" name="Content Placeholder 2">
            <a:extLst>
              <a:ext uri="{FF2B5EF4-FFF2-40B4-BE49-F238E27FC236}">
                <a16:creationId xmlns:a16="http://schemas.microsoft.com/office/drawing/2014/main" id="{F97B995D-17A9-6C29-B256-1514C9989897}"/>
              </a:ext>
            </a:extLst>
          </p:cNvPr>
          <p:cNvSpPr>
            <a:spLocks noGrp="1"/>
          </p:cNvSpPr>
          <p:nvPr>
            <p:ph idx="1"/>
          </p:nvPr>
        </p:nvSpPr>
        <p:spPr/>
        <p:txBody>
          <a:bodyPr>
            <a:normAutofit lnSpcReduction="10000"/>
          </a:bodyPr>
          <a:lstStyle/>
          <a:p>
            <a:r>
              <a:rPr lang="en-US" dirty="0"/>
              <a:t>Keep yourselves muted.  Type your questions in the chat box as we go through the training.  </a:t>
            </a:r>
          </a:p>
          <a:p>
            <a:r>
              <a:rPr lang="en-US" dirty="0"/>
              <a:t>A copy of this ppt and the video will be uploaded to our CAERS website.</a:t>
            </a:r>
          </a:p>
          <a:p>
            <a:r>
              <a:rPr lang="en-US" dirty="0"/>
              <a:t>Disclaimer: This training is intended for instructional purposes only.  Data shown in the training are illustrative, and do not represent a real report for any facility or inventory year.  None of the examples represent a complete report.   This training does not cover examples of all possible control device configurations.  You should always consult your State, Local, Tribal Authority (SLT) if you have questions when entering control device information into CAERS.</a:t>
            </a:r>
          </a:p>
          <a:p>
            <a:endParaRPr lang="en-US" dirty="0"/>
          </a:p>
        </p:txBody>
      </p:sp>
      <p:sp>
        <p:nvSpPr>
          <p:cNvPr id="4" name="Slide Number Placeholder 3">
            <a:extLst>
              <a:ext uri="{FF2B5EF4-FFF2-40B4-BE49-F238E27FC236}">
                <a16:creationId xmlns:a16="http://schemas.microsoft.com/office/drawing/2014/main" id="{97B01DF4-AD5C-16DB-606C-227E5BDBCB3A}"/>
              </a:ext>
            </a:extLst>
          </p:cNvPr>
          <p:cNvSpPr>
            <a:spLocks noGrp="1"/>
          </p:cNvSpPr>
          <p:nvPr>
            <p:ph type="sldNum" sz="quarter" idx="12"/>
          </p:nvPr>
        </p:nvSpPr>
        <p:spPr/>
        <p:txBody>
          <a:bodyPr/>
          <a:lstStyle/>
          <a:p>
            <a:fld id="{C3625854-A157-44F5-B597-7EECA3982BD8}" type="slidenum">
              <a:rPr lang="en-US" smtClean="0"/>
              <a:t>2</a:t>
            </a:fld>
            <a:endParaRPr lang="en-US"/>
          </a:p>
        </p:txBody>
      </p:sp>
    </p:spTree>
    <p:extLst>
      <p:ext uri="{BB962C8B-B14F-4D97-AF65-F5344CB8AC3E}">
        <p14:creationId xmlns:p14="http://schemas.microsoft.com/office/powerpoint/2010/main" val="6586381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F8F1718-557D-3A04-A9DB-50EA6A97C902}"/>
              </a:ext>
            </a:extLst>
          </p:cNvPr>
          <p:cNvSpPr>
            <a:spLocks noGrp="1"/>
          </p:cNvSpPr>
          <p:nvPr>
            <p:ph type="sldNum" sz="quarter" idx="12"/>
          </p:nvPr>
        </p:nvSpPr>
        <p:spPr/>
        <p:txBody>
          <a:bodyPr/>
          <a:lstStyle/>
          <a:p>
            <a:fld id="{C3625854-A157-44F5-B597-7EECA3982BD8}" type="slidenum">
              <a:rPr lang="en-US" smtClean="0"/>
              <a:t>20</a:t>
            </a:fld>
            <a:endParaRPr lang="en-US"/>
          </a:p>
        </p:txBody>
      </p:sp>
      <p:sp>
        <p:nvSpPr>
          <p:cNvPr id="2" name="Title 1">
            <a:extLst>
              <a:ext uri="{FF2B5EF4-FFF2-40B4-BE49-F238E27FC236}">
                <a16:creationId xmlns:a16="http://schemas.microsoft.com/office/drawing/2014/main" id="{4F51BCB0-FE82-E2FE-CFD7-1A2AF6496E8A}"/>
              </a:ext>
            </a:extLst>
          </p:cNvPr>
          <p:cNvSpPr>
            <a:spLocks noGrp="1"/>
          </p:cNvSpPr>
          <p:nvPr>
            <p:ph type="title"/>
          </p:nvPr>
        </p:nvSpPr>
        <p:spPr/>
        <p:txBody>
          <a:bodyPr/>
          <a:lstStyle/>
          <a:p>
            <a:r>
              <a:rPr lang="en-US" b="1" dirty="0"/>
              <a:t>Path Concepts</a:t>
            </a:r>
          </a:p>
        </p:txBody>
      </p:sp>
      <p:sp>
        <p:nvSpPr>
          <p:cNvPr id="3" name="Content Placeholder 2">
            <a:extLst>
              <a:ext uri="{FF2B5EF4-FFF2-40B4-BE49-F238E27FC236}">
                <a16:creationId xmlns:a16="http://schemas.microsoft.com/office/drawing/2014/main" id="{160B4DF1-FED7-0176-3263-911386269149}"/>
              </a:ext>
            </a:extLst>
          </p:cNvPr>
          <p:cNvSpPr>
            <a:spLocks noGrp="1"/>
          </p:cNvSpPr>
          <p:nvPr>
            <p:ph idx="1"/>
          </p:nvPr>
        </p:nvSpPr>
        <p:spPr/>
        <p:txBody>
          <a:bodyPr>
            <a:normAutofit/>
          </a:bodyPr>
          <a:lstStyle/>
          <a:p>
            <a:pPr marL="0" indent="0">
              <a:buNone/>
            </a:pPr>
            <a:r>
              <a:rPr lang="en-US" b="1" dirty="0"/>
              <a:t>Control Path Assignment: </a:t>
            </a:r>
            <a:r>
              <a:rPr lang="en-US" dirty="0"/>
              <a:t>the position that a control devices has within a path with respect to other control devices that are present (for example, the first control device in a path is assigned 1).</a:t>
            </a:r>
          </a:p>
          <a:p>
            <a:pPr marL="0" indent="0">
              <a:buNone/>
            </a:pPr>
            <a:r>
              <a:rPr lang="en-US" b="1" dirty="0"/>
              <a:t>Control Apportionment: </a:t>
            </a:r>
            <a:r>
              <a:rPr lang="en-US" dirty="0"/>
              <a:t>the percentage of the emissions that are being directed to the next control or path.</a:t>
            </a:r>
          </a:p>
          <a:p>
            <a:pPr marL="0" indent="0">
              <a:buNone/>
            </a:pPr>
            <a:r>
              <a:rPr lang="en-US" b="1" dirty="0"/>
              <a:t>Path Effectiveness: </a:t>
            </a:r>
            <a:r>
              <a:rPr lang="en-US" dirty="0"/>
              <a:t>The combined effectiveness of the controls in that path.  Must be present on a main or primary path.</a:t>
            </a:r>
          </a:p>
          <a:p>
            <a:pPr marL="0" indent="0">
              <a:buNone/>
            </a:pPr>
            <a:r>
              <a:rPr lang="en-US" b="1" dirty="0"/>
              <a:t>Path Pollutant Percent Reduction Efficiency:  </a:t>
            </a:r>
            <a:r>
              <a:rPr lang="en-US" dirty="0"/>
              <a:t>The combined percent reduction efficiency of the pollutant for the entire path.  Must be present on a main or primary path.</a:t>
            </a:r>
          </a:p>
        </p:txBody>
      </p:sp>
    </p:spTree>
    <p:extLst>
      <p:ext uri="{BB962C8B-B14F-4D97-AF65-F5344CB8AC3E}">
        <p14:creationId xmlns:p14="http://schemas.microsoft.com/office/powerpoint/2010/main" val="8489034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F4F3C66-B5F7-4B73-9254-9AD190B0A711}"/>
              </a:ext>
            </a:extLst>
          </p:cNvPr>
          <p:cNvSpPr>
            <a:spLocks noGrp="1"/>
          </p:cNvSpPr>
          <p:nvPr>
            <p:ph type="sldNum" sz="quarter" idx="12"/>
          </p:nvPr>
        </p:nvSpPr>
        <p:spPr/>
        <p:txBody>
          <a:bodyPr/>
          <a:lstStyle/>
          <a:p>
            <a:fld id="{C3625854-A157-44F5-B597-7EECA3982BD8}" type="slidenum">
              <a:rPr lang="en-US" smtClean="0"/>
              <a:t>21</a:t>
            </a:fld>
            <a:endParaRPr lang="en-US"/>
          </a:p>
        </p:txBody>
      </p:sp>
      <p:sp>
        <p:nvSpPr>
          <p:cNvPr id="2" name="Title 1">
            <a:extLst>
              <a:ext uri="{FF2B5EF4-FFF2-40B4-BE49-F238E27FC236}">
                <a16:creationId xmlns:a16="http://schemas.microsoft.com/office/drawing/2014/main" id="{EB5DA3B2-90D6-4012-B168-6C3DE066E4B2}"/>
              </a:ext>
            </a:extLst>
          </p:cNvPr>
          <p:cNvSpPr>
            <a:spLocks noGrp="1"/>
          </p:cNvSpPr>
          <p:nvPr>
            <p:ph type="title"/>
          </p:nvPr>
        </p:nvSpPr>
        <p:spPr/>
        <p:txBody>
          <a:bodyPr/>
          <a:lstStyle/>
          <a:p>
            <a:r>
              <a:rPr lang="en-US" b="1" dirty="0"/>
              <a:t>Single Control Device</a:t>
            </a:r>
          </a:p>
        </p:txBody>
      </p:sp>
      <p:sp>
        <p:nvSpPr>
          <p:cNvPr id="3" name="TextBox 2">
            <a:extLst>
              <a:ext uri="{FF2B5EF4-FFF2-40B4-BE49-F238E27FC236}">
                <a16:creationId xmlns:a16="http://schemas.microsoft.com/office/drawing/2014/main" id="{3B86937D-4FEE-46A1-AAB6-20692AFB9B1C}"/>
              </a:ext>
            </a:extLst>
          </p:cNvPr>
          <p:cNvSpPr txBox="1"/>
          <p:nvPr/>
        </p:nvSpPr>
        <p:spPr>
          <a:xfrm>
            <a:off x="927100" y="1690688"/>
            <a:ext cx="10248900" cy="923330"/>
          </a:xfrm>
          <a:prstGeom prst="rect">
            <a:avLst/>
          </a:prstGeom>
          <a:noFill/>
        </p:spPr>
        <p:txBody>
          <a:bodyPr wrap="square" rtlCol="0">
            <a:spAutoFit/>
          </a:bodyPr>
          <a:lstStyle/>
          <a:p>
            <a:r>
              <a:rPr lang="en-US" dirty="0"/>
              <a:t>For a single control device one path is needed.  The control is placed in that path.  That path will be the primary path, and it will associate the process to the release point.  Because there’s only one control, path assignment is just equal to 1.  </a:t>
            </a:r>
          </a:p>
        </p:txBody>
      </p:sp>
      <p:sp>
        <p:nvSpPr>
          <p:cNvPr id="17" name="TextBox 16">
            <a:extLst>
              <a:ext uri="{FF2B5EF4-FFF2-40B4-BE49-F238E27FC236}">
                <a16:creationId xmlns:a16="http://schemas.microsoft.com/office/drawing/2014/main" id="{096958DC-3889-41A1-924D-E2D97FD5DE9D}"/>
              </a:ext>
              <a:ext uri="{C183D7F6-B498-43B3-948B-1728B52AA6E4}">
                <adec:decorative xmlns:adec="http://schemas.microsoft.com/office/drawing/2017/decorative" val="1"/>
              </a:ext>
            </a:extLst>
          </p:cNvPr>
          <p:cNvSpPr txBox="1"/>
          <p:nvPr/>
        </p:nvSpPr>
        <p:spPr>
          <a:xfrm>
            <a:off x="2089257" y="3677790"/>
            <a:ext cx="809297" cy="369332"/>
          </a:xfrm>
          <a:prstGeom prst="rect">
            <a:avLst/>
          </a:prstGeom>
          <a:noFill/>
        </p:spPr>
        <p:txBody>
          <a:bodyPr wrap="square" rtlCol="0">
            <a:spAutoFit/>
          </a:bodyPr>
          <a:lstStyle/>
          <a:p>
            <a:r>
              <a:rPr lang="en-US" dirty="0"/>
              <a:t>Unit 1</a:t>
            </a:r>
          </a:p>
        </p:txBody>
      </p:sp>
      <p:cxnSp>
        <p:nvCxnSpPr>
          <p:cNvPr id="21" name="Straight Arrow Connector 20">
            <a:extLst>
              <a:ext uri="{FF2B5EF4-FFF2-40B4-BE49-F238E27FC236}">
                <a16:creationId xmlns:a16="http://schemas.microsoft.com/office/drawing/2014/main" id="{5635C760-A0B9-40EF-B892-82BD8641F481}"/>
              </a:ext>
              <a:ext uri="{C183D7F6-B498-43B3-948B-1728B52AA6E4}">
                <adec:decorative xmlns:adec="http://schemas.microsoft.com/office/drawing/2017/decorative" val="1"/>
              </a:ext>
            </a:extLst>
          </p:cNvPr>
          <p:cNvCxnSpPr>
            <a:cxnSpLocks/>
            <a:stCxn id="17" idx="3"/>
            <a:endCxn id="18" idx="1"/>
          </p:cNvCxnSpPr>
          <p:nvPr/>
        </p:nvCxnSpPr>
        <p:spPr>
          <a:xfrm>
            <a:off x="2898554" y="3862456"/>
            <a:ext cx="76463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E6A3758D-9187-4184-B893-CC4482D5622E}"/>
              </a:ext>
              <a:ext uri="{C183D7F6-B498-43B3-948B-1728B52AA6E4}">
                <adec:decorative xmlns:adec="http://schemas.microsoft.com/office/drawing/2017/decorative" val="1"/>
              </a:ext>
            </a:extLst>
          </p:cNvPr>
          <p:cNvSpPr txBox="1"/>
          <p:nvPr/>
        </p:nvSpPr>
        <p:spPr>
          <a:xfrm>
            <a:off x="3663184" y="3677790"/>
            <a:ext cx="1103585" cy="369332"/>
          </a:xfrm>
          <a:prstGeom prst="rect">
            <a:avLst/>
          </a:prstGeom>
          <a:noFill/>
        </p:spPr>
        <p:txBody>
          <a:bodyPr wrap="square" rtlCol="0">
            <a:spAutoFit/>
          </a:bodyPr>
          <a:lstStyle/>
          <a:p>
            <a:r>
              <a:rPr lang="en-US" dirty="0"/>
              <a:t>Process 1</a:t>
            </a:r>
          </a:p>
        </p:txBody>
      </p:sp>
      <p:cxnSp>
        <p:nvCxnSpPr>
          <p:cNvPr id="22" name="Straight Arrow Connector 21">
            <a:extLst>
              <a:ext uri="{FF2B5EF4-FFF2-40B4-BE49-F238E27FC236}">
                <a16:creationId xmlns:a16="http://schemas.microsoft.com/office/drawing/2014/main" id="{88CEBADF-07CF-4AF0-9DCD-D1D197BD0A2A}"/>
              </a:ext>
              <a:ext uri="{C183D7F6-B498-43B3-948B-1728B52AA6E4}">
                <adec:decorative xmlns:adec="http://schemas.microsoft.com/office/drawing/2017/decorative" val="1"/>
              </a:ext>
            </a:extLst>
          </p:cNvPr>
          <p:cNvCxnSpPr>
            <a:cxnSpLocks/>
            <a:stCxn id="18" idx="3"/>
            <a:endCxn id="14" idx="2"/>
          </p:cNvCxnSpPr>
          <p:nvPr/>
        </p:nvCxnSpPr>
        <p:spPr>
          <a:xfrm>
            <a:off x="4766769" y="3862456"/>
            <a:ext cx="488403"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1C8FD501-567E-4D95-B6CA-9311FCD71BE9}"/>
              </a:ext>
              <a:ext uri="{C183D7F6-B498-43B3-948B-1728B52AA6E4}">
                <adec:decorative xmlns:adec="http://schemas.microsoft.com/office/drawing/2017/decorative" val="1"/>
              </a:ext>
            </a:extLst>
          </p:cNvPr>
          <p:cNvSpPr txBox="1"/>
          <p:nvPr/>
        </p:nvSpPr>
        <p:spPr>
          <a:xfrm>
            <a:off x="5549462" y="3677790"/>
            <a:ext cx="1093076" cy="369332"/>
          </a:xfrm>
          <a:prstGeom prst="rect">
            <a:avLst/>
          </a:prstGeom>
          <a:noFill/>
          <a:ln>
            <a:solidFill>
              <a:schemeClr val="accent2"/>
            </a:solidFill>
          </a:ln>
        </p:spPr>
        <p:txBody>
          <a:bodyPr wrap="square" rtlCol="0">
            <a:spAutoFit/>
          </a:bodyPr>
          <a:lstStyle/>
          <a:p>
            <a:r>
              <a:rPr lang="en-US" dirty="0"/>
              <a:t>Control A</a:t>
            </a:r>
          </a:p>
        </p:txBody>
      </p:sp>
      <p:sp>
        <p:nvSpPr>
          <p:cNvPr id="15" name="TextBox 14">
            <a:extLst>
              <a:ext uri="{FF2B5EF4-FFF2-40B4-BE49-F238E27FC236}">
                <a16:creationId xmlns:a16="http://schemas.microsoft.com/office/drawing/2014/main" id="{8ADB5F2B-0CC2-4FA0-BCFE-480AFED272EC}"/>
              </a:ext>
              <a:ext uri="{C183D7F6-B498-43B3-948B-1728B52AA6E4}">
                <adec:decorative xmlns:adec="http://schemas.microsoft.com/office/drawing/2017/decorative" val="1"/>
              </a:ext>
            </a:extLst>
          </p:cNvPr>
          <p:cNvSpPr txBox="1"/>
          <p:nvPr/>
        </p:nvSpPr>
        <p:spPr>
          <a:xfrm>
            <a:off x="5255172" y="3140174"/>
            <a:ext cx="1774278" cy="369332"/>
          </a:xfrm>
          <a:prstGeom prst="rect">
            <a:avLst/>
          </a:prstGeom>
          <a:noFill/>
        </p:spPr>
        <p:txBody>
          <a:bodyPr wrap="square" rtlCol="0">
            <a:spAutoFit/>
          </a:bodyPr>
          <a:lstStyle/>
          <a:p>
            <a:r>
              <a:rPr lang="en-US" dirty="0">
                <a:solidFill>
                  <a:schemeClr val="accent1">
                    <a:lumMod val="75000"/>
                  </a:schemeClr>
                </a:solidFill>
              </a:rPr>
              <a:t>Path A (primary)</a:t>
            </a:r>
          </a:p>
        </p:txBody>
      </p:sp>
      <p:sp>
        <p:nvSpPr>
          <p:cNvPr id="14" name="Oval 13">
            <a:extLst>
              <a:ext uri="{FF2B5EF4-FFF2-40B4-BE49-F238E27FC236}">
                <a16:creationId xmlns:a16="http://schemas.microsoft.com/office/drawing/2014/main" id="{6B8B3667-3D09-428F-A54D-E0D2D2257330}"/>
              </a:ext>
              <a:ext uri="{C183D7F6-B498-43B3-948B-1728B52AA6E4}">
                <adec:decorative xmlns:adec="http://schemas.microsoft.com/office/drawing/2017/decorative" val="1"/>
              </a:ext>
            </a:extLst>
          </p:cNvPr>
          <p:cNvSpPr/>
          <p:nvPr/>
        </p:nvSpPr>
        <p:spPr>
          <a:xfrm>
            <a:off x="5255172" y="3529081"/>
            <a:ext cx="1681656" cy="666751"/>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Arrow Connector 24">
            <a:extLst>
              <a:ext uri="{FF2B5EF4-FFF2-40B4-BE49-F238E27FC236}">
                <a16:creationId xmlns:a16="http://schemas.microsoft.com/office/drawing/2014/main" id="{0C16F4EC-848C-4183-A849-FAEACFC4B31A}"/>
              </a:ext>
              <a:ext uri="{C183D7F6-B498-43B3-948B-1728B52AA6E4}">
                <adec:decorative xmlns:adec="http://schemas.microsoft.com/office/drawing/2017/decorative" val="1"/>
              </a:ext>
            </a:extLst>
          </p:cNvPr>
          <p:cNvCxnSpPr>
            <a:cxnSpLocks/>
            <a:stCxn id="14" idx="6"/>
            <a:endCxn id="19" idx="1"/>
          </p:cNvCxnSpPr>
          <p:nvPr/>
        </p:nvCxnSpPr>
        <p:spPr>
          <a:xfrm flipV="1">
            <a:off x="6936828" y="3862456"/>
            <a:ext cx="1055632"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A62EAD4-149B-4F6C-B703-8743B7F4CBC1}"/>
              </a:ext>
              <a:ext uri="{C183D7F6-B498-43B3-948B-1728B52AA6E4}">
                <adec:decorative xmlns:adec="http://schemas.microsoft.com/office/drawing/2017/decorative" val="1"/>
              </a:ext>
            </a:extLst>
          </p:cNvPr>
          <p:cNvSpPr txBox="1"/>
          <p:nvPr/>
        </p:nvSpPr>
        <p:spPr>
          <a:xfrm>
            <a:off x="7992460" y="3677790"/>
            <a:ext cx="2270235" cy="369332"/>
          </a:xfrm>
          <a:prstGeom prst="rect">
            <a:avLst/>
          </a:prstGeom>
          <a:noFill/>
        </p:spPr>
        <p:txBody>
          <a:bodyPr wrap="square" rtlCol="0">
            <a:spAutoFit/>
          </a:bodyPr>
          <a:lstStyle/>
          <a:p>
            <a:r>
              <a:rPr lang="en-US" dirty="0"/>
              <a:t>Release Point 1</a:t>
            </a:r>
          </a:p>
        </p:txBody>
      </p:sp>
      <p:sp>
        <p:nvSpPr>
          <p:cNvPr id="5" name="Rectangle 4" descr="A diagram shows a unit sending emissions to a process, from there to a control device that is contained in a path, and from there to a release point.">
            <a:extLst>
              <a:ext uri="{FF2B5EF4-FFF2-40B4-BE49-F238E27FC236}">
                <a16:creationId xmlns:a16="http://schemas.microsoft.com/office/drawing/2014/main" id="{A9935C02-1D85-F1B6-BE07-74946FEED505}"/>
              </a:ext>
            </a:extLst>
          </p:cNvPr>
          <p:cNvSpPr/>
          <p:nvPr/>
        </p:nvSpPr>
        <p:spPr>
          <a:xfrm>
            <a:off x="1890584" y="2916195"/>
            <a:ext cx="8212159" cy="19770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29E246C9-53E4-43F4-89D6-736047259585}"/>
              </a:ext>
              <a:ext uri="{C183D7F6-B498-43B3-948B-1728B52AA6E4}">
                <adec:decorative xmlns:adec="http://schemas.microsoft.com/office/drawing/2017/decorative" val="0"/>
              </a:ext>
            </a:extLst>
          </p:cNvPr>
          <p:cNvSpPr txBox="1"/>
          <p:nvPr/>
        </p:nvSpPr>
        <p:spPr>
          <a:xfrm>
            <a:off x="927100" y="5538952"/>
            <a:ext cx="10033000" cy="646331"/>
          </a:xfrm>
          <a:prstGeom prst="rect">
            <a:avLst/>
          </a:prstGeom>
          <a:noFill/>
        </p:spPr>
        <p:txBody>
          <a:bodyPr wrap="square" rtlCol="0">
            <a:spAutoFit/>
          </a:bodyPr>
          <a:lstStyle/>
          <a:p>
            <a:r>
              <a:rPr lang="en-US" b="1" dirty="0"/>
              <a:t>Information You Need: </a:t>
            </a:r>
            <a:r>
              <a:rPr lang="en-US" dirty="0"/>
              <a:t>release point apportionment (% to Release Point 1 and 2), control effectiveness, pollutant reduction efficiency, path assignment = 1, control apportionment = 100%.  </a:t>
            </a:r>
          </a:p>
        </p:txBody>
      </p:sp>
      <p:cxnSp>
        <p:nvCxnSpPr>
          <p:cNvPr id="6" name="Straight Arrow Connector 5">
            <a:extLst>
              <a:ext uri="{FF2B5EF4-FFF2-40B4-BE49-F238E27FC236}">
                <a16:creationId xmlns:a16="http://schemas.microsoft.com/office/drawing/2014/main" id="{7E86DDFB-4064-7D31-7E60-CB5DDE48F183}"/>
              </a:ext>
              <a:ext uri="{C183D7F6-B498-43B3-948B-1728B52AA6E4}">
                <adec:decorative xmlns:adec="http://schemas.microsoft.com/office/drawing/2017/decorative" val="1"/>
              </a:ext>
            </a:extLst>
          </p:cNvPr>
          <p:cNvCxnSpPr>
            <a:cxnSpLocks/>
          </p:cNvCxnSpPr>
          <p:nvPr/>
        </p:nvCxnSpPr>
        <p:spPr>
          <a:xfrm>
            <a:off x="4766769" y="3983216"/>
            <a:ext cx="3225691" cy="81419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C7E5D619-5262-9760-60BB-DDA5EAC20885}"/>
              </a:ext>
              <a:ext uri="{C183D7F6-B498-43B3-948B-1728B52AA6E4}">
                <adec:decorative xmlns:adec="http://schemas.microsoft.com/office/drawing/2017/decorative" val="1"/>
              </a:ext>
            </a:extLst>
          </p:cNvPr>
          <p:cNvSpPr txBox="1"/>
          <p:nvPr/>
        </p:nvSpPr>
        <p:spPr>
          <a:xfrm>
            <a:off x="7992459" y="4617819"/>
            <a:ext cx="2270235" cy="369332"/>
          </a:xfrm>
          <a:prstGeom prst="rect">
            <a:avLst/>
          </a:prstGeom>
          <a:noFill/>
        </p:spPr>
        <p:txBody>
          <a:bodyPr wrap="square" rtlCol="0">
            <a:spAutoFit/>
          </a:bodyPr>
          <a:lstStyle/>
          <a:p>
            <a:r>
              <a:rPr lang="en-US" dirty="0"/>
              <a:t>Release Point 2</a:t>
            </a:r>
          </a:p>
        </p:txBody>
      </p:sp>
    </p:spTree>
    <p:extLst>
      <p:ext uri="{BB962C8B-B14F-4D97-AF65-F5344CB8AC3E}">
        <p14:creationId xmlns:p14="http://schemas.microsoft.com/office/powerpoint/2010/main" val="38158228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F4F3C66-B5F7-4B73-9254-9AD190B0A711}"/>
              </a:ext>
            </a:extLst>
          </p:cNvPr>
          <p:cNvSpPr>
            <a:spLocks noGrp="1"/>
          </p:cNvSpPr>
          <p:nvPr>
            <p:ph type="sldNum" sz="quarter" idx="12"/>
          </p:nvPr>
        </p:nvSpPr>
        <p:spPr/>
        <p:txBody>
          <a:bodyPr/>
          <a:lstStyle/>
          <a:p>
            <a:fld id="{C3625854-A157-44F5-B597-7EECA3982BD8}" type="slidenum">
              <a:rPr lang="en-US" smtClean="0"/>
              <a:t>22</a:t>
            </a:fld>
            <a:endParaRPr lang="en-US"/>
          </a:p>
        </p:txBody>
      </p:sp>
      <p:sp>
        <p:nvSpPr>
          <p:cNvPr id="2" name="Title 1">
            <a:extLst>
              <a:ext uri="{FF2B5EF4-FFF2-40B4-BE49-F238E27FC236}">
                <a16:creationId xmlns:a16="http://schemas.microsoft.com/office/drawing/2014/main" id="{EB5DA3B2-90D6-4012-B168-6C3DE066E4B2}"/>
              </a:ext>
            </a:extLst>
          </p:cNvPr>
          <p:cNvSpPr>
            <a:spLocks noGrp="1"/>
          </p:cNvSpPr>
          <p:nvPr>
            <p:ph type="title"/>
          </p:nvPr>
        </p:nvSpPr>
        <p:spPr/>
        <p:txBody>
          <a:bodyPr/>
          <a:lstStyle/>
          <a:p>
            <a:r>
              <a:rPr lang="en-US" b="1" dirty="0"/>
              <a:t>Single Control Device on Multiple Units/Processes</a:t>
            </a:r>
          </a:p>
        </p:txBody>
      </p:sp>
      <p:sp>
        <p:nvSpPr>
          <p:cNvPr id="26" name="TextBox 25">
            <a:extLst>
              <a:ext uri="{FF2B5EF4-FFF2-40B4-BE49-F238E27FC236}">
                <a16:creationId xmlns:a16="http://schemas.microsoft.com/office/drawing/2014/main" id="{5D5E837B-BD29-4EC5-BA0A-5973689ECC4D}"/>
              </a:ext>
            </a:extLst>
          </p:cNvPr>
          <p:cNvSpPr txBox="1"/>
          <p:nvPr/>
        </p:nvSpPr>
        <p:spPr>
          <a:xfrm>
            <a:off x="927100" y="1690688"/>
            <a:ext cx="10248900" cy="923330"/>
          </a:xfrm>
          <a:prstGeom prst="rect">
            <a:avLst/>
          </a:prstGeom>
          <a:noFill/>
        </p:spPr>
        <p:txBody>
          <a:bodyPr wrap="square" rtlCol="0">
            <a:spAutoFit/>
          </a:bodyPr>
          <a:lstStyle/>
          <a:p>
            <a:r>
              <a:rPr lang="en-US" dirty="0"/>
              <a:t>Note that once this path is created for a single control device, any process sending emissions to the same release point can also use that path.  So, you only have to create that path once, then reuse it as needed for each process.</a:t>
            </a:r>
          </a:p>
        </p:txBody>
      </p:sp>
      <p:sp>
        <p:nvSpPr>
          <p:cNvPr id="3" name="Rectangle 2" descr="A diagram shows a unit and its multiple processes all sending emissions to a control contained in a primary path, which is then associated to a release point.">
            <a:extLst>
              <a:ext uri="{FF2B5EF4-FFF2-40B4-BE49-F238E27FC236}">
                <a16:creationId xmlns:a16="http://schemas.microsoft.com/office/drawing/2014/main" id="{4F7DAEEA-C7E1-CF46-2401-54B49370BD73}"/>
              </a:ext>
            </a:extLst>
          </p:cNvPr>
          <p:cNvSpPr/>
          <p:nvPr/>
        </p:nvSpPr>
        <p:spPr>
          <a:xfrm>
            <a:off x="1470454" y="2730843"/>
            <a:ext cx="8729837" cy="21377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096958DC-3889-41A1-924D-E2D97FD5DE9D}"/>
              </a:ext>
              <a:ext uri="{C183D7F6-B498-43B3-948B-1728B52AA6E4}">
                <adec:decorative xmlns:adec="http://schemas.microsoft.com/office/drawing/2017/decorative" val="1"/>
              </a:ext>
            </a:extLst>
          </p:cNvPr>
          <p:cNvSpPr txBox="1"/>
          <p:nvPr/>
        </p:nvSpPr>
        <p:spPr>
          <a:xfrm>
            <a:off x="1991709" y="3727086"/>
            <a:ext cx="809297" cy="369332"/>
          </a:xfrm>
          <a:prstGeom prst="rect">
            <a:avLst/>
          </a:prstGeom>
          <a:noFill/>
        </p:spPr>
        <p:txBody>
          <a:bodyPr wrap="square" rtlCol="0">
            <a:spAutoFit/>
          </a:bodyPr>
          <a:lstStyle/>
          <a:p>
            <a:r>
              <a:rPr lang="en-US" dirty="0"/>
              <a:t>Unit 1</a:t>
            </a:r>
          </a:p>
        </p:txBody>
      </p:sp>
      <p:cxnSp>
        <p:nvCxnSpPr>
          <p:cNvPr id="21" name="Straight Arrow Connector 20">
            <a:extLst>
              <a:ext uri="{FF2B5EF4-FFF2-40B4-BE49-F238E27FC236}">
                <a16:creationId xmlns:a16="http://schemas.microsoft.com/office/drawing/2014/main" id="{5635C760-A0B9-40EF-B892-82BD8641F481}"/>
              </a:ext>
              <a:ext uri="{C183D7F6-B498-43B3-948B-1728B52AA6E4}">
                <adec:decorative xmlns:adec="http://schemas.microsoft.com/office/drawing/2017/decorative" val="1"/>
              </a:ext>
            </a:extLst>
          </p:cNvPr>
          <p:cNvCxnSpPr>
            <a:cxnSpLocks/>
            <a:stCxn id="17" idx="3"/>
            <a:endCxn id="16" idx="1"/>
          </p:cNvCxnSpPr>
          <p:nvPr/>
        </p:nvCxnSpPr>
        <p:spPr>
          <a:xfrm>
            <a:off x="2801006" y="3911752"/>
            <a:ext cx="76200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E6A3758D-9187-4184-B893-CC4482D5622E}"/>
              </a:ext>
              <a:ext uri="{C183D7F6-B498-43B3-948B-1728B52AA6E4}">
                <adec:decorative xmlns:adec="http://schemas.microsoft.com/office/drawing/2017/decorative" val="1"/>
              </a:ext>
            </a:extLst>
          </p:cNvPr>
          <p:cNvSpPr txBox="1"/>
          <p:nvPr/>
        </p:nvSpPr>
        <p:spPr>
          <a:xfrm>
            <a:off x="3544613" y="3031134"/>
            <a:ext cx="1103585" cy="369332"/>
          </a:xfrm>
          <a:prstGeom prst="rect">
            <a:avLst/>
          </a:prstGeom>
          <a:noFill/>
        </p:spPr>
        <p:txBody>
          <a:bodyPr wrap="square" rtlCol="0">
            <a:spAutoFit/>
          </a:bodyPr>
          <a:lstStyle/>
          <a:p>
            <a:r>
              <a:rPr lang="en-US" dirty="0"/>
              <a:t>Process 1</a:t>
            </a:r>
          </a:p>
        </p:txBody>
      </p:sp>
      <p:cxnSp>
        <p:nvCxnSpPr>
          <p:cNvPr id="22" name="Straight Arrow Connector 21">
            <a:extLst>
              <a:ext uri="{FF2B5EF4-FFF2-40B4-BE49-F238E27FC236}">
                <a16:creationId xmlns:a16="http://schemas.microsoft.com/office/drawing/2014/main" id="{88CEBADF-07CF-4AF0-9DCD-D1D197BD0A2A}"/>
              </a:ext>
              <a:ext uri="{C183D7F6-B498-43B3-948B-1728B52AA6E4}">
                <adec:decorative xmlns:adec="http://schemas.microsoft.com/office/drawing/2017/decorative" val="1"/>
              </a:ext>
            </a:extLst>
          </p:cNvPr>
          <p:cNvCxnSpPr>
            <a:cxnSpLocks/>
            <a:stCxn id="18" idx="3"/>
            <a:endCxn id="14" idx="2"/>
          </p:cNvCxnSpPr>
          <p:nvPr/>
        </p:nvCxnSpPr>
        <p:spPr>
          <a:xfrm>
            <a:off x="4648198" y="3215800"/>
            <a:ext cx="606974" cy="6873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028D36D7-1ECD-4CEF-AA72-EA006ED890AF}"/>
              </a:ext>
              <a:ext uri="{C183D7F6-B498-43B3-948B-1728B52AA6E4}">
                <adec:decorative xmlns:adec="http://schemas.microsoft.com/office/drawing/2017/decorative" val="1"/>
              </a:ext>
            </a:extLst>
          </p:cNvPr>
          <p:cNvSpPr txBox="1"/>
          <p:nvPr/>
        </p:nvSpPr>
        <p:spPr>
          <a:xfrm>
            <a:off x="3563008" y="3727086"/>
            <a:ext cx="1103585" cy="369332"/>
          </a:xfrm>
          <a:prstGeom prst="rect">
            <a:avLst/>
          </a:prstGeom>
          <a:noFill/>
        </p:spPr>
        <p:txBody>
          <a:bodyPr wrap="square" rtlCol="0">
            <a:spAutoFit/>
          </a:bodyPr>
          <a:lstStyle/>
          <a:p>
            <a:r>
              <a:rPr lang="en-US" dirty="0"/>
              <a:t>Process 2</a:t>
            </a:r>
          </a:p>
        </p:txBody>
      </p:sp>
      <p:cxnSp>
        <p:nvCxnSpPr>
          <p:cNvPr id="23" name="Straight Arrow Connector 22">
            <a:extLst>
              <a:ext uri="{FF2B5EF4-FFF2-40B4-BE49-F238E27FC236}">
                <a16:creationId xmlns:a16="http://schemas.microsoft.com/office/drawing/2014/main" id="{2DA8B9BC-5B17-498D-A477-E798EA103B32}"/>
              </a:ext>
              <a:ext uri="{C183D7F6-B498-43B3-948B-1728B52AA6E4}">
                <adec:decorative xmlns:adec="http://schemas.microsoft.com/office/drawing/2017/decorative" val="1"/>
              </a:ext>
            </a:extLst>
          </p:cNvPr>
          <p:cNvCxnSpPr>
            <a:cxnSpLocks/>
            <a:stCxn id="16" idx="3"/>
            <a:endCxn id="14" idx="2"/>
          </p:cNvCxnSpPr>
          <p:nvPr/>
        </p:nvCxnSpPr>
        <p:spPr>
          <a:xfrm flipV="1">
            <a:off x="4666593" y="3903140"/>
            <a:ext cx="588579" cy="86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511BBF07-BE40-44B1-A6DB-764F5A1E66D5}"/>
              </a:ext>
              <a:ext uri="{C183D7F6-B498-43B3-948B-1728B52AA6E4}">
                <adec:decorative xmlns:adec="http://schemas.microsoft.com/office/drawing/2017/decorative" val="1"/>
              </a:ext>
            </a:extLst>
          </p:cNvPr>
          <p:cNvSpPr txBox="1"/>
          <p:nvPr/>
        </p:nvSpPr>
        <p:spPr>
          <a:xfrm>
            <a:off x="3544611" y="4281084"/>
            <a:ext cx="1103585" cy="369332"/>
          </a:xfrm>
          <a:prstGeom prst="rect">
            <a:avLst/>
          </a:prstGeom>
          <a:noFill/>
        </p:spPr>
        <p:txBody>
          <a:bodyPr wrap="square" rtlCol="0">
            <a:spAutoFit/>
          </a:bodyPr>
          <a:lstStyle/>
          <a:p>
            <a:r>
              <a:rPr lang="en-US" dirty="0"/>
              <a:t>Process 3</a:t>
            </a:r>
          </a:p>
        </p:txBody>
      </p:sp>
      <p:cxnSp>
        <p:nvCxnSpPr>
          <p:cNvPr id="24" name="Straight Arrow Connector 23">
            <a:extLst>
              <a:ext uri="{FF2B5EF4-FFF2-40B4-BE49-F238E27FC236}">
                <a16:creationId xmlns:a16="http://schemas.microsoft.com/office/drawing/2014/main" id="{CF1AA477-E270-4DBA-84AB-42AE24A25A60}"/>
              </a:ext>
              <a:ext uri="{C183D7F6-B498-43B3-948B-1728B52AA6E4}">
                <adec:decorative xmlns:adec="http://schemas.microsoft.com/office/drawing/2017/decorative" val="1"/>
              </a:ext>
            </a:extLst>
          </p:cNvPr>
          <p:cNvCxnSpPr>
            <a:cxnSpLocks/>
            <a:stCxn id="20" idx="3"/>
            <a:endCxn id="14" idx="2"/>
          </p:cNvCxnSpPr>
          <p:nvPr/>
        </p:nvCxnSpPr>
        <p:spPr>
          <a:xfrm flipV="1">
            <a:off x="4648196" y="3903140"/>
            <a:ext cx="606976" cy="56261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1C8FD501-567E-4D95-B6CA-9311FCD71BE9}"/>
              </a:ext>
              <a:ext uri="{C183D7F6-B498-43B3-948B-1728B52AA6E4}">
                <adec:decorative xmlns:adec="http://schemas.microsoft.com/office/drawing/2017/decorative" val="1"/>
              </a:ext>
            </a:extLst>
          </p:cNvPr>
          <p:cNvSpPr txBox="1"/>
          <p:nvPr/>
        </p:nvSpPr>
        <p:spPr>
          <a:xfrm>
            <a:off x="5549462" y="3718473"/>
            <a:ext cx="1093076" cy="369332"/>
          </a:xfrm>
          <a:prstGeom prst="rect">
            <a:avLst/>
          </a:prstGeom>
          <a:noFill/>
          <a:ln>
            <a:solidFill>
              <a:schemeClr val="accent2"/>
            </a:solidFill>
          </a:ln>
        </p:spPr>
        <p:txBody>
          <a:bodyPr wrap="square" rtlCol="0">
            <a:spAutoFit/>
          </a:bodyPr>
          <a:lstStyle/>
          <a:p>
            <a:r>
              <a:rPr lang="en-US" dirty="0"/>
              <a:t>Control A</a:t>
            </a:r>
          </a:p>
        </p:txBody>
      </p:sp>
      <p:sp>
        <p:nvSpPr>
          <p:cNvPr id="15" name="TextBox 14">
            <a:extLst>
              <a:ext uri="{FF2B5EF4-FFF2-40B4-BE49-F238E27FC236}">
                <a16:creationId xmlns:a16="http://schemas.microsoft.com/office/drawing/2014/main" id="{8ADB5F2B-0CC2-4FA0-BCFE-480AFED272EC}"/>
              </a:ext>
              <a:ext uri="{C183D7F6-B498-43B3-948B-1728B52AA6E4}">
                <adec:decorative xmlns:adec="http://schemas.microsoft.com/office/drawing/2017/decorative" val="1"/>
              </a:ext>
            </a:extLst>
          </p:cNvPr>
          <p:cNvSpPr txBox="1"/>
          <p:nvPr/>
        </p:nvSpPr>
        <p:spPr>
          <a:xfrm>
            <a:off x="5255172" y="3168819"/>
            <a:ext cx="1710561" cy="369332"/>
          </a:xfrm>
          <a:prstGeom prst="rect">
            <a:avLst/>
          </a:prstGeom>
          <a:noFill/>
        </p:spPr>
        <p:txBody>
          <a:bodyPr wrap="square" rtlCol="0">
            <a:spAutoFit/>
          </a:bodyPr>
          <a:lstStyle/>
          <a:p>
            <a:r>
              <a:rPr lang="en-US" dirty="0">
                <a:solidFill>
                  <a:schemeClr val="accent1">
                    <a:lumMod val="75000"/>
                  </a:schemeClr>
                </a:solidFill>
              </a:rPr>
              <a:t>Path A (primary)</a:t>
            </a:r>
          </a:p>
        </p:txBody>
      </p:sp>
      <p:sp>
        <p:nvSpPr>
          <p:cNvPr id="14" name="Oval 13">
            <a:extLst>
              <a:ext uri="{FF2B5EF4-FFF2-40B4-BE49-F238E27FC236}">
                <a16:creationId xmlns:a16="http://schemas.microsoft.com/office/drawing/2014/main" id="{6B8B3667-3D09-428F-A54D-E0D2D2257330}"/>
              </a:ext>
              <a:ext uri="{C183D7F6-B498-43B3-948B-1728B52AA6E4}">
                <adec:decorative xmlns:adec="http://schemas.microsoft.com/office/drawing/2017/decorative" val="1"/>
              </a:ext>
            </a:extLst>
          </p:cNvPr>
          <p:cNvSpPr/>
          <p:nvPr/>
        </p:nvSpPr>
        <p:spPr>
          <a:xfrm>
            <a:off x="5255172" y="3569764"/>
            <a:ext cx="1681656" cy="666751"/>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Arrow Connector 24">
            <a:extLst>
              <a:ext uri="{FF2B5EF4-FFF2-40B4-BE49-F238E27FC236}">
                <a16:creationId xmlns:a16="http://schemas.microsoft.com/office/drawing/2014/main" id="{0C16F4EC-848C-4183-A849-FAEACFC4B31A}"/>
              </a:ext>
              <a:ext uri="{C183D7F6-B498-43B3-948B-1728B52AA6E4}">
                <adec:decorative xmlns:adec="http://schemas.microsoft.com/office/drawing/2017/decorative" val="1"/>
              </a:ext>
            </a:extLst>
          </p:cNvPr>
          <p:cNvCxnSpPr>
            <a:cxnSpLocks/>
            <a:stCxn id="14" idx="6"/>
            <a:endCxn id="19" idx="1"/>
          </p:cNvCxnSpPr>
          <p:nvPr/>
        </p:nvCxnSpPr>
        <p:spPr>
          <a:xfrm>
            <a:off x="6936828" y="3903140"/>
            <a:ext cx="794187" cy="1409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A62EAD4-149B-4F6C-B703-8743B7F4CBC1}"/>
              </a:ext>
              <a:ext uri="{C183D7F6-B498-43B3-948B-1728B52AA6E4}">
                <adec:decorative xmlns:adec="http://schemas.microsoft.com/office/drawing/2017/decorative" val="1"/>
              </a:ext>
            </a:extLst>
          </p:cNvPr>
          <p:cNvSpPr txBox="1"/>
          <p:nvPr/>
        </p:nvSpPr>
        <p:spPr>
          <a:xfrm>
            <a:off x="7731015" y="3732564"/>
            <a:ext cx="2270235" cy="369332"/>
          </a:xfrm>
          <a:prstGeom prst="rect">
            <a:avLst/>
          </a:prstGeom>
          <a:noFill/>
        </p:spPr>
        <p:txBody>
          <a:bodyPr wrap="square" rtlCol="0">
            <a:spAutoFit/>
          </a:bodyPr>
          <a:lstStyle/>
          <a:p>
            <a:r>
              <a:rPr lang="en-US" dirty="0"/>
              <a:t>Release Point 1</a:t>
            </a:r>
          </a:p>
        </p:txBody>
      </p:sp>
      <p:sp>
        <p:nvSpPr>
          <p:cNvPr id="30" name="TextBox 29">
            <a:extLst>
              <a:ext uri="{FF2B5EF4-FFF2-40B4-BE49-F238E27FC236}">
                <a16:creationId xmlns:a16="http://schemas.microsoft.com/office/drawing/2014/main" id="{E2D5474C-2474-4D93-A001-EB73C33C030A}"/>
              </a:ext>
            </a:extLst>
          </p:cNvPr>
          <p:cNvSpPr txBox="1"/>
          <p:nvPr/>
        </p:nvSpPr>
        <p:spPr>
          <a:xfrm>
            <a:off x="927100" y="5538952"/>
            <a:ext cx="10248900" cy="646331"/>
          </a:xfrm>
          <a:prstGeom prst="rect">
            <a:avLst/>
          </a:prstGeom>
          <a:noFill/>
        </p:spPr>
        <p:txBody>
          <a:bodyPr wrap="square" rtlCol="0">
            <a:spAutoFit/>
          </a:bodyPr>
          <a:lstStyle/>
          <a:p>
            <a:r>
              <a:rPr lang="en-US" b="1" dirty="0"/>
              <a:t>Information You Need: </a:t>
            </a:r>
            <a:r>
              <a:rPr lang="en-US" dirty="0"/>
              <a:t>release point apportionment, control effectiveness, pollutant reduction efficiency, path assignment = 1, control apportionment = 100%.</a:t>
            </a:r>
          </a:p>
        </p:txBody>
      </p:sp>
      <p:cxnSp>
        <p:nvCxnSpPr>
          <p:cNvPr id="5" name="Straight Arrow Connector 4">
            <a:extLst>
              <a:ext uri="{FF2B5EF4-FFF2-40B4-BE49-F238E27FC236}">
                <a16:creationId xmlns:a16="http://schemas.microsoft.com/office/drawing/2014/main" id="{72DF2DA5-ECB6-E5DA-0CDA-EB8189289AE2}"/>
              </a:ext>
              <a:ext uri="{C183D7F6-B498-43B3-948B-1728B52AA6E4}">
                <adec:decorative xmlns:adec="http://schemas.microsoft.com/office/drawing/2017/decorative" val="1"/>
              </a:ext>
            </a:extLst>
          </p:cNvPr>
          <p:cNvCxnSpPr>
            <a:cxnSpLocks/>
          </p:cNvCxnSpPr>
          <p:nvPr/>
        </p:nvCxnSpPr>
        <p:spPr>
          <a:xfrm>
            <a:off x="5008880" y="4385224"/>
            <a:ext cx="2721236" cy="39345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003E567A-8F34-9EEB-BDAF-848BFDF0FDE9}"/>
              </a:ext>
              <a:ext uri="{C183D7F6-B498-43B3-948B-1728B52AA6E4}">
                <adec:decorative xmlns:adec="http://schemas.microsoft.com/office/drawing/2017/decorative" val="1"/>
              </a:ext>
            </a:extLst>
          </p:cNvPr>
          <p:cNvSpPr txBox="1"/>
          <p:nvPr/>
        </p:nvSpPr>
        <p:spPr>
          <a:xfrm>
            <a:off x="7730115" y="4599092"/>
            <a:ext cx="2270235" cy="369332"/>
          </a:xfrm>
          <a:prstGeom prst="rect">
            <a:avLst/>
          </a:prstGeom>
          <a:noFill/>
        </p:spPr>
        <p:txBody>
          <a:bodyPr wrap="square" rtlCol="0">
            <a:spAutoFit/>
          </a:bodyPr>
          <a:lstStyle/>
          <a:p>
            <a:r>
              <a:rPr lang="en-US" dirty="0"/>
              <a:t>Release Point 2</a:t>
            </a:r>
          </a:p>
        </p:txBody>
      </p:sp>
    </p:spTree>
    <p:extLst>
      <p:ext uri="{BB962C8B-B14F-4D97-AF65-F5344CB8AC3E}">
        <p14:creationId xmlns:p14="http://schemas.microsoft.com/office/powerpoint/2010/main" val="23720793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F83CCB4-9CE6-4602-BE05-1CA46662F2EF}"/>
              </a:ext>
            </a:extLst>
          </p:cNvPr>
          <p:cNvSpPr>
            <a:spLocks noGrp="1"/>
          </p:cNvSpPr>
          <p:nvPr>
            <p:ph type="sldNum" sz="quarter" idx="12"/>
          </p:nvPr>
        </p:nvSpPr>
        <p:spPr/>
        <p:txBody>
          <a:bodyPr/>
          <a:lstStyle/>
          <a:p>
            <a:fld id="{C3625854-A157-44F5-B597-7EECA3982BD8}" type="slidenum">
              <a:rPr lang="en-US" smtClean="0"/>
              <a:t>23</a:t>
            </a:fld>
            <a:endParaRPr lang="en-US" dirty="0"/>
          </a:p>
        </p:txBody>
      </p:sp>
      <p:sp>
        <p:nvSpPr>
          <p:cNvPr id="2" name="Title 1">
            <a:extLst>
              <a:ext uri="{FF2B5EF4-FFF2-40B4-BE49-F238E27FC236}">
                <a16:creationId xmlns:a16="http://schemas.microsoft.com/office/drawing/2014/main" id="{DD8CD4FA-65F2-45E6-9D4D-E3375AB1958F}"/>
              </a:ext>
            </a:extLst>
          </p:cNvPr>
          <p:cNvSpPr>
            <a:spLocks noGrp="1"/>
          </p:cNvSpPr>
          <p:nvPr>
            <p:ph type="title"/>
          </p:nvPr>
        </p:nvSpPr>
        <p:spPr/>
        <p:txBody>
          <a:bodyPr/>
          <a:lstStyle/>
          <a:p>
            <a:r>
              <a:rPr lang="en-US" b="1" dirty="0"/>
              <a:t>Multiple “Single Control Devices”</a:t>
            </a:r>
          </a:p>
        </p:txBody>
      </p:sp>
      <p:sp>
        <p:nvSpPr>
          <p:cNvPr id="44" name="Rectangle: Rounded Corners 43">
            <a:extLst>
              <a:ext uri="{FF2B5EF4-FFF2-40B4-BE49-F238E27FC236}">
                <a16:creationId xmlns:a16="http://schemas.microsoft.com/office/drawing/2014/main" id="{FD344EC1-0045-47C1-B216-2E37B6E4EC22}"/>
              </a:ext>
              <a:ext uri="{C183D7F6-B498-43B3-948B-1728B52AA6E4}">
                <adec:decorative xmlns:adec="http://schemas.microsoft.com/office/drawing/2017/decorative" val="1"/>
              </a:ext>
            </a:extLst>
          </p:cNvPr>
          <p:cNvSpPr/>
          <p:nvPr/>
        </p:nvSpPr>
        <p:spPr>
          <a:xfrm>
            <a:off x="1196196" y="1703725"/>
            <a:ext cx="2875905" cy="132556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TextBox 7">
            <a:extLst>
              <a:ext uri="{FF2B5EF4-FFF2-40B4-BE49-F238E27FC236}">
                <a16:creationId xmlns:a16="http://schemas.microsoft.com/office/drawing/2014/main" id="{B7DA6672-F9A3-4695-BC2D-A38657FB1D08}"/>
              </a:ext>
              <a:ext uri="{C183D7F6-B498-43B3-948B-1728B52AA6E4}">
                <adec:decorative xmlns:adec="http://schemas.microsoft.com/office/drawing/2017/decorative" val="1"/>
              </a:ext>
            </a:extLst>
          </p:cNvPr>
          <p:cNvSpPr txBox="1"/>
          <p:nvPr/>
        </p:nvSpPr>
        <p:spPr>
          <a:xfrm>
            <a:off x="1202113" y="2193573"/>
            <a:ext cx="809297" cy="369332"/>
          </a:xfrm>
          <a:prstGeom prst="rect">
            <a:avLst/>
          </a:prstGeom>
          <a:noFill/>
        </p:spPr>
        <p:txBody>
          <a:bodyPr wrap="square" rtlCol="0">
            <a:spAutoFit/>
          </a:bodyPr>
          <a:lstStyle/>
          <a:p>
            <a:r>
              <a:rPr lang="en-US" dirty="0"/>
              <a:t>Unit 1</a:t>
            </a:r>
          </a:p>
        </p:txBody>
      </p:sp>
      <p:cxnSp>
        <p:nvCxnSpPr>
          <p:cNvPr id="47" name="Straight Arrow Connector 46">
            <a:extLst>
              <a:ext uri="{FF2B5EF4-FFF2-40B4-BE49-F238E27FC236}">
                <a16:creationId xmlns:a16="http://schemas.microsoft.com/office/drawing/2014/main" id="{894E78B2-83DE-4CB5-86B9-2D0295FAA2A8}"/>
              </a:ext>
              <a:ext uri="{C183D7F6-B498-43B3-948B-1728B52AA6E4}">
                <adec:decorative xmlns:adec="http://schemas.microsoft.com/office/drawing/2017/decorative" val="1"/>
              </a:ext>
            </a:extLst>
          </p:cNvPr>
          <p:cNvCxnSpPr>
            <a:cxnSpLocks/>
            <a:stCxn id="8" idx="3"/>
            <a:endCxn id="9" idx="1"/>
          </p:cNvCxnSpPr>
          <p:nvPr/>
        </p:nvCxnSpPr>
        <p:spPr>
          <a:xfrm flipV="1">
            <a:off x="2011410" y="1958061"/>
            <a:ext cx="531066" cy="42017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FA64CCDA-5386-41DF-A153-76A7EBE254FE}"/>
              </a:ext>
              <a:ext uri="{C183D7F6-B498-43B3-948B-1728B52AA6E4}">
                <adec:decorative xmlns:adec="http://schemas.microsoft.com/office/drawing/2017/decorative" val="1"/>
              </a:ext>
            </a:extLst>
          </p:cNvPr>
          <p:cNvSpPr txBox="1"/>
          <p:nvPr/>
        </p:nvSpPr>
        <p:spPr>
          <a:xfrm>
            <a:off x="2542476" y="1773395"/>
            <a:ext cx="1103585" cy="369332"/>
          </a:xfrm>
          <a:prstGeom prst="rect">
            <a:avLst/>
          </a:prstGeom>
          <a:noFill/>
        </p:spPr>
        <p:txBody>
          <a:bodyPr wrap="square" rtlCol="0">
            <a:spAutoFit/>
          </a:bodyPr>
          <a:lstStyle/>
          <a:p>
            <a:r>
              <a:rPr lang="en-US" dirty="0"/>
              <a:t>Process 1</a:t>
            </a:r>
          </a:p>
        </p:txBody>
      </p:sp>
      <p:cxnSp>
        <p:nvCxnSpPr>
          <p:cNvPr id="11" name="Straight Arrow Connector 10">
            <a:extLst>
              <a:ext uri="{FF2B5EF4-FFF2-40B4-BE49-F238E27FC236}">
                <a16:creationId xmlns:a16="http://schemas.microsoft.com/office/drawing/2014/main" id="{EE4F617B-068E-4671-82DD-33C1A41AFCB6}"/>
              </a:ext>
              <a:ext uri="{C183D7F6-B498-43B3-948B-1728B52AA6E4}">
                <adec:decorative xmlns:adec="http://schemas.microsoft.com/office/drawing/2017/decorative" val="1"/>
              </a:ext>
            </a:extLst>
          </p:cNvPr>
          <p:cNvCxnSpPr>
            <a:cxnSpLocks/>
            <a:stCxn id="8" idx="3"/>
            <a:endCxn id="14" idx="1"/>
          </p:cNvCxnSpPr>
          <p:nvPr/>
        </p:nvCxnSpPr>
        <p:spPr>
          <a:xfrm flipV="1">
            <a:off x="2011410" y="2374131"/>
            <a:ext cx="527456" cy="410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08A72D9E-5553-4A8A-943D-6E3F7000EC66}"/>
              </a:ext>
              <a:ext uri="{C183D7F6-B498-43B3-948B-1728B52AA6E4}">
                <adec:decorative xmlns:adec="http://schemas.microsoft.com/office/drawing/2017/decorative" val="1"/>
              </a:ext>
            </a:extLst>
          </p:cNvPr>
          <p:cNvSpPr txBox="1"/>
          <p:nvPr/>
        </p:nvSpPr>
        <p:spPr>
          <a:xfrm>
            <a:off x="2538866" y="2189465"/>
            <a:ext cx="1103585" cy="369332"/>
          </a:xfrm>
          <a:prstGeom prst="rect">
            <a:avLst/>
          </a:prstGeom>
          <a:noFill/>
        </p:spPr>
        <p:txBody>
          <a:bodyPr wrap="square" rtlCol="0">
            <a:spAutoFit/>
          </a:bodyPr>
          <a:lstStyle/>
          <a:p>
            <a:r>
              <a:rPr lang="en-US" dirty="0"/>
              <a:t>Process 2</a:t>
            </a:r>
          </a:p>
        </p:txBody>
      </p:sp>
      <p:cxnSp>
        <p:nvCxnSpPr>
          <p:cNvPr id="50" name="Straight Arrow Connector 49">
            <a:extLst>
              <a:ext uri="{FF2B5EF4-FFF2-40B4-BE49-F238E27FC236}">
                <a16:creationId xmlns:a16="http://schemas.microsoft.com/office/drawing/2014/main" id="{7AD9F323-6D30-498C-A736-5021BE82B7CB}"/>
              </a:ext>
              <a:ext uri="{C183D7F6-B498-43B3-948B-1728B52AA6E4}">
                <adec:decorative xmlns:adec="http://schemas.microsoft.com/office/drawing/2017/decorative" val="1"/>
              </a:ext>
            </a:extLst>
          </p:cNvPr>
          <p:cNvCxnSpPr>
            <a:cxnSpLocks/>
            <a:stCxn id="8" idx="3"/>
            <a:endCxn id="15" idx="1"/>
          </p:cNvCxnSpPr>
          <p:nvPr/>
        </p:nvCxnSpPr>
        <p:spPr>
          <a:xfrm>
            <a:off x="2011410" y="2378239"/>
            <a:ext cx="541287" cy="40627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C6A1D884-9778-4489-96F4-275BA723FD16}"/>
              </a:ext>
              <a:ext uri="{C183D7F6-B498-43B3-948B-1728B52AA6E4}">
                <adec:decorative xmlns:adec="http://schemas.microsoft.com/office/drawing/2017/decorative" val="1"/>
              </a:ext>
            </a:extLst>
          </p:cNvPr>
          <p:cNvSpPr txBox="1"/>
          <p:nvPr/>
        </p:nvSpPr>
        <p:spPr>
          <a:xfrm>
            <a:off x="2552697" y="2599844"/>
            <a:ext cx="1103585" cy="369332"/>
          </a:xfrm>
          <a:prstGeom prst="rect">
            <a:avLst/>
          </a:prstGeom>
          <a:noFill/>
        </p:spPr>
        <p:txBody>
          <a:bodyPr wrap="square" rtlCol="0">
            <a:spAutoFit/>
          </a:bodyPr>
          <a:lstStyle/>
          <a:p>
            <a:r>
              <a:rPr lang="en-US" dirty="0"/>
              <a:t>Process 3</a:t>
            </a:r>
          </a:p>
        </p:txBody>
      </p:sp>
      <p:cxnSp>
        <p:nvCxnSpPr>
          <p:cNvPr id="12" name="Straight Arrow Connector 11">
            <a:extLst>
              <a:ext uri="{FF2B5EF4-FFF2-40B4-BE49-F238E27FC236}">
                <a16:creationId xmlns:a16="http://schemas.microsoft.com/office/drawing/2014/main" id="{FCAA98B1-203D-4E9D-8DD0-96ED614FD091}"/>
              </a:ext>
              <a:ext uri="{C183D7F6-B498-43B3-948B-1728B52AA6E4}">
                <adec:decorative xmlns:adec="http://schemas.microsoft.com/office/drawing/2017/decorative" val="1"/>
              </a:ext>
            </a:extLst>
          </p:cNvPr>
          <p:cNvCxnSpPr>
            <a:cxnSpLocks/>
            <a:stCxn id="9" idx="3"/>
            <a:endCxn id="6" idx="2"/>
          </p:cNvCxnSpPr>
          <p:nvPr/>
        </p:nvCxnSpPr>
        <p:spPr>
          <a:xfrm>
            <a:off x="3646061" y="1958061"/>
            <a:ext cx="627702" cy="39024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D905AB4B-585F-4E4E-8976-04A0877DA30E}"/>
              </a:ext>
              <a:ext uri="{C183D7F6-B498-43B3-948B-1728B52AA6E4}">
                <adec:decorative xmlns:adec="http://schemas.microsoft.com/office/drawing/2017/decorative" val="1"/>
              </a:ext>
            </a:extLst>
          </p:cNvPr>
          <p:cNvCxnSpPr>
            <a:cxnSpLocks/>
            <a:stCxn id="14" idx="3"/>
            <a:endCxn id="6" idx="2"/>
          </p:cNvCxnSpPr>
          <p:nvPr/>
        </p:nvCxnSpPr>
        <p:spPr>
          <a:xfrm flipV="1">
            <a:off x="3642451" y="2348308"/>
            <a:ext cx="631312" cy="2582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E478F1A3-11A8-45D7-AAC4-F30854A7351E}"/>
              </a:ext>
              <a:ext uri="{C183D7F6-B498-43B3-948B-1728B52AA6E4}">
                <adec:decorative xmlns:adec="http://schemas.microsoft.com/office/drawing/2017/decorative" val="1"/>
              </a:ext>
            </a:extLst>
          </p:cNvPr>
          <p:cNvCxnSpPr>
            <a:cxnSpLocks/>
            <a:stCxn id="15" idx="3"/>
            <a:endCxn id="6" idx="2"/>
          </p:cNvCxnSpPr>
          <p:nvPr/>
        </p:nvCxnSpPr>
        <p:spPr>
          <a:xfrm flipV="1">
            <a:off x="3656282" y="2348308"/>
            <a:ext cx="617481" cy="43620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79A592C2-0DE4-4C6B-A329-756E5E762DE5}"/>
              </a:ext>
              <a:ext uri="{C183D7F6-B498-43B3-948B-1728B52AA6E4}">
                <adec:decorative xmlns:adec="http://schemas.microsoft.com/office/drawing/2017/decorative" val="1"/>
              </a:ext>
            </a:extLst>
          </p:cNvPr>
          <p:cNvSpPr txBox="1"/>
          <p:nvPr/>
        </p:nvSpPr>
        <p:spPr>
          <a:xfrm>
            <a:off x="4568053" y="2163641"/>
            <a:ext cx="1093076" cy="369332"/>
          </a:xfrm>
          <a:prstGeom prst="rect">
            <a:avLst/>
          </a:prstGeom>
          <a:noFill/>
          <a:ln>
            <a:solidFill>
              <a:schemeClr val="accent2"/>
            </a:solidFill>
          </a:ln>
        </p:spPr>
        <p:txBody>
          <a:bodyPr wrap="square" rtlCol="0">
            <a:spAutoFit/>
          </a:bodyPr>
          <a:lstStyle/>
          <a:p>
            <a:r>
              <a:rPr lang="en-US" dirty="0"/>
              <a:t>Control A</a:t>
            </a:r>
          </a:p>
        </p:txBody>
      </p:sp>
      <p:sp>
        <p:nvSpPr>
          <p:cNvPr id="6" name="Oval 5">
            <a:extLst>
              <a:ext uri="{FF2B5EF4-FFF2-40B4-BE49-F238E27FC236}">
                <a16:creationId xmlns:a16="http://schemas.microsoft.com/office/drawing/2014/main" id="{DF5AF0BD-38BD-46B8-A2F0-CA91C855F033}"/>
              </a:ext>
              <a:ext uri="{C183D7F6-B498-43B3-948B-1728B52AA6E4}">
                <adec:decorative xmlns:adec="http://schemas.microsoft.com/office/drawing/2017/decorative" val="1"/>
              </a:ext>
            </a:extLst>
          </p:cNvPr>
          <p:cNvSpPr/>
          <p:nvPr/>
        </p:nvSpPr>
        <p:spPr>
          <a:xfrm>
            <a:off x="4273763" y="2014932"/>
            <a:ext cx="1681656" cy="666751"/>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55573459-21CE-4B6A-9735-132720F6580B}"/>
              </a:ext>
              <a:ext uri="{C183D7F6-B498-43B3-948B-1728B52AA6E4}">
                <adec:decorative xmlns:adec="http://schemas.microsoft.com/office/drawing/2017/decorative" val="1"/>
              </a:ext>
            </a:extLst>
          </p:cNvPr>
          <p:cNvSpPr txBox="1"/>
          <p:nvPr/>
        </p:nvSpPr>
        <p:spPr>
          <a:xfrm>
            <a:off x="4287558" y="1619849"/>
            <a:ext cx="1793336" cy="369332"/>
          </a:xfrm>
          <a:prstGeom prst="rect">
            <a:avLst/>
          </a:prstGeom>
          <a:noFill/>
        </p:spPr>
        <p:txBody>
          <a:bodyPr wrap="square" rtlCol="0">
            <a:spAutoFit/>
          </a:bodyPr>
          <a:lstStyle/>
          <a:p>
            <a:r>
              <a:rPr lang="en-US" dirty="0">
                <a:solidFill>
                  <a:schemeClr val="accent1">
                    <a:lumMod val="75000"/>
                  </a:schemeClr>
                </a:solidFill>
              </a:rPr>
              <a:t>Path A (primary)</a:t>
            </a:r>
          </a:p>
        </p:txBody>
      </p:sp>
      <p:cxnSp>
        <p:nvCxnSpPr>
          <p:cNvPr id="13" name="Straight Arrow Connector 12">
            <a:extLst>
              <a:ext uri="{FF2B5EF4-FFF2-40B4-BE49-F238E27FC236}">
                <a16:creationId xmlns:a16="http://schemas.microsoft.com/office/drawing/2014/main" id="{E0073B8F-7C11-431E-A32B-86BD3F546156}"/>
              </a:ext>
              <a:ext uri="{C183D7F6-B498-43B3-948B-1728B52AA6E4}">
                <adec:decorative xmlns:adec="http://schemas.microsoft.com/office/drawing/2017/decorative" val="1"/>
              </a:ext>
            </a:extLst>
          </p:cNvPr>
          <p:cNvCxnSpPr>
            <a:cxnSpLocks/>
            <a:stCxn id="6" idx="6"/>
            <a:endCxn id="10" idx="1"/>
          </p:cNvCxnSpPr>
          <p:nvPr/>
        </p:nvCxnSpPr>
        <p:spPr>
          <a:xfrm flipV="1">
            <a:off x="5955419" y="2339705"/>
            <a:ext cx="973524" cy="860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AC5EB086-46E3-420C-B018-0F02DF671331}"/>
              </a:ext>
              <a:ext uri="{C183D7F6-B498-43B3-948B-1728B52AA6E4}">
                <adec:decorative xmlns:adec="http://schemas.microsoft.com/office/drawing/2017/decorative" val="1"/>
              </a:ext>
            </a:extLst>
          </p:cNvPr>
          <p:cNvSpPr txBox="1"/>
          <p:nvPr/>
        </p:nvSpPr>
        <p:spPr>
          <a:xfrm>
            <a:off x="6928943" y="2155039"/>
            <a:ext cx="1681657" cy="369332"/>
          </a:xfrm>
          <a:prstGeom prst="rect">
            <a:avLst/>
          </a:prstGeom>
          <a:noFill/>
          <a:ln>
            <a:noFill/>
          </a:ln>
        </p:spPr>
        <p:txBody>
          <a:bodyPr wrap="square" rtlCol="0">
            <a:spAutoFit/>
          </a:bodyPr>
          <a:lstStyle/>
          <a:p>
            <a:r>
              <a:rPr lang="en-US" dirty="0"/>
              <a:t>Release Point 1</a:t>
            </a:r>
          </a:p>
        </p:txBody>
      </p:sp>
      <p:sp>
        <p:nvSpPr>
          <p:cNvPr id="135" name="Rectangle: Rounded Corners 134">
            <a:extLst>
              <a:ext uri="{FF2B5EF4-FFF2-40B4-BE49-F238E27FC236}">
                <a16:creationId xmlns:a16="http://schemas.microsoft.com/office/drawing/2014/main" id="{D70E7447-B136-43AC-A97D-4193B495008F}"/>
              </a:ext>
              <a:ext uri="{C183D7F6-B498-43B3-948B-1728B52AA6E4}">
                <adec:decorative xmlns:adec="http://schemas.microsoft.com/office/drawing/2017/decorative" val="1"/>
              </a:ext>
            </a:extLst>
          </p:cNvPr>
          <p:cNvSpPr/>
          <p:nvPr/>
        </p:nvSpPr>
        <p:spPr>
          <a:xfrm>
            <a:off x="1196196" y="3376356"/>
            <a:ext cx="2875905" cy="132556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lumMod val="50000"/>
                </a:schemeClr>
              </a:solidFill>
            </a:endParaRPr>
          </a:p>
        </p:txBody>
      </p:sp>
      <p:sp>
        <p:nvSpPr>
          <p:cNvPr id="125" name="TextBox 124">
            <a:extLst>
              <a:ext uri="{FF2B5EF4-FFF2-40B4-BE49-F238E27FC236}">
                <a16:creationId xmlns:a16="http://schemas.microsoft.com/office/drawing/2014/main" id="{53ED3A86-B70A-4707-8BA0-7E6FC8C24067}"/>
              </a:ext>
              <a:ext uri="{C183D7F6-B498-43B3-948B-1728B52AA6E4}">
                <adec:decorative xmlns:adec="http://schemas.microsoft.com/office/drawing/2017/decorative" val="1"/>
              </a:ext>
            </a:extLst>
          </p:cNvPr>
          <p:cNvSpPr txBox="1"/>
          <p:nvPr/>
        </p:nvSpPr>
        <p:spPr>
          <a:xfrm>
            <a:off x="1202113" y="3866204"/>
            <a:ext cx="809297" cy="369332"/>
          </a:xfrm>
          <a:prstGeom prst="rect">
            <a:avLst/>
          </a:prstGeom>
          <a:noFill/>
        </p:spPr>
        <p:txBody>
          <a:bodyPr wrap="square" rtlCol="0">
            <a:spAutoFit/>
          </a:bodyPr>
          <a:lstStyle/>
          <a:p>
            <a:r>
              <a:rPr lang="en-US" dirty="0">
                <a:solidFill>
                  <a:schemeClr val="accent5">
                    <a:lumMod val="50000"/>
                  </a:schemeClr>
                </a:solidFill>
              </a:rPr>
              <a:t>Unit 2</a:t>
            </a:r>
          </a:p>
        </p:txBody>
      </p:sp>
      <p:cxnSp>
        <p:nvCxnSpPr>
          <p:cNvPr id="136" name="Straight Arrow Connector 135">
            <a:extLst>
              <a:ext uri="{FF2B5EF4-FFF2-40B4-BE49-F238E27FC236}">
                <a16:creationId xmlns:a16="http://schemas.microsoft.com/office/drawing/2014/main" id="{7991613A-4855-46E0-8970-1A5D1ECA6159}"/>
              </a:ext>
              <a:ext uri="{C183D7F6-B498-43B3-948B-1728B52AA6E4}">
                <adec:decorative xmlns:adec="http://schemas.microsoft.com/office/drawing/2017/decorative" val="1"/>
              </a:ext>
            </a:extLst>
          </p:cNvPr>
          <p:cNvCxnSpPr>
            <a:cxnSpLocks/>
            <a:stCxn id="125" idx="3"/>
            <a:endCxn id="126" idx="1"/>
          </p:cNvCxnSpPr>
          <p:nvPr/>
        </p:nvCxnSpPr>
        <p:spPr>
          <a:xfrm flipV="1">
            <a:off x="2011410" y="3630692"/>
            <a:ext cx="531066" cy="42017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190B5976-8F08-46C1-A21B-5B713641FE3D}"/>
              </a:ext>
              <a:ext uri="{C183D7F6-B498-43B3-948B-1728B52AA6E4}">
                <adec:decorative xmlns:adec="http://schemas.microsoft.com/office/drawing/2017/decorative" val="1"/>
              </a:ext>
            </a:extLst>
          </p:cNvPr>
          <p:cNvSpPr txBox="1"/>
          <p:nvPr/>
        </p:nvSpPr>
        <p:spPr>
          <a:xfrm>
            <a:off x="2542476" y="3446026"/>
            <a:ext cx="1103585" cy="369332"/>
          </a:xfrm>
          <a:prstGeom prst="rect">
            <a:avLst/>
          </a:prstGeom>
          <a:noFill/>
        </p:spPr>
        <p:txBody>
          <a:bodyPr wrap="square" rtlCol="0">
            <a:spAutoFit/>
          </a:bodyPr>
          <a:lstStyle/>
          <a:p>
            <a:r>
              <a:rPr lang="en-US" dirty="0">
                <a:solidFill>
                  <a:schemeClr val="accent5">
                    <a:lumMod val="50000"/>
                  </a:schemeClr>
                </a:solidFill>
              </a:rPr>
              <a:t>Process 1</a:t>
            </a:r>
          </a:p>
        </p:txBody>
      </p:sp>
      <p:cxnSp>
        <p:nvCxnSpPr>
          <p:cNvPr id="128" name="Straight Arrow Connector 127">
            <a:extLst>
              <a:ext uri="{FF2B5EF4-FFF2-40B4-BE49-F238E27FC236}">
                <a16:creationId xmlns:a16="http://schemas.microsoft.com/office/drawing/2014/main" id="{6B73510B-5114-4031-B17B-AF48833A2E24}"/>
              </a:ext>
              <a:ext uri="{C183D7F6-B498-43B3-948B-1728B52AA6E4}">
                <adec:decorative xmlns:adec="http://schemas.microsoft.com/office/drawing/2017/decorative" val="1"/>
              </a:ext>
            </a:extLst>
          </p:cNvPr>
          <p:cNvCxnSpPr>
            <a:cxnSpLocks/>
            <a:stCxn id="125" idx="3"/>
            <a:endCxn id="131" idx="1"/>
          </p:cNvCxnSpPr>
          <p:nvPr/>
        </p:nvCxnSpPr>
        <p:spPr>
          <a:xfrm flipV="1">
            <a:off x="2011410" y="4046762"/>
            <a:ext cx="527456" cy="410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1" name="TextBox 130">
            <a:extLst>
              <a:ext uri="{FF2B5EF4-FFF2-40B4-BE49-F238E27FC236}">
                <a16:creationId xmlns:a16="http://schemas.microsoft.com/office/drawing/2014/main" id="{9C8E25E8-E2BB-4EC9-9C7B-0A2B4CEEE579}"/>
              </a:ext>
              <a:ext uri="{C183D7F6-B498-43B3-948B-1728B52AA6E4}">
                <adec:decorative xmlns:adec="http://schemas.microsoft.com/office/drawing/2017/decorative" val="1"/>
              </a:ext>
            </a:extLst>
          </p:cNvPr>
          <p:cNvSpPr txBox="1"/>
          <p:nvPr/>
        </p:nvSpPr>
        <p:spPr>
          <a:xfrm>
            <a:off x="2538866" y="3862096"/>
            <a:ext cx="1103585" cy="369332"/>
          </a:xfrm>
          <a:prstGeom prst="rect">
            <a:avLst/>
          </a:prstGeom>
          <a:noFill/>
        </p:spPr>
        <p:txBody>
          <a:bodyPr wrap="square" rtlCol="0">
            <a:spAutoFit/>
          </a:bodyPr>
          <a:lstStyle/>
          <a:p>
            <a:r>
              <a:rPr lang="en-US" dirty="0">
                <a:solidFill>
                  <a:schemeClr val="accent5">
                    <a:lumMod val="50000"/>
                  </a:schemeClr>
                </a:solidFill>
              </a:rPr>
              <a:t>Process 2</a:t>
            </a:r>
          </a:p>
        </p:txBody>
      </p:sp>
      <p:cxnSp>
        <p:nvCxnSpPr>
          <p:cNvPr id="137" name="Straight Arrow Connector 136">
            <a:extLst>
              <a:ext uri="{FF2B5EF4-FFF2-40B4-BE49-F238E27FC236}">
                <a16:creationId xmlns:a16="http://schemas.microsoft.com/office/drawing/2014/main" id="{471A2982-686E-4C67-8AC3-B781C3A81FAE}"/>
              </a:ext>
              <a:ext uri="{C183D7F6-B498-43B3-948B-1728B52AA6E4}">
                <adec:decorative xmlns:adec="http://schemas.microsoft.com/office/drawing/2017/decorative" val="1"/>
              </a:ext>
            </a:extLst>
          </p:cNvPr>
          <p:cNvCxnSpPr>
            <a:cxnSpLocks/>
            <a:stCxn id="125" idx="3"/>
            <a:endCxn id="132" idx="1"/>
          </p:cNvCxnSpPr>
          <p:nvPr/>
        </p:nvCxnSpPr>
        <p:spPr>
          <a:xfrm>
            <a:off x="2011410" y="4050870"/>
            <a:ext cx="541287" cy="40627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2" name="TextBox 131">
            <a:extLst>
              <a:ext uri="{FF2B5EF4-FFF2-40B4-BE49-F238E27FC236}">
                <a16:creationId xmlns:a16="http://schemas.microsoft.com/office/drawing/2014/main" id="{9F83E9C5-A213-4684-A989-28B00F0E594A}"/>
              </a:ext>
              <a:ext uri="{C183D7F6-B498-43B3-948B-1728B52AA6E4}">
                <adec:decorative xmlns:adec="http://schemas.microsoft.com/office/drawing/2017/decorative" val="1"/>
              </a:ext>
            </a:extLst>
          </p:cNvPr>
          <p:cNvSpPr txBox="1"/>
          <p:nvPr/>
        </p:nvSpPr>
        <p:spPr>
          <a:xfrm>
            <a:off x="2552697" y="4272475"/>
            <a:ext cx="1103585" cy="369332"/>
          </a:xfrm>
          <a:prstGeom prst="rect">
            <a:avLst/>
          </a:prstGeom>
          <a:noFill/>
        </p:spPr>
        <p:txBody>
          <a:bodyPr wrap="square" rtlCol="0">
            <a:spAutoFit/>
          </a:bodyPr>
          <a:lstStyle/>
          <a:p>
            <a:r>
              <a:rPr lang="en-US" dirty="0">
                <a:solidFill>
                  <a:schemeClr val="accent5">
                    <a:lumMod val="50000"/>
                  </a:schemeClr>
                </a:solidFill>
              </a:rPr>
              <a:t>Process 3</a:t>
            </a:r>
          </a:p>
        </p:txBody>
      </p:sp>
      <p:cxnSp>
        <p:nvCxnSpPr>
          <p:cNvPr id="129" name="Straight Arrow Connector 128">
            <a:extLst>
              <a:ext uri="{FF2B5EF4-FFF2-40B4-BE49-F238E27FC236}">
                <a16:creationId xmlns:a16="http://schemas.microsoft.com/office/drawing/2014/main" id="{1996A1DF-97E3-449B-8C10-CF5F298C8D60}"/>
              </a:ext>
              <a:ext uri="{C183D7F6-B498-43B3-948B-1728B52AA6E4}">
                <adec:decorative xmlns:adec="http://schemas.microsoft.com/office/drawing/2017/decorative" val="1"/>
              </a:ext>
            </a:extLst>
          </p:cNvPr>
          <p:cNvCxnSpPr>
            <a:cxnSpLocks/>
            <a:stCxn id="126" idx="3"/>
            <a:endCxn id="123" idx="2"/>
          </p:cNvCxnSpPr>
          <p:nvPr/>
        </p:nvCxnSpPr>
        <p:spPr>
          <a:xfrm>
            <a:off x="3646061" y="3630692"/>
            <a:ext cx="627702" cy="39024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3" name="Straight Arrow Connector 132">
            <a:extLst>
              <a:ext uri="{FF2B5EF4-FFF2-40B4-BE49-F238E27FC236}">
                <a16:creationId xmlns:a16="http://schemas.microsoft.com/office/drawing/2014/main" id="{AE4D0D41-44F6-434C-B34E-5336912D4BCB}"/>
              </a:ext>
              <a:ext uri="{C183D7F6-B498-43B3-948B-1728B52AA6E4}">
                <adec:decorative xmlns:adec="http://schemas.microsoft.com/office/drawing/2017/decorative" val="1"/>
              </a:ext>
            </a:extLst>
          </p:cNvPr>
          <p:cNvCxnSpPr>
            <a:cxnSpLocks/>
            <a:stCxn id="131" idx="3"/>
            <a:endCxn id="123" idx="2"/>
          </p:cNvCxnSpPr>
          <p:nvPr/>
        </p:nvCxnSpPr>
        <p:spPr>
          <a:xfrm flipV="1">
            <a:off x="3642451" y="4020939"/>
            <a:ext cx="631312" cy="2582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4" name="Straight Arrow Connector 133">
            <a:extLst>
              <a:ext uri="{FF2B5EF4-FFF2-40B4-BE49-F238E27FC236}">
                <a16:creationId xmlns:a16="http://schemas.microsoft.com/office/drawing/2014/main" id="{2EE70A16-D990-4843-900C-8DBE6960C783}"/>
              </a:ext>
              <a:ext uri="{C183D7F6-B498-43B3-948B-1728B52AA6E4}">
                <adec:decorative xmlns:adec="http://schemas.microsoft.com/office/drawing/2017/decorative" val="1"/>
              </a:ext>
            </a:extLst>
          </p:cNvPr>
          <p:cNvCxnSpPr>
            <a:cxnSpLocks/>
            <a:stCxn id="132" idx="3"/>
            <a:endCxn id="123" idx="2"/>
          </p:cNvCxnSpPr>
          <p:nvPr/>
        </p:nvCxnSpPr>
        <p:spPr>
          <a:xfrm flipV="1">
            <a:off x="3656282" y="4020939"/>
            <a:ext cx="617481" cy="43620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2" name="TextBox 121">
            <a:extLst>
              <a:ext uri="{FF2B5EF4-FFF2-40B4-BE49-F238E27FC236}">
                <a16:creationId xmlns:a16="http://schemas.microsoft.com/office/drawing/2014/main" id="{60E19B27-BE44-471B-97EE-0E03613F0FD5}"/>
              </a:ext>
              <a:ext uri="{C183D7F6-B498-43B3-948B-1728B52AA6E4}">
                <adec:decorative xmlns:adec="http://schemas.microsoft.com/office/drawing/2017/decorative" val="1"/>
              </a:ext>
            </a:extLst>
          </p:cNvPr>
          <p:cNvSpPr txBox="1"/>
          <p:nvPr/>
        </p:nvSpPr>
        <p:spPr>
          <a:xfrm>
            <a:off x="4568053" y="3836272"/>
            <a:ext cx="1093076" cy="369332"/>
          </a:xfrm>
          <a:prstGeom prst="rect">
            <a:avLst/>
          </a:prstGeom>
          <a:noFill/>
          <a:ln>
            <a:solidFill>
              <a:schemeClr val="accent2"/>
            </a:solidFill>
          </a:ln>
        </p:spPr>
        <p:txBody>
          <a:bodyPr wrap="square" rtlCol="0">
            <a:spAutoFit/>
          </a:bodyPr>
          <a:lstStyle/>
          <a:p>
            <a:r>
              <a:rPr lang="en-US" dirty="0">
                <a:solidFill>
                  <a:schemeClr val="accent1">
                    <a:lumMod val="75000"/>
                  </a:schemeClr>
                </a:solidFill>
              </a:rPr>
              <a:t>Control B</a:t>
            </a:r>
          </a:p>
        </p:txBody>
      </p:sp>
      <p:sp>
        <p:nvSpPr>
          <p:cNvPr id="123" name="Oval 122">
            <a:extLst>
              <a:ext uri="{FF2B5EF4-FFF2-40B4-BE49-F238E27FC236}">
                <a16:creationId xmlns:a16="http://schemas.microsoft.com/office/drawing/2014/main" id="{CBA12F75-A5EB-4EB8-9A53-45D41F3BE118}"/>
              </a:ext>
              <a:ext uri="{C183D7F6-B498-43B3-948B-1728B52AA6E4}">
                <adec:decorative xmlns:adec="http://schemas.microsoft.com/office/drawing/2017/decorative" val="1"/>
              </a:ext>
            </a:extLst>
          </p:cNvPr>
          <p:cNvSpPr/>
          <p:nvPr/>
        </p:nvSpPr>
        <p:spPr>
          <a:xfrm>
            <a:off x="4273763" y="3687563"/>
            <a:ext cx="1681656" cy="666751"/>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TextBox 123">
            <a:extLst>
              <a:ext uri="{FF2B5EF4-FFF2-40B4-BE49-F238E27FC236}">
                <a16:creationId xmlns:a16="http://schemas.microsoft.com/office/drawing/2014/main" id="{BE5C7E6A-B228-495D-BA5F-746A86FFAF3E}"/>
              </a:ext>
              <a:ext uri="{C183D7F6-B498-43B3-948B-1728B52AA6E4}">
                <adec:decorative xmlns:adec="http://schemas.microsoft.com/office/drawing/2017/decorative" val="1"/>
              </a:ext>
            </a:extLst>
          </p:cNvPr>
          <p:cNvSpPr txBox="1"/>
          <p:nvPr/>
        </p:nvSpPr>
        <p:spPr>
          <a:xfrm>
            <a:off x="4287558" y="3295873"/>
            <a:ext cx="1808441" cy="369332"/>
          </a:xfrm>
          <a:prstGeom prst="rect">
            <a:avLst/>
          </a:prstGeom>
          <a:noFill/>
        </p:spPr>
        <p:txBody>
          <a:bodyPr wrap="square" rtlCol="0">
            <a:spAutoFit/>
          </a:bodyPr>
          <a:lstStyle/>
          <a:p>
            <a:r>
              <a:rPr lang="en-US" dirty="0">
                <a:solidFill>
                  <a:schemeClr val="accent1">
                    <a:lumMod val="75000"/>
                  </a:schemeClr>
                </a:solidFill>
              </a:rPr>
              <a:t>Path B (primary)</a:t>
            </a:r>
          </a:p>
        </p:txBody>
      </p:sp>
      <p:cxnSp>
        <p:nvCxnSpPr>
          <p:cNvPr id="130" name="Straight Arrow Connector 129">
            <a:extLst>
              <a:ext uri="{FF2B5EF4-FFF2-40B4-BE49-F238E27FC236}">
                <a16:creationId xmlns:a16="http://schemas.microsoft.com/office/drawing/2014/main" id="{17920A23-2EED-454C-9296-CB2DA6CF0347}"/>
              </a:ext>
              <a:ext uri="{C183D7F6-B498-43B3-948B-1728B52AA6E4}">
                <adec:decorative xmlns:adec="http://schemas.microsoft.com/office/drawing/2017/decorative" val="1"/>
              </a:ext>
            </a:extLst>
          </p:cNvPr>
          <p:cNvCxnSpPr>
            <a:cxnSpLocks/>
            <a:stCxn id="123" idx="6"/>
            <a:endCxn id="127" idx="1"/>
          </p:cNvCxnSpPr>
          <p:nvPr/>
        </p:nvCxnSpPr>
        <p:spPr>
          <a:xfrm flipV="1">
            <a:off x="5955419" y="4012336"/>
            <a:ext cx="973524" cy="860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7" name="TextBox 126">
            <a:extLst>
              <a:ext uri="{FF2B5EF4-FFF2-40B4-BE49-F238E27FC236}">
                <a16:creationId xmlns:a16="http://schemas.microsoft.com/office/drawing/2014/main" id="{8DC81DE1-700A-4DE7-AC57-BF747C4AA0B4}"/>
              </a:ext>
              <a:ext uri="{C183D7F6-B498-43B3-948B-1728B52AA6E4}">
                <adec:decorative xmlns:adec="http://schemas.microsoft.com/office/drawing/2017/decorative" val="1"/>
              </a:ext>
            </a:extLst>
          </p:cNvPr>
          <p:cNvSpPr txBox="1"/>
          <p:nvPr/>
        </p:nvSpPr>
        <p:spPr>
          <a:xfrm>
            <a:off x="6928943" y="3827670"/>
            <a:ext cx="1681657" cy="369332"/>
          </a:xfrm>
          <a:prstGeom prst="rect">
            <a:avLst/>
          </a:prstGeom>
          <a:noFill/>
        </p:spPr>
        <p:txBody>
          <a:bodyPr wrap="square" rtlCol="0">
            <a:spAutoFit/>
          </a:bodyPr>
          <a:lstStyle/>
          <a:p>
            <a:r>
              <a:rPr lang="en-US" dirty="0">
                <a:solidFill>
                  <a:schemeClr val="accent5">
                    <a:lumMod val="50000"/>
                  </a:schemeClr>
                </a:solidFill>
              </a:rPr>
              <a:t>Release Point 2</a:t>
            </a:r>
          </a:p>
        </p:txBody>
      </p:sp>
      <p:sp>
        <p:nvSpPr>
          <p:cNvPr id="151" name="Rectangle: Rounded Corners 150">
            <a:extLst>
              <a:ext uri="{FF2B5EF4-FFF2-40B4-BE49-F238E27FC236}">
                <a16:creationId xmlns:a16="http://schemas.microsoft.com/office/drawing/2014/main" id="{F0E24D6B-3D34-475D-A282-1A543F3E9AF6}"/>
              </a:ext>
              <a:ext uri="{C183D7F6-B498-43B3-948B-1728B52AA6E4}">
                <adec:decorative xmlns:adec="http://schemas.microsoft.com/office/drawing/2017/decorative" val="1"/>
              </a:ext>
            </a:extLst>
          </p:cNvPr>
          <p:cNvSpPr/>
          <p:nvPr/>
        </p:nvSpPr>
        <p:spPr>
          <a:xfrm>
            <a:off x="1196196" y="5030788"/>
            <a:ext cx="2875905" cy="132556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030A0"/>
              </a:solidFill>
            </a:endParaRPr>
          </a:p>
        </p:txBody>
      </p:sp>
      <p:sp>
        <p:nvSpPr>
          <p:cNvPr id="141" name="TextBox 140">
            <a:extLst>
              <a:ext uri="{FF2B5EF4-FFF2-40B4-BE49-F238E27FC236}">
                <a16:creationId xmlns:a16="http://schemas.microsoft.com/office/drawing/2014/main" id="{3D1CBE20-9973-4339-A86C-7E69251A64E3}"/>
              </a:ext>
              <a:ext uri="{C183D7F6-B498-43B3-948B-1728B52AA6E4}">
                <adec:decorative xmlns:adec="http://schemas.microsoft.com/office/drawing/2017/decorative" val="1"/>
              </a:ext>
            </a:extLst>
          </p:cNvPr>
          <p:cNvSpPr txBox="1"/>
          <p:nvPr/>
        </p:nvSpPr>
        <p:spPr>
          <a:xfrm>
            <a:off x="1202113" y="5520636"/>
            <a:ext cx="809297" cy="369332"/>
          </a:xfrm>
          <a:prstGeom prst="rect">
            <a:avLst/>
          </a:prstGeom>
          <a:noFill/>
        </p:spPr>
        <p:txBody>
          <a:bodyPr wrap="square" rtlCol="0">
            <a:spAutoFit/>
          </a:bodyPr>
          <a:lstStyle/>
          <a:p>
            <a:r>
              <a:rPr lang="en-US" dirty="0">
                <a:solidFill>
                  <a:srgbClr val="7030A0"/>
                </a:solidFill>
              </a:rPr>
              <a:t>Unit 3</a:t>
            </a:r>
          </a:p>
        </p:txBody>
      </p:sp>
      <p:cxnSp>
        <p:nvCxnSpPr>
          <p:cNvPr id="152" name="Straight Arrow Connector 151">
            <a:extLst>
              <a:ext uri="{FF2B5EF4-FFF2-40B4-BE49-F238E27FC236}">
                <a16:creationId xmlns:a16="http://schemas.microsoft.com/office/drawing/2014/main" id="{69D57F4B-2C6B-4397-A51C-B485CDC0C094}"/>
              </a:ext>
              <a:ext uri="{C183D7F6-B498-43B3-948B-1728B52AA6E4}">
                <adec:decorative xmlns:adec="http://schemas.microsoft.com/office/drawing/2017/decorative" val="1"/>
              </a:ext>
            </a:extLst>
          </p:cNvPr>
          <p:cNvCxnSpPr>
            <a:cxnSpLocks/>
            <a:stCxn id="141" idx="3"/>
            <a:endCxn id="142" idx="1"/>
          </p:cNvCxnSpPr>
          <p:nvPr/>
        </p:nvCxnSpPr>
        <p:spPr>
          <a:xfrm flipV="1">
            <a:off x="2011410" y="5285124"/>
            <a:ext cx="531066" cy="42017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2" name="TextBox 141">
            <a:extLst>
              <a:ext uri="{FF2B5EF4-FFF2-40B4-BE49-F238E27FC236}">
                <a16:creationId xmlns:a16="http://schemas.microsoft.com/office/drawing/2014/main" id="{59678061-4303-442C-9E3A-26CB39B4A0ED}"/>
              </a:ext>
              <a:ext uri="{C183D7F6-B498-43B3-948B-1728B52AA6E4}">
                <adec:decorative xmlns:adec="http://schemas.microsoft.com/office/drawing/2017/decorative" val="1"/>
              </a:ext>
            </a:extLst>
          </p:cNvPr>
          <p:cNvSpPr txBox="1"/>
          <p:nvPr/>
        </p:nvSpPr>
        <p:spPr>
          <a:xfrm>
            <a:off x="2542476" y="5100458"/>
            <a:ext cx="1103585" cy="369332"/>
          </a:xfrm>
          <a:prstGeom prst="rect">
            <a:avLst/>
          </a:prstGeom>
          <a:noFill/>
        </p:spPr>
        <p:txBody>
          <a:bodyPr wrap="square" rtlCol="0">
            <a:spAutoFit/>
          </a:bodyPr>
          <a:lstStyle/>
          <a:p>
            <a:r>
              <a:rPr lang="en-US" dirty="0">
                <a:solidFill>
                  <a:srgbClr val="7030A0"/>
                </a:solidFill>
              </a:rPr>
              <a:t>Process 1</a:t>
            </a:r>
          </a:p>
        </p:txBody>
      </p:sp>
      <p:cxnSp>
        <p:nvCxnSpPr>
          <p:cNvPr id="144" name="Straight Arrow Connector 143">
            <a:extLst>
              <a:ext uri="{FF2B5EF4-FFF2-40B4-BE49-F238E27FC236}">
                <a16:creationId xmlns:a16="http://schemas.microsoft.com/office/drawing/2014/main" id="{79A977E4-276A-49A9-9A70-890978424978}"/>
              </a:ext>
              <a:ext uri="{C183D7F6-B498-43B3-948B-1728B52AA6E4}">
                <adec:decorative xmlns:adec="http://schemas.microsoft.com/office/drawing/2017/decorative" val="1"/>
              </a:ext>
            </a:extLst>
          </p:cNvPr>
          <p:cNvCxnSpPr>
            <a:cxnSpLocks/>
            <a:stCxn id="141" idx="3"/>
            <a:endCxn id="147" idx="1"/>
          </p:cNvCxnSpPr>
          <p:nvPr/>
        </p:nvCxnSpPr>
        <p:spPr>
          <a:xfrm flipV="1">
            <a:off x="2011410" y="5701194"/>
            <a:ext cx="527456" cy="410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7" name="TextBox 146">
            <a:extLst>
              <a:ext uri="{FF2B5EF4-FFF2-40B4-BE49-F238E27FC236}">
                <a16:creationId xmlns:a16="http://schemas.microsoft.com/office/drawing/2014/main" id="{1F309114-417B-490A-B566-3076642D28DF}"/>
              </a:ext>
              <a:ext uri="{C183D7F6-B498-43B3-948B-1728B52AA6E4}">
                <adec:decorative xmlns:adec="http://schemas.microsoft.com/office/drawing/2017/decorative" val="1"/>
              </a:ext>
            </a:extLst>
          </p:cNvPr>
          <p:cNvSpPr txBox="1"/>
          <p:nvPr/>
        </p:nvSpPr>
        <p:spPr>
          <a:xfrm>
            <a:off x="2538866" y="5516528"/>
            <a:ext cx="1103585" cy="369332"/>
          </a:xfrm>
          <a:prstGeom prst="rect">
            <a:avLst/>
          </a:prstGeom>
          <a:noFill/>
        </p:spPr>
        <p:txBody>
          <a:bodyPr wrap="square" rtlCol="0">
            <a:spAutoFit/>
          </a:bodyPr>
          <a:lstStyle/>
          <a:p>
            <a:r>
              <a:rPr lang="en-US" dirty="0">
                <a:solidFill>
                  <a:srgbClr val="7030A0"/>
                </a:solidFill>
              </a:rPr>
              <a:t>Process 2</a:t>
            </a:r>
          </a:p>
        </p:txBody>
      </p:sp>
      <p:cxnSp>
        <p:nvCxnSpPr>
          <p:cNvPr id="153" name="Straight Arrow Connector 152">
            <a:extLst>
              <a:ext uri="{FF2B5EF4-FFF2-40B4-BE49-F238E27FC236}">
                <a16:creationId xmlns:a16="http://schemas.microsoft.com/office/drawing/2014/main" id="{65507437-EB27-4F32-900C-45437FCD7169}"/>
              </a:ext>
              <a:ext uri="{C183D7F6-B498-43B3-948B-1728B52AA6E4}">
                <adec:decorative xmlns:adec="http://schemas.microsoft.com/office/drawing/2017/decorative" val="1"/>
              </a:ext>
            </a:extLst>
          </p:cNvPr>
          <p:cNvCxnSpPr>
            <a:cxnSpLocks/>
            <a:stCxn id="141" idx="3"/>
            <a:endCxn id="148" idx="1"/>
          </p:cNvCxnSpPr>
          <p:nvPr/>
        </p:nvCxnSpPr>
        <p:spPr>
          <a:xfrm>
            <a:off x="2011410" y="5705302"/>
            <a:ext cx="541287" cy="40627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8" name="TextBox 147">
            <a:extLst>
              <a:ext uri="{FF2B5EF4-FFF2-40B4-BE49-F238E27FC236}">
                <a16:creationId xmlns:a16="http://schemas.microsoft.com/office/drawing/2014/main" id="{B3E704D8-8476-4B89-85F4-28A5A41F16BD}"/>
              </a:ext>
              <a:ext uri="{C183D7F6-B498-43B3-948B-1728B52AA6E4}">
                <adec:decorative xmlns:adec="http://schemas.microsoft.com/office/drawing/2017/decorative" val="1"/>
              </a:ext>
            </a:extLst>
          </p:cNvPr>
          <p:cNvSpPr txBox="1"/>
          <p:nvPr/>
        </p:nvSpPr>
        <p:spPr>
          <a:xfrm>
            <a:off x="2552697" y="5926907"/>
            <a:ext cx="1103585" cy="369332"/>
          </a:xfrm>
          <a:prstGeom prst="rect">
            <a:avLst/>
          </a:prstGeom>
          <a:noFill/>
        </p:spPr>
        <p:txBody>
          <a:bodyPr wrap="square" rtlCol="0">
            <a:spAutoFit/>
          </a:bodyPr>
          <a:lstStyle/>
          <a:p>
            <a:r>
              <a:rPr lang="en-US" dirty="0">
                <a:solidFill>
                  <a:srgbClr val="7030A0"/>
                </a:solidFill>
              </a:rPr>
              <a:t>Process 3</a:t>
            </a:r>
          </a:p>
        </p:txBody>
      </p:sp>
      <p:cxnSp>
        <p:nvCxnSpPr>
          <p:cNvPr id="145" name="Straight Arrow Connector 144">
            <a:extLst>
              <a:ext uri="{FF2B5EF4-FFF2-40B4-BE49-F238E27FC236}">
                <a16:creationId xmlns:a16="http://schemas.microsoft.com/office/drawing/2014/main" id="{39852608-84FF-46A2-83F2-AA9113846012}"/>
              </a:ext>
              <a:ext uri="{C183D7F6-B498-43B3-948B-1728B52AA6E4}">
                <adec:decorative xmlns:adec="http://schemas.microsoft.com/office/drawing/2017/decorative" val="1"/>
              </a:ext>
            </a:extLst>
          </p:cNvPr>
          <p:cNvCxnSpPr>
            <a:cxnSpLocks/>
            <a:stCxn id="142" idx="3"/>
            <a:endCxn id="139" idx="2"/>
          </p:cNvCxnSpPr>
          <p:nvPr/>
        </p:nvCxnSpPr>
        <p:spPr>
          <a:xfrm>
            <a:off x="3646061" y="5285124"/>
            <a:ext cx="627702" cy="39024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9" name="Straight Arrow Connector 148">
            <a:extLst>
              <a:ext uri="{FF2B5EF4-FFF2-40B4-BE49-F238E27FC236}">
                <a16:creationId xmlns:a16="http://schemas.microsoft.com/office/drawing/2014/main" id="{CC51D03F-2BF6-42D4-AD00-F38A2E077903}"/>
              </a:ext>
              <a:ext uri="{C183D7F6-B498-43B3-948B-1728B52AA6E4}">
                <adec:decorative xmlns:adec="http://schemas.microsoft.com/office/drawing/2017/decorative" val="1"/>
              </a:ext>
            </a:extLst>
          </p:cNvPr>
          <p:cNvCxnSpPr>
            <a:cxnSpLocks/>
            <a:stCxn id="147" idx="3"/>
            <a:endCxn id="139" idx="2"/>
          </p:cNvCxnSpPr>
          <p:nvPr/>
        </p:nvCxnSpPr>
        <p:spPr>
          <a:xfrm flipV="1">
            <a:off x="3642451" y="5675371"/>
            <a:ext cx="631312" cy="2582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0" name="Straight Arrow Connector 149">
            <a:extLst>
              <a:ext uri="{FF2B5EF4-FFF2-40B4-BE49-F238E27FC236}">
                <a16:creationId xmlns:a16="http://schemas.microsoft.com/office/drawing/2014/main" id="{75D6B96B-448D-4171-89FF-6DBF0289E9D0}"/>
              </a:ext>
              <a:ext uri="{C183D7F6-B498-43B3-948B-1728B52AA6E4}">
                <adec:decorative xmlns:adec="http://schemas.microsoft.com/office/drawing/2017/decorative" val="1"/>
              </a:ext>
            </a:extLst>
          </p:cNvPr>
          <p:cNvCxnSpPr>
            <a:cxnSpLocks/>
            <a:stCxn id="148" idx="3"/>
            <a:endCxn id="139" idx="2"/>
          </p:cNvCxnSpPr>
          <p:nvPr/>
        </p:nvCxnSpPr>
        <p:spPr>
          <a:xfrm flipV="1">
            <a:off x="3656282" y="5675371"/>
            <a:ext cx="617481" cy="43620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8" name="TextBox 137">
            <a:extLst>
              <a:ext uri="{FF2B5EF4-FFF2-40B4-BE49-F238E27FC236}">
                <a16:creationId xmlns:a16="http://schemas.microsoft.com/office/drawing/2014/main" id="{F0CB4162-1EC0-4ABC-8EE1-E3D87328C6BC}"/>
              </a:ext>
              <a:ext uri="{C183D7F6-B498-43B3-948B-1728B52AA6E4}">
                <adec:decorative xmlns:adec="http://schemas.microsoft.com/office/drawing/2017/decorative" val="1"/>
              </a:ext>
            </a:extLst>
          </p:cNvPr>
          <p:cNvSpPr txBox="1"/>
          <p:nvPr/>
        </p:nvSpPr>
        <p:spPr>
          <a:xfrm>
            <a:off x="4568053" y="5490704"/>
            <a:ext cx="1093076" cy="369332"/>
          </a:xfrm>
          <a:prstGeom prst="rect">
            <a:avLst/>
          </a:prstGeom>
          <a:noFill/>
          <a:ln>
            <a:solidFill>
              <a:schemeClr val="accent2"/>
            </a:solidFill>
          </a:ln>
        </p:spPr>
        <p:txBody>
          <a:bodyPr wrap="square" rtlCol="0">
            <a:spAutoFit/>
          </a:bodyPr>
          <a:lstStyle/>
          <a:p>
            <a:r>
              <a:rPr lang="en-US" dirty="0">
                <a:solidFill>
                  <a:srgbClr val="7030A0"/>
                </a:solidFill>
              </a:rPr>
              <a:t>Control C</a:t>
            </a:r>
          </a:p>
        </p:txBody>
      </p:sp>
      <p:sp>
        <p:nvSpPr>
          <p:cNvPr id="139" name="Oval 138">
            <a:extLst>
              <a:ext uri="{FF2B5EF4-FFF2-40B4-BE49-F238E27FC236}">
                <a16:creationId xmlns:a16="http://schemas.microsoft.com/office/drawing/2014/main" id="{9BCC9A69-D0DF-4320-96C6-21482AA90811}"/>
              </a:ext>
              <a:ext uri="{C183D7F6-B498-43B3-948B-1728B52AA6E4}">
                <adec:decorative xmlns:adec="http://schemas.microsoft.com/office/drawing/2017/decorative" val="1"/>
              </a:ext>
            </a:extLst>
          </p:cNvPr>
          <p:cNvSpPr/>
          <p:nvPr/>
        </p:nvSpPr>
        <p:spPr>
          <a:xfrm>
            <a:off x="4273763" y="5341995"/>
            <a:ext cx="1681656" cy="666751"/>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TextBox 139">
            <a:extLst>
              <a:ext uri="{FF2B5EF4-FFF2-40B4-BE49-F238E27FC236}">
                <a16:creationId xmlns:a16="http://schemas.microsoft.com/office/drawing/2014/main" id="{F2DB2D27-67CA-46B2-B22B-4990F1EF8C7A}"/>
              </a:ext>
              <a:ext uri="{C183D7F6-B498-43B3-948B-1728B52AA6E4}">
                <adec:decorative xmlns:adec="http://schemas.microsoft.com/office/drawing/2017/decorative" val="1"/>
              </a:ext>
            </a:extLst>
          </p:cNvPr>
          <p:cNvSpPr txBox="1"/>
          <p:nvPr/>
        </p:nvSpPr>
        <p:spPr>
          <a:xfrm>
            <a:off x="4287558" y="4950305"/>
            <a:ext cx="1837345" cy="369332"/>
          </a:xfrm>
          <a:prstGeom prst="rect">
            <a:avLst/>
          </a:prstGeom>
          <a:noFill/>
        </p:spPr>
        <p:txBody>
          <a:bodyPr wrap="square" rtlCol="0">
            <a:spAutoFit/>
          </a:bodyPr>
          <a:lstStyle/>
          <a:p>
            <a:r>
              <a:rPr lang="en-US" dirty="0">
                <a:solidFill>
                  <a:schemeClr val="accent1">
                    <a:lumMod val="75000"/>
                  </a:schemeClr>
                </a:solidFill>
              </a:rPr>
              <a:t>Path C (primary)</a:t>
            </a:r>
          </a:p>
        </p:txBody>
      </p:sp>
      <p:cxnSp>
        <p:nvCxnSpPr>
          <p:cNvPr id="146" name="Straight Arrow Connector 145">
            <a:extLst>
              <a:ext uri="{FF2B5EF4-FFF2-40B4-BE49-F238E27FC236}">
                <a16:creationId xmlns:a16="http://schemas.microsoft.com/office/drawing/2014/main" id="{FCE37036-5E2F-4723-97C7-5787EC4E69B3}"/>
              </a:ext>
              <a:ext uri="{C183D7F6-B498-43B3-948B-1728B52AA6E4}">
                <adec:decorative xmlns:adec="http://schemas.microsoft.com/office/drawing/2017/decorative" val="1"/>
              </a:ext>
            </a:extLst>
          </p:cNvPr>
          <p:cNvCxnSpPr>
            <a:cxnSpLocks/>
            <a:stCxn id="139" idx="6"/>
            <a:endCxn id="143" idx="1"/>
          </p:cNvCxnSpPr>
          <p:nvPr/>
        </p:nvCxnSpPr>
        <p:spPr>
          <a:xfrm flipV="1">
            <a:off x="5955419" y="5675370"/>
            <a:ext cx="973525"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3" name="TextBox 142">
            <a:extLst>
              <a:ext uri="{FF2B5EF4-FFF2-40B4-BE49-F238E27FC236}">
                <a16:creationId xmlns:a16="http://schemas.microsoft.com/office/drawing/2014/main" id="{DD6B6BB6-DB85-4EE3-A64E-94EFFCF0D837}"/>
              </a:ext>
              <a:ext uri="{C183D7F6-B498-43B3-948B-1728B52AA6E4}">
                <adec:decorative xmlns:adec="http://schemas.microsoft.com/office/drawing/2017/decorative" val="1"/>
              </a:ext>
            </a:extLst>
          </p:cNvPr>
          <p:cNvSpPr txBox="1"/>
          <p:nvPr/>
        </p:nvSpPr>
        <p:spPr>
          <a:xfrm>
            <a:off x="6928944" y="5490704"/>
            <a:ext cx="1681656" cy="369332"/>
          </a:xfrm>
          <a:prstGeom prst="rect">
            <a:avLst/>
          </a:prstGeom>
          <a:noFill/>
        </p:spPr>
        <p:txBody>
          <a:bodyPr wrap="square" rtlCol="0">
            <a:spAutoFit/>
          </a:bodyPr>
          <a:lstStyle/>
          <a:p>
            <a:r>
              <a:rPr lang="en-US" dirty="0">
                <a:solidFill>
                  <a:srgbClr val="7030A0"/>
                </a:solidFill>
              </a:rPr>
              <a:t>Release Point 3</a:t>
            </a:r>
          </a:p>
        </p:txBody>
      </p:sp>
      <p:sp>
        <p:nvSpPr>
          <p:cNvPr id="18" name="Rectangle 17" descr="A diagram showing three units and all their processes sending emissions to a single control device each, and then to a release point each.  The units, processes, control devices, path and release point are independent of each other, all are set up with a single control.">
            <a:extLst>
              <a:ext uri="{FF2B5EF4-FFF2-40B4-BE49-F238E27FC236}">
                <a16:creationId xmlns:a16="http://schemas.microsoft.com/office/drawing/2014/main" id="{F260B05D-07F8-EF08-4F0D-8355D248F9BF}"/>
              </a:ext>
            </a:extLst>
          </p:cNvPr>
          <p:cNvSpPr/>
          <p:nvPr/>
        </p:nvSpPr>
        <p:spPr>
          <a:xfrm>
            <a:off x="1000897" y="1458097"/>
            <a:ext cx="7747687" cy="5165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44D49A3-8436-4DCF-AC50-F90F1D965092}"/>
              </a:ext>
              <a:ext uri="{C183D7F6-B498-43B3-948B-1728B52AA6E4}">
                <adec:decorative xmlns:adec="http://schemas.microsoft.com/office/drawing/2017/decorative" val="0"/>
              </a:ext>
            </a:extLst>
          </p:cNvPr>
          <p:cNvSpPr txBox="1"/>
          <p:nvPr/>
        </p:nvSpPr>
        <p:spPr>
          <a:xfrm>
            <a:off x="8877602" y="2251223"/>
            <a:ext cx="2476198" cy="3539430"/>
          </a:xfrm>
          <a:prstGeom prst="rect">
            <a:avLst/>
          </a:prstGeom>
          <a:noFill/>
        </p:spPr>
        <p:txBody>
          <a:bodyPr wrap="square" rtlCol="0">
            <a:spAutoFit/>
          </a:bodyPr>
          <a:lstStyle/>
          <a:p>
            <a:r>
              <a:rPr lang="en-US" sz="1600" dirty="0"/>
              <a:t>The case of multiple control devices that are “single”  controls between a unit/processes and release point is the same as for a single control.  One path is created for each control and each path associates the unit/process with the respective release point.</a:t>
            </a:r>
          </a:p>
          <a:p>
            <a:r>
              <a:rPr lang="en-US" sz="1600" dirty="0"/>
              <a:t>Path assignment = 1 and control apportionment = 100% for each control device in each of its paths.</a:t>
            </a:r>
          </a:p>
        </p:txBody>
      </p:sp>
      <p:sp>
        <p:nvSpPr>
          <p:cNvPr id="20" name="Freeform: Shape 19" descr="Arrows from each unit process combination showing that emissions from the process should be apportioned to a release point.">
            <a:extLst>
              <a:ext uri="{FF2B5EF4-FFF2-40B4-BE49-F238E27FC236}">
                <a16:creationId xmlns:a16="http://schemas.microsoft.com/office/drawing/2014/main" id="{7CB446E7-040C-297A-31F5-2106EFDA3752}"/>
              </a:ext>
            </a:extLst>
          </p:cNvPr>
          <p:cNvSpPr/>
          <p:nvPr/>
        </p:nvSpPr>
        <p:spPr>
          <a:xfrm>
            <a:off x="4236720" y="2773680"/>
            <a:ext cx="1844174" cy="410903"/>
          </a:xfrm>
          <a:custGeom>
            <a:avLst/>
            <a:gdLst>
              <a:gd name="connsiteX0" fmla="*/ 0 w 2519680"/>
              <a:gd name="connsiteY0" fmla="*/ 0 h 410903"/>
              <a:gd name="connsiteX1" fmla="*/ 1127760 w 2519680"/>
              <a:gd name="connsiteY1" fmla="*/ 314960 h 410903"/>
              <a:gd name="connsiteX2" fmla="*/ 1300480 w 2519680"/>
              <a:gd name="connsiteY2" fmla="*/ 254000 h 410903"/>
              <a:gd name="connsiteX3" fmla="*/ 2011680 w 2519680"/>
              <a:gd name="connsiteY3" fmla="*/ 406400 h 410903"/>
              <a:gd name="connsiteX4" fmla="*/ 2519680 w 2519680"/>
              <a:gd name="connsiteY4" fmla="*/ 355600 h 4109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9680" h="410903">
                <a:moveTo>
                  <a:pt x="0" y="0"/>
                </a:moveTo>
                <a:cubicBezTo>
                  <a:pt x="455506" y="136313"/>
                  <a:pt x="911013" y="272627"/>
                  <a:pt x="1127760" y="314960"/>
                </a:cubicBezTo>
                <a:cubicBezTo>
                  <a:pt x="1344507" y="357293"/>
                  <a:pt x="1153160" y="238760"/>
                  <a:pt x="1300480" y="254000"/>
                </a:cubicBezTo>
                <a:cubicBezTo>
                  <a:pt x="1447800" y="269240"/>
                  <a:pt x="1808480" y="389467"/>
                  <a:pt x="2011680" y="406400"/>
                </a:cubicBezTo>
                <a:cubicBezTo>
                  <a:pt x="2214880" y="423333"/>
                  <a:pt x="2367280" y="389466"/>
                  <a:pt x="2519680" y="355600"/>
                </a:cubicBezTo>
              </a:path>
            </a:pathLst>
          </a:custGeom>
          <a:noFill/>
          <a:ln>
            <a:prstDash val="sysDash"/>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3E98B95-1AB8-1A8A-0336-53678DA904AC}"/>
              </a:ext>
              <a:ext uri="{C183D7F6-B498-43B3-948B-1728B52AA6E4}">
                <adec:decorative xmlns:adec="http://schemas.microsoft.com/office/drawing/2017/decorative" val="1"/>
              </a:ext>
            </a:extLst>
          </p:cNvPr>
          <p:cNvSpPr/>
          <p:nvPr/>
        </p:nvSpPr>
        <p:spPr>
          <a:xfrm>
            <a:off x="4180322" y="4424516"/>
            <a:ext cx="1844174" cy="410903"/>
          </a:xfrm>
          <a:custGeom>
            <a:avLst/>
            <a:gdLst>
              <a:gd name="connsiteX0" fmla="*/ 0 w 2519680"/>
              <a:gd name="connsiteY0" fmla="*/ 0 h 410903"/>
              <a:gd name="connsiteX1" fmla="*/ 1127760 w 2519680"/>
              <a:gd name="connsiteY1" fmla="*/ 314960 h 410903"/>
              <a:gd name="connsiteX2" fmla="*/ 1300480 w 2519680"/>
              <a:gd name="connsiteY2" fmla="*/ 254000 h 410903"/>
              <a:gd name="connsiteX3" fmla="*/ 2011680 w 2519680"/>
              <a:gd name="connsiteY3" fmla="*/ 406400 h 410903"/>
              <a:gd name="connsiteX4" fmla="*/ 2519680 w 2519680"/>
              <a:gd name="connsiteY4" fmla="*/ 355600 h 4109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9680" h="410903">
                <a:moveTo>
                  <a:pt x="0" y="0"/>
                </a:moveTo>
                <a:cubicBezTo>
                  <a:pt x="455506" y="136313"/>
                  <a:pt x="911013" y="272627"/>
                  <a:pt x="1127760" y="314960"/>
                </a:cubicBezTo>
                <a:cubicBezTo>
                  <a:pt x="1344507" y="357293"/>
                  <a:pt x="1153160" y="238760"/>
                  <a:pt x="1300480" y="254000"/>
                </a:cubicBezTo>
                <a:cubicBezTo>
                  <a:pt x="1447800" y="269240"/>
                  <a:pt x="1808480" y="389467"/>
                  <a:pt x="2011680" y="406400"/>
                </a:cubicBezTo>
                <a:cubicBezTo>
                  <a:pt x="2214880" y="423333"/>
                  <a:pt x="2367280" y="389466"/>
                  <a:pt x="2519680" y="355600"/>
                </a:cubicBezTo>
              </a:path>
            </a:pathLst>
          </a:custGeom>
          <a:noFill/>
          <a:ln>
            <a:prstDash val="sysDash"/>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246E018B-3AD8-D91A-74B6-1C375DCCEC2C}"/>
              </a:ext>
              <a:ext uri="{C183D7F6-B498-43B3-948B-1728B52AA6E4}">
                <adec:decorative xmlns:adec="http://schemas.microsoft.com/office/drawing/2017/decorative" val="1"/>
              </a:ext>
            </a:extLst>
          </p:cNvPr>
          <p:cNvSpPr/>
          <p:nvPr/>
        </p:nvSpPr>
        <p:spPr>
          <a:xfrm>
            <a:off x="4175040" y="6110532"/>
            <a:ext cx="1844174" cy="410903"/>
          </a:xfrm>
          <a:custGeom>
            <a:avLst/>
            <a:gdLst>
              <a:gd name="connsiteX0" fmla="*/ 0 w 2519680"/>
              <a:gd name="connsiteY0" fmla="*/ 0 h 410903"/>
              <a:gd name="connsiteX1" fmla="*/ 1127760 w 2519680"/>
              <a:gd name="connsiteY1" fmla="*/ 314960 h 410903"/>
              <a:gd name="connsiteX2" fmla="*/ 1300480 w 2519680"/>
              <a:gd name="connsiteY2" fmla="*/ 254000 h 410903"/>
              <a:gd name="connsiteX3" fmla="*/ 2011680 w 2519680"/>
              <a:gd name="connsiteY3" fmla="*/ 406400 h 410903"/>
              <a:gd name="connsiteX4" fmla="*/ 2519680 w 2519680"/>
              <a:gd name="connsiteY4" fmla="*/ 355600 h 4109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9680" h="410903">
                <a:moveTo>
                  <a:pt x="0" y="0"/>
                </a:moveTo>
                <a:cubicBezTo>
                  <a:pt x="455506" y="136313"/>
                  <a:pt x="911013" y="272627"/>
                  <a:pt x="1127760" y="314960"/>
                </a:cubicBezTo>
                <a:cubicBezTo>
                  <a:pt x="1344507" y="357293"/>
                  <a:pt x="1153160" y="238760"/>
                  <a:pt x="1300480" y="254000"/>
                </a:cubicBezTo>
                <a:cubicBezTo>
                  <a:pt x="1447800" y="269240"/>
                  <a:pt x="1808480" y="389467"/>
                  <a:pt x="2011680" y="406400"/>
                </a:cubicBezTo>
                <a:cubicBezTo>
                  <a:pt x="2214880" y="423333"/>
                  <a:pt x="2367280" y="389466"/>
                  <a:pt x="2519680" y="355600"/>
                </a:cubicBezTo>
              </a:path>
            </a:pathLst>
          </a:custGeom>
          <a:noFill/>
          <a:ln>
            <a:prstDash val="sysDash"/>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3A26C20-4CBA-F843-135F-BD1434AE6798}"/>
              </a:ext>
              <a:ext uri="{C183D7F6-B498-43B3-948B-1728B52AA6E4}">
                <adec:decorative xmlns:adec="http://schemas.microsoft.com/office/drawing/2017/decorative" val="1"/>
              </a:ext>
            </a:extLst>
          </p:cNvPr>
          <p:cNvSpPr txBox="1"/>
          <p:nvPr/>
        </p:nvSpPr>
        <p:spPr>
          <a:xfrm>
            <a:off x="6124903" y="2961467"/>
            <a:ext cx="1681657" cy="369332"/>
          </a:xfrm>
          <a:prstGeom prst="rect">
            <a:avLst/>
          </a:prstGeom>
          <a:noFill/>
          <a:ln>
            <a:noFill/>
          </a:ln>
        </p:spPr>
        <p:txBody>
          <a:bodyPr wrap="square" rtlCol="0">
            <a:spAutoFit/>
          </a:bodyPr>
          <a:lstStyle/>
          <a:p>
            <a:r>
              <a:rPr lang="en-US" dirty="0"/>
              <a:t>Release Point 4</a:t>
            </a:r>
          </a:p>
        </p:txBody>
      </p:sp>
      <p:sp>
        <p:nvSpPr>
          <p:cNvPr id="24" name="TextBox 23">
            <a:extLst>
              <a:ext uri="{FF2B5EF4-FFF2-40B4-BE49-F238E27FC236}">
                <a16:creationId xmlns:a16="http://schemas.microsoft.com/office/drawing/2014/main" id="{0F6D2126-CD8B-3947-A948-95FC66ED9875}"/>
              </a:ext>
              <a:ext uri="{C183D7F6-B498-43B3-948B-1728B52AA6E4}">
                <adec:decorative xmlns:adec="http://schemas.microsoft.com/office/drawing/2017/decorative" val="1"/>
              </a:ext>
            </a:extLst>
          </p:cNvPr>
          <p:cNvSpPr txBox="1"/>
          <p:nvPr/>
        </p:nvSpPr>
        <p:spPr>
          <a:xfrm>
            <a:off x="6080894" y="4589564"/>
            <a:ext cx="1681657" cy="369332"/>
          </a:xfrm>
          <a:prstGeom prst="rect">
            <a:avLst/>
          </a:prstGeom>
          <a:noFill/>
          <a:ln>
            <a:noFill/>
          </a:ln>
        </p:spPr>
        <p:txBody>
          <a:bodyPr wrap="square" rtlCol="0">
            <a:spAutoFit/>
          </a:bodyPr>
          <a:lstStyle/>
          <a:p>
            <a:r>
              <a:rPr lang="en-US" dirty="0"/>
              <a:t>Release Point 5</a:t>
            </a:r>
          </a:p>
        </p:txBody>
      </p:sp>
      <p:sp>
        <p:nvSpPr>
          <p:cNvPr id="25" name="TextBox 24">
            <a:extLst>
              <a:ext uri="{FF2B5EF4-FFF2-40B4-BE49-F238E27FC236}">
                <a16:creationId xmlns:a16="http://schemas.microsoft.com/office/drawing/2014/main" id="{E728AA11-2C12-8E82-34B9-B7A1D573F23D}"/>
              </a:ext>
              <a:ext uri="{C183D7F6-B498-43B3-948B-1728B52AA6E4}">
                <adec:decorative xmlns:adec="http://schemas.microsoft.com/office/drawing/2017/decorative" val="1"/>
              </a:ext>
            </a:extLst>
          </p:cNvPr>
          <p:cNvSpPr txBox="1"/>
          <p:nvPr/>
        </p:nvSpPr>
        <p:spPr>
          <a:xfrm>
            <a:off x="6005384" y="6281910"/>
            <a:ext cx="1681657" cy="369332"/>
          </a:xfrm>
          <a:prstGeom prst="rect">
            <a:avLst/>
          </a:prstGeom>
          <a:noFill/>
          <a:ln>
            <a:noFill/>
          </a:ln>
        </p:spPr>
        <p:txBody>
          <a:bodyPr wrap="square" rtlCol="0">
            <a:spAutoFit/>
          </a:bodyPr>
          <a:lstStyle/>
          <a:p>
            <a:r>
              <a:rPr lang="en-US" dirty="0"/>
              <a:t>Release Point 5</a:t>
            </a:r>
          </a:p>
        </p:txBody>
      </p:sp>
    </p:spTree>
    <p:extLst>
      <p:ext uri="{BB962C8B-B14F-4D97-AF65-F5344CB8AC3E}">
        <p14:creationId xmlns:p14="http://schemas.microsoft.com/office/powerpoint/2010/main" val="9891123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F4F3C66-B5F7-4B73-9254-9AD190B0A711}"/>
              </a:ext>
            </a:extLst>
          </p:cNvPr>
          <p:cNvSpPr>
            <a:spLocks noGrp="1"/>
          </p:cNvSpPr>
          <p:nvPr>
            <p:ph type="sldNum" sz="quarter" idx="12"/>
          </p:nvPr>
        </p:nvSpPr>
        <p:spPr/>
        <p:txBody>
          <a:bodyPr/>
          <a:lstStyle/>
          <a:p>
            <a:fld id="{C3625854-A157-44F5-B597-7EECA3982BD8}" type="slidenum">
              <a:rPr lang="en-US" smtClean="0"/>
              <a:t>24</a:t>
            </a:fld>
            <a:endParaRPr lang="en-US"/>
          </a:p>
        </p:txBody>
      </p:sp>
      <p:sp>
        <p:nvSpPr>
          <p:cNvPr id="2" name="Title 1">
            <a:extLst>
              <a:ext uri="{FF2B5EF4-FFF2-40B4-BE49-F238E27FC236}">
                <a16:creationId xmlns:a16="http://schemas.microsoft.com/office/drawing/2014/main" id="{EB5DA3B2-90D6-4012-B168-6C3DE066E4B2}"/>
              </a:ext>
            </a:extLst>
          </p:cNvPr>
          <p:cNvSpPr>
            <a:spLocks noGrp="1"/>
          </p:cNvSpPr>
          <p:nvPr>
            <p:ph type="title"/>
          </p:nvPr>
        </p:nvSpPr>
        <p:spPr/>
        <p:txBody>
          <a:bodyPr/>
          <a:lstStyle/>
          <a:p>
            <a:r>
              <a:rPr lang="en-US" b="1" dirty="0"/>
              <a:t>Single Control Device on Multiple Units/Processes/Release Points</a:t>
            </a:r>
          </a:p>
        </p:txBody>
      </p:sp>
      <p:sp>
        <p:nvSpPr>
          <p:cNvPr id="49" name="Rectangle: Rounded Corners 48">
            <a:extLst>
              <a:ext uri="{FF2B5EF4-FFF2-40B4-BE49-F238E27FC236}">
                <a16:creationId xmlns:a16="http://schemas.microsoft.com/office/drawing/2014/main" id="{801D334E-68AD-44AA-B3E9-1D6197281643}"/>
              </a:ext>
              <a:ext uri="{C183D7F6-B498-43B3-948B-1728B52AA6E4}">
                <adec:decorative xmlns:adec="http://schemas.microsoft.com/office/drawing/2017/decorative" val="1"/>
              </a:ext>
            </a:extLst>
          </p:cNvPr>
          <p:cNvSpPr/>
          <p:nvPr/>
        </p:nvSpPr>
        <p:spPr>
          <a:xfrm>
            <a:off x="1104900" y="2075103"/>
            <a:ext cx="2875905" cy="161428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TextBox 16">
            <a:extLst>
              <a:ext uri="{FF2B5EF4-FFF2-40B4-BE49-F238E27FC236}">
                <a16:creationId xmlns:a16="http://schemas.microsoft.com/office/drawing/2014/main" id="{096958DC-3889-41A1-924D-E2D97FD5DE9D}"/>
              </a:ext>
              <a:ext uri="{C183D7F6-B498-43B3-948B-1728B52AA6E4}">
                <adec:decorative xmlns:adec="http://schemas.microsoft.com/office/drawing/2017/decorative" val="1"/>
              </a:ext>
            </a:extLst>
          </p:cNvPr>
          <p:cNvSpPr txBox="1"/>
          <p:nvPr/>
        </p:nvSpPr>
        <p:spPr>
          <a:xfrm>
            <a:off x="1175190" y="2555576"/>
            <a:ext cx="809297" cy="369332"/>
          </a:xfrm>
          <a:prstGeom prst="rect">
            <a:avLst/>
          </a:prstGeom>
          <a:noFill/>
        </p:spPr>
        <p:txBody>
          <a:bodyPr wrap="square" rtlCol="0">
            <a:spAutoFit/>
          </a:bodyPr>
          <a:lstStyle/>
          <a:p>
            <a:r>
              <a:rPr lang="en-US" dirty="0">
                <a:solidFill>
                  <a:schemeClr val="accent1">
                    <a:lumMod val="50000"/>
                  </a:schemeClr>
                </a:solidFill>
              </a:rPr>
              <a:t>Unit 1</a:t>
            </a:r>
          </a:p>
        </p:txBody>
      </p:sp>
      <p:cxnSp>
        <p:nvCxnSpPr>
          <p:cNvPr id="21" name="Straight Arrow Connector 20">
            <a:extLst>
              <a:ext uri="{FF2B5EF4-FFF2-40B4-BE49-F238E27FC236}">
                <a16:creationId xmlns:a16="http://schemas.microsoft.com/office/drawing/2014/main" id="{5635C760-A0B9-40EF-B892-82BD8641F481}"/>
              </a:ext>
              <a:ext uri="{C183D7F6-B498-43B3-948B-1728B52AA6E4}">
                <adec:decorative xmlns:adec="http://schemas.microsoft.com/office/drawing/2017/decorative" val="1"/>
              </a:ext>
            </a:extLst>
          </p:cNvPr>
          <p:cNvCxnSpPr>
            <a:cxnSpLocks/>
            <a:stCxn id="17" idx="3"/>
          </p:cNvCxnSpPr>
          <p:nvPr/>
        </p:nvCxnSpPr>
        <p:spPr>
          <a:xfrm>
            <a:off x="1984487" y="2740242"/>
            <a:ext cx="59580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E6A3758D-9187-4184-B893-CC4482D5622E}"/>
              </a:ext>
              <a:ext uri="{C183D7F6-B498-43B3-948B-1728B52AA6E4}">
                <adec:decorative xmlns:adec="http://schemas.microsoft.com/office/drawing/2017/decorative" val="1"/>
              </a:ext>
            </a:extLst>
          </p:cNvPr>
          <p:cNvSpPr txBox="1"/>
          <p:nvPr/>
        </p:nvSpPr>
        <p:spPr>
          <a:xfrm>
            <a:off x="2650584" y="2061505"/>
            <a:ext cx="1103585" cy="369332"/>
          </a:xfrm>
          <a:prstGeom prst="rect">
            <a:avLst/>
          </a:prstGeom>
          <a:noFill/>
        </p:spPr>
        <p:txBody>
          <a:bodyPr wrap="square" rtlCol="0">
            <a:spAutoFit/>
          </a:bodyPr>
          <a:lstStyle/>
          <a:p>
            <a:r>
              <a:rPr lang="en-US" dirty="0">
                <a:solidFill>
                  <a:schemeClr val="accent1">
                    <a:lumMod val="50000"/>
                  </a:schemeClr>
                </a:solidFill>
              </a:rPr>
              <a:t>Process 1</a:t>
            </a:r>
          </a:p>
        </p:txBody>
      </p:sp>
      <p:cxnSp>
        <p:nvCxnSpPr>
          <p:cNvPr id="22" name="Straight Arrow Connector 21">
            <a:extLst>
              <a:ext uri="{FF2B5EF4-FFF2-40B4-BE49-F238E27FC236}">
                <a16:creationId xmlns:a16="http://schemas.microsoft.com/office/drawing/2014/main" id="{88CEBADF-07CF-4AF0-9DCD-D1D197BD0A2A}"/>
              </a:ext>
              <a:ext uri="{C183D7F6-B498-43B3-948B-1728B52AA6E4}">
                <adec:decorative xmlns:adec="http://schemas.microsoft.com/office/drawing/2017/decorative" val="1"/>
              </a:ext>
            </a:extLst>
          </p:cNvPr>
          <p:cNvCxnSpPr>
            <a:cxnSpLocks/>
            <a:stCxn id="18" idx="3"/>
            <a:endCxn id="14" idx="2"/>
          </p:cNvCxnSpPr>
          <p:nvPr/>
        </p:nvCxnSpPr>
        <p:spPr>
          <a:xfrm>
            <a:off x="3754169" y="2246171"/>
            <a:ext cx="1182420" cy="154041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028D36D7-1ECD-4CEF-AA72-EA006ED890AF}"/>
              </a:ext>
              <a:ext uri="{C183D7F6-B498-43B3-948B-1728B52AA6E4}">
                <adec:decorative xmlns:adec="http://schemas.microsoft.com/office/drawing/2017/decorative" val="1"/>
              </a:ext>
            </a:extLst>
          </p:cNvPr>
          <p:cNvSpPr txBox="1"/>
          <p:nvPr/>
        </p:nvSpPr>
        <p:spPr>
          <a:xfrm>
            <a:off x="2650582" y="2678796"/>
            <a:ext cx="1103585" cy="369332"/>
          </a:xfrm>
          <a:prstGeom prst="rect">
            <a:avLst/>
          </a:prstGeom>
          <a:noFill/>
        </p:spPr>
        <p:txBody>
          <a:bodyPr wrap="square" rtlCol="0">
            <a:spAutoFit/>
          </a:bodyPr>
          <a:lstStyle/>
          <a:p>
            <a:r>
              <a:rPr lang="en-US" dirty="0">
                <a:solidFill>
                  <a:schemeClr val="accent1">
                    <a:lumMod val="50000"/>
                  </a:schemeClr>
                </a:solidFill>
              </a:rPr>
              <a:t>Process 2</a:t>
            </a:r>
          </a:p>
        </p:txBody>
      </p:sp>
      <p:cxnSp>
        <p:nvCxnSpPr>
          <p:cNvPr id="23" name="Straight Arrow Connector 22">
            <a:extLst>
              <a:ext uri="{FF2B5EF4-FFF2-40B4-BE49-F238E27FC236}">
                <a16:creationId xmlns:a16="http://schemas.microsoft.com/office/drawing/2014/main" id="{2DA8B9BC-5B17-498D-A477-E798EA103B32}"/>
              </a:ext>
              <a:ext uri="{C183D7F6-B498-43B3-948B-1728B52AA6E4}">
                <adec:decorative xmlns:adec="http://schemas.microsoft.com/office/drawing/2017/decorative" val="1"/>
              </a:ext>
            </a:extLst>
          </p:cNvPr>
          <p:cNvCxnSpPr>
            <a:cxnSpLocks/>
            <a:stCxn id="16" idx="3"/>
            <a:endCxn id="14" idx="2"/>
          </p:cNvCxnSpPr>
          <p:nvPr/>
        </p:nvCxnSpPr>
        <p:spPr>
          <a:xfrm>
            <a:off x="3754167" y="2863462"/>
            <a:ext cx="1182422" cy="92311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511BBF07-BE40-44B1-A6DB-764F5A1E66D5}"/>
              </a:ext>
              <a:ext uri="{C183D7F6-B498-43B3-948B-1728B52AA6E4}">
                <adec:decorative xmlns:adec="http://schemas.microsoft.com/office/drawing/2017/decorative" val="1"/>
              </a:ext>
            </a:extLst>
          </p:cNvPr>
          <p:cNvSpPr txBox="1"/>
          <p:nvPr/>
        </p:nvSpPr>
        <p:spPr>
          <a:xfrm>
            <a:off x="2644010" y="3311455"/>
            <a:ext cx="1103585" cy="369332"/>
          </a:xfrm>
          <a:prstGeom prst="rect">
            <a:avLst/>
          </a:prstGeom>
          <a:noFill/>
        </p:spPr>
        <p:txBody>
          <a:bodyPr wrap="square" rtlCol="0">
            <a:spAutoFit/>
          </a:bodyPr>
          <a:lstStyle/>
          <a:p>
            <a:r>
              <a:rPr lang="en-US" dirty="0">
                <a:solidFill>
                  <a:schemeClr val="accent1">
                    <a:lumMod val="50000"/>
                  </a:schemeClr>
                </a:solidFill>
              </a:rPr>
              <a:t>Process 3</a:t>
            </a:r>
          </a:p>
        </p:txBody>
      </p:sp>
      <p:cxnSp>
        <p:nvCxnSpPr>
          <p:cNvPr id="24" name="Straight Arrow Connector 23">
            <a:extLst>
              <a:ext uri="{FF2B5EF4-FFF2-40B4-BE49-F238E27FC236}">
                <a16:creationId xmlns:a16="http://schemas.microsoft.com/office/drawing/2014/main" id="{CF1AA477-E270-4DBA-84AB-42AE24A25A60}"/>
              </a:ext>
              <a:ext uri="{C183D7F6-B498-43B3-948B-1728B52AA6E4}">
                <adec:decorative xmlns:adec="http://schemas.microsoft.com/office/drawing/2017/decorative" val="1"/>
              </a:ext>
            </a:extLst>
          </p:cNvPr>
          <p:cNvCxnSpPr>
            <a:cxnSpLocks/>
            <a:stCxn id="20" idx="3"/>
            <a:endCxn id="14" idx="2"/>
          </p:cNvCxnSpPr>
          <p:nvPr/>
        </p:nvCxnSpPr>
        <p:spPr>
          <a:xfrm>
            <a:off x="3747595" y="3496121"/>
            <a:ext cx="1188994" cy="2904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0" name="Rectangle: Rounded Corners 49">
            <a:extLst>
              <a:ext uri="{FF2B5EF4-FFF2-40B4-BE49-F238E27FC236}">
                <a16:creationId xmlns:a16="http://schemas.microsoft.com/office/drawing/2014/main" id="{246B5DBC-55BD-45B5-9AFF-A154C7395E66}"/>
              </a:ext>
              <a:ext uri="{C183D7F6-B498-43B3-948B-1728B52AA6E4}">
                <adec:decorative xmlns:adec="http://schemas.microsoft.com/office/drawing/2017/decorative" val="1"/>
              </a:ext>
            </a:extLst>
          </p:cNvPr>
          <p:cNvSpPr/>
          <p:nvPr/>
        </p:nvSpPr>
        <p:spPr>
          <a:xfrm>
            <a:off x="1104900" y="3870884"/>
            <a:ext cx="2875905" cy="1562528"/>
          </a:xfrm>
          <a:prstGeom prst="round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TextBox 25">
            <a:extLst>
              <a:ext uri="{FF2B5EF4-FFF2-40B4-BE49-F238E27FC236}">
                <a16:creationId xmlns:a16="http://schemas.microsoft.com/office/drawing/2014/main" id="{17F3BFFD-3DD7-487A-9E35-B308A4317AFC}"/>
              </a:ext>
              <a:ext uri="{C183D7F6-B498-43B3-948B-1728B52AA6E4}">
                <adec:decorative xmlns:adec="http://schemas.microsoft.com/office/drawing/2017/decorative" val="1"/>
              </a:ext>
            </a:extLst>
          </p:cNvPr>
          <p:cNvSpPr txBox="1"/>
          <p:nvPr/>
        </p:nvSpPr>
        <p:spPr>
          <a:xfrm>
            <a:off x="1104901" y="4295483"/>
            <a:ext cx="809297" cy="369332"/>
          </a:xfrm>
          <a:prstGeom prst="rect">
            <a:avLst/>
          </a:prstGeom>
          <a:noFill/>
        </p:spPr>
        <p:txBody>
          <a:bodyPr wrap="square" rtlCol="0">
            <a:spAutoFit/>
          </a:bodyPr>
          <a:lstStyle/>
          <a:p>
            <a:r>
              <a:rPr lang="en-US" dirty="0">
                <a:solidFill>
                  <a:srgbClr val="7030A0"/>
                </a:solidFill>
              </a:rPr>
              <a:t>Unit A</a:t>
            </a:r>
          </a:p>
        </p:txBody>
      </p:sp>
      <p:cxnSp>
        <p:nvCxnSpPr>
          <p:cNvPr id="28" name="Straight Arrow Connector 27">
            <a:extLst>
              <a:ext uri="{FF2B5EF4-FFF2-40B4-BE49-F238E27FC236}">
                <a16:creationId xmlns:a16="http://schemas.microsoft.com/office/drawing/2014/main" id="{3C94A09E-DB0F-4523-8269-3C278929A7F5}"/>
              </a:ext>
              <a:ext uri="{C183D7F6-B498-43B3-948B-1728B52AA6E4}">
                <adec:decorative xmlns:adec="http://schemas.microsoft.com/office/drawing/2017/decorative" val="1"/>
              </a:ext>
            </a:extLst>
          </p:cNvPr>
          <p:cNvCxnSpPr>
            <a:cxnSpLocks/>
            <a:stCxn id="26" idx="3"/>
          </p:cNvCxnSpPr>
          <p:nvPr/>
        </p:nvCxnSpPr>
        <p:spPr>
          <a:xfrm>
            <a:off x="1914198" y="4480149"/>
            <a:ext cx="595806" cy="0"/>
          </a:xfrm>
          <a:prstGeom prst="straightConnector1">
            <a:avLst/>
          </a:prstGeom>
          <a:ln>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1632E3DF-DB9D-4632-87C5-48BB98AB5738}"/>
              </a:ext>
              <a:ext uri="{C183D7F6-B498-43B3-948B-1728B52AA6E4}">
                <adec:decorative xmlns:adec="http://schemas.microsoft.com/office/drawing/2017/decorative" val="1"/>
              </a:ext>
            </a:extLst>
          </p:cNvPr>
          <p:cNvSpPr txBox="1"/>
          <p:nvPr/>
        </p:nvSpPr>
        <p:spPr>
          <a:xfrm>
            <a:off x="2650584" y="3814129"/>
            <a:ext cx="1103585" cy="369332"/>
          </a:xfrm>
          <a:prstGeom prst="rect">
            <a:avLst/>
          </a:prstGeom>
          <a:noFill/>
        </p:spPr>
        <p:txBody>
          <a:bodyPr wrap="square" rtlCol="0">
            <a:spAutoFit/>
          </a:bodyPr>
          <a:lstStyle/>
          <a:p>
            <a:r>
              <a:rPr lang="en-US" dirty="0">
                <a:solidFill>
                  <a:srgbClr val="7030A0"/>
                </a:solidFill>
              </a:rPr>
              <a:t>Process A</a:t>
            </a:r>
          </a:p>
        </p:txBody>
      </p:sp>
      <p:cxnSp>
        <p:nvCxnSpPr>
          <p:cNvPr id="32" name="Straight Arrow Connector 31">
            <a:extLst>
              <a:ext uri="{FF2B5EF4-FFF2-40B4-BE49-F238E27FC236}">
                <a16:creationId xmlns:a16="http://schemas.microsoft.com/office/drawing/2014/main" id="{33E49816-3076-4B3D-A458-CCFF5C8A3AB6}"/>
              </a:ext>
              <a:ext uri="{C183D7F6-B498-43B3-948B-1728B52AA6E4}">
                <adec:decorative xmlns:adec="http://schemas.microsoft.com/office/drawing/2017/decorative" val="1"/>
              </a:ext>
            </a:extLst>
          </p:cNvPr>
          <p:cNvCxnSpPr>
            <a:cxnSpLocks/>
            <a:stCxn id="27" idx="3"/>
            <a:endCxn id="14" idx="2"/>
          </p:cNvCxnSpPr>
          <p:nvPr/>
        </p:nvCxnSpPr>
        <p:spPr>
          <a:xfrm flipV="1">
            <a:off x="3754169" y="3786581"/>
            <a:ext cx="1182420" cy="212214"/>
          </a:xfrm>
          <a:prstGeom prst="straightConnector1">
            <a:avLst/>
          </a:prstGeom>
          <a:ln>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F5FA0EE9-89D8-4D6D-A1D6-7FA605074570}"/>
              </a:ext>
              <a:ext uri="{C183D7F6-B498-43B3-948B-1728B52AA6E4}">
                <adec:decorative xmlns:adec="http://schemas.microsoft.com/office/drawing/2017/decorative" val="1"/>
              </a:ext>
            </a:extLst>
          </p:cNvPr>
          <p:cNvSpPr txBox="1"/>
          <p:nvPr/>
        </p:nvSpPr>
        <p:spPr>
          <a:xfrm>
            <a:off x="2650583" y="4431420"/>
            <a:ext cx="1103585" cy="369332"/>
          </a:xfrm>
          <a:prstGeom prst="rect">
            <a:avLst/>
          </a:prstGeom>
          <a:noFill/>
        </p:spPr>
        <p:txBody>
          <a:bodyPr wrap="square" rtlCol="0">
            <a:spAutoFit/>
          </a:bodyPr>
          <a:lstStyle/>
          <a:p>
            <a:r>
              <a:rPr lang="en-US" dirty="0">
                <a:solidFill>
                  <a:srgbClr val="7030A0"/>
                </a:solidFill>
              </a:rPr>
              <a:t>Process B</a:t>
            </a:r>
          </a:p>
        </p:txBody>
      </p:sp>
      <p:cxnSp>
        <p:nvCxnSpPr>
          <p:cNvPr id="33" name="Straight Arrow Connector 32">
            <a:extLst>
              <a:ext uri="{FF2B5EF4-FFF2-40B4-BE49-F238E27FC236}">
                <a16:creationId xmlns:a16="http://schemas.microsoft.com/office/drawing/2014/main" id="{13FDDF34-BA5B-4AE3-BE86-45AE6DF225BF}"/>
              </a:ext>
              <a:ext uri="{C183D7F6-B498-43B3-948B-1728B52AA6E4}">
                <adec:decorative xmlns:adec="http://schemas.microsoft.com/office/drawing/2017/decorative" val="1"/>
              </a:ext>
            </a:extLst>
          </p:cNvPr>
          <p:cNvCxnSpPr>
            <a:cxnSpLocks/>
            <a:stCxn id="29" idx="3"/>
            <a:endCxn id="14" idx="2"/>
          </p:cNvCxnSpPr>
          <p:nvPr/>
        </p:nvCxnSpPr>
        <p:spPr>
          <a:xfrm flipV="1">
            <a:off x="3754168" y="3786581"/>
            <a:ext cx="1182421" cy="829505"/>
          </a:xfrm>
          <a:prstGeom prst="straightConnector1">
            <a:avLst/>
          </a:prstGeom>
          <a:ln>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9A4B78D8-E4B8-4F58-B1CA-CCB26428B227}"/>
              </a:ext>
              <a:ext uri="{C183D7F6-B498-43B3-948B-1728B52AA6E4}">
                <adec:decorative xmlns:adec="http://schemas.microsoft.com/office/drawing/2017/decorative" val="1"/>
              </a:ext>
            </a:extLst>
          </p:cNvPr>
          <p:cNvSpPr txBox="1"/>
          <p:nvPr/>
        </p:nvSpPr>
        <p:spPr>
          <a:xfrm>
            <a:off x="2650582" y="5064079"/>
            <a:ext cx="1103585" cy="369332"/>
          </a:xfrm>
          <a:prstGeom prst="rect">
            <a:avLst/>
          </a:prstGeom>
          <a:noFill/>
        </p:spPr>
        <p:txBody>
          <a:bodyPr wrap="square" rtlCol="0">
            <a:spAutoFit/>
          </a:bodyPr>
          <a:lstStyle/>
          <a:p>
            <a:r>
              <a:rPr lang="en-US" dirty="0">
                <a:solidFill>
                  <a:srgbClr val="7030A0"/>
                </a:solidFill>
              </a:rPr>
              <a:t>Process C</a:t>
            </a:r>
          </a:p>
        </p:txBody>
      </p:sp>
      <p:cxnSp>
        <p:nvCxnSpPr>
          <p:cNvPr id="34" name="Straight Arrow Connector 33">
            <a:extLst>
              <a:ext uri="{FF2B5EF4-FFF2-40B4-BE49-F238E27FC236}">
                <a16:creationId xmlns:a16="http://schemas.microsoft.com/office/drawing/2014/main" id="{00C8AF6A-EF70-496E-B57D-8E07872FE581}"/>
              </a:ext>
              <a:ext uri="{C183D7F6-B498-43B3-948B-1728B52AA6E4}">
                <adec:decorative xmlns:adec="http://schemas.microsoft.com/office/drawing/2017/decorative" val="1"/>
              </a:ext>
            </a:extLst>
          </p:cNvPr>
          <p:cNvCxnSpPr>
            <a:cxnSpLocks/>
            <a:stCxn id="31" idx="3"/>
            <a:endCxn id="14" idx="2"/>
          </p:cNvCxnSpPr>
          <p:nvPr/>
        </p:nvCxnSpPr>
        <p:spPr>
          <a:xfrm flipV="1">
            <a:off x="3754167" y="3786581"/>
            <a:ext cx="1182422" cy="1462164"/>
          </a:xfrm>
          <a:prstGeom prst="straightConnector1">
            <a:avLst/>
          </a:prstGeom>
          <a:ln>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1C8FD501-567E-4D95-B6CA-9311FCD71BE9}"/>
              </a:ext>
              <a:ext uri="{C183D7F6-B498-43B3-948B-1728B52AA6E4}">
                <adec:decorative xmlns:adec="http://schemas.microsoft.com/office/drawing/2017/decorative" val="1"/>
              </a:ext>
            </a:extLst>
          </p:cNvPr>
          <p:cNvSpPr txBox="1"/>
          <p:nvPr/>
        </p:nvSpPr>
        <p:spPr>
          <a:xfrm>
            <a:off x="5236138" y="3588219"/>
            <a:ext cx="1093076" cy="369332"/>
          </a:xfrm>
          <a:prstGeom prst="rect">
            <a:avLst/>
          </a:prstGeom>
          <a:noFill/>
          <a:ln>
            <a:solidFill>
              <a:schemeClr val="accent2"/>
            </a:solidFill>
          </a:ln>
        </p:spPr>
        <p:txBody>
          <a:bodyPr wrap="square" rtlCol="0">
            <a:spAutoFit/>
          </a:bodyPr>
          <a:lstStyle/>
          <a:p>
            <a:r>
              <a:rPr lang="en-US" dirty="0"/>
              <a:t>Control A</a:t>
            </a:r>
          </a:p>
        </p:txBody>
      </p:sp>
      <p:sp>
        <p:nvSpPr>
          <p:cNvPr id="14" name="Oval 13">
            <a:extLst>
              <a:ext uri="{FF2B5EF4-FFF2-40B4-BE49-F238E27FC236}">
                <a16:creationId xmlns:a16="http://schemas.microsoft.com/office/drawing/2014/main" id="{6B8B3667-3D09-428F-A54D-E0D2D2257330}"/>
              </a:ext>
              <a:ext uri="{C183D7F6-B498-43B3-948B-1728B52AA6E4}">
                <adec:decorative xmlns:adec="http://schemas.microsoft.com/office/drawing/2017/decorative" val="1"/>
              </a:ext>
            </a:extLst>
          </p:cNvPr>
          <p:cNvSpPr/>
          <p:nvPr/>
        </p:nvSpPr>
        <p:spPr>
          <a:xfrm>
            <a:off x="4936589" y="3453205"/>
            <a:ext cx="1681656" cy="666751"/>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ADB5F2B-0CC2-4FA0-BCFE-480AFED272EC}"/>
              </a:ext>
              <a:ext uri="{C183D7F6-B498-43B3-948B-1728B52AA6E4}">
                <adec:decorative xmlns:adec="http://schemas.microsoft.com/office/drawing/2017/decorative" val="1"/>
              </a:ext>
            </a:extLst>
          </p:cNvPr>
          <p:cNvSpPr txBox="1"/>
          <p:nvPr/>
        </p:nvSpPr>
        <p:spPr>
          <a:xfrm>
            <a:off x="4904829" y="3047858"/>
            <a:ext cx="1843878" cy="369332"/>
          </a:xfrm>
          <a:prstGeom prst="rect">
            <a:avLst/>
          </a:prstGeom>
          <a:noFill/>
        </p:spPr>
        <p:txBody>
          <a:bodyPr wrap="square" rtlCol="0">
            <a:spAutoFit/>
          </a:bodyPr>
          <a:lstStyle/>
          <a:p>
            <a:r>
              <a:rPr lang="en-US" dirty="0">
                <a:solidFill>
                  <a:schemeClr val="accent1">
                    <a:lumMod val="75000"/>
                  </a:schemeClr>
                </a:solidFill>
              </a:rPr>
              <a:t>Path A (primary)</a:t>
            </a:r>
          </a:p>
        </p:txBody>
      </p:sp>
      <p:cxnSp>
        <p:nvCxnSpPr>
          <p:cNvPr id="25" name="Straight Arrow Connector 24">
            <a:extLst>
              <a:ext uri="{FF2B5EF4-FFF2-40B4-BE49-F238E27FC236}">
                <a16:creationId xmlns:a16="http://schemas.microsoft.com/office/drawing/2014/main" id="{0C16F4EC-848C-4183-A849-FAEACFC4B31A}"/>
              </a:ext>
              <a:ext uri="{C183D7F6-B498-43B3-948B-1728B52AA6E4}">
                <adec:decorative xmlns:adec="http://schemas.microsoft.com/office/drawing/2017/decorative" val="1"/>
              </a:ext>
            </a:extLst>
          </p:cNvPr>
          <p:cNvCxnSpPr>
            <a:cxnSpLocks/>
            <a:stCxn id="14" idx="6"/>
            <a:endCxn id="19" idx="1"/>
          </p:cNvCxnSpPr>
          <p:nvPr/>
        </p:nvCxnSpPr>
        <p:spPr>
          <a:xfrm flipV="1">
            <a:off x="6618245" y="2924908"/>
            <a:ext cx="398078" cy="86167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A62EAD4-149B-4F6C-B703-8743B7F4CBC1}"/>
              </a:ext>
              <a:ext uri="{C183D7F6-B498-43B3-948B-1728B52AA6E4}">
                <adec:decorative xmlns:adec="http://schemas.microsoft.com/office/drawing/2017/decorative" val="1"/>
              </a:ext>
            </a:extLst>
          </p:cNvPr>
          <p:cNvSpPr txBox="1"/>
          <p:nvPr/>
        </p:nvSpPr>
        <p:spPr>
          <a:xfrm>
            <a:off x="7016323" y="2740242"/>
            <a:ext cx="2270235" cy="369332"/>
          </a:xfrm>
          <a:prstGeom prst="rect">
            <a:avLst/>
          </a:prstGeom>
          <a:noFill/>
        </p:spPr>
        <p:txBody>
          <a:bodyPr wrap="square" rtlCol="0">
            <a:spAutoFit/>
          </a:bodyPr>
          <a:lstStyle/>
          <a:p>
            <a:r>
              <a:rPr lang="en-US" dirty="0">
                <a:solidFill>
                  <a:srgbClr val="C00000"/>
                </a:solidFill>
              </a:rPr>
              <a:t>Release Point 1</a:t>
            </a:r>
          </a:p>
        </p:txBody>
      </p:sp>
      <p:cxnSp>
        <p:nvCxnSpPr>
          <p:cNvPr id="44" name="Straight Arrow Connector 43">
            <a:extLst>
              <a:ext uri="{FF2B5EF4-FFF2-40B4-BE49-F238E27FC236}">
                <a16:creationId xmlns:a16="http://schemas.microsoft.com/office/drawing/2014/main" id="{FED4513C-CD77-43C7-B156-1E3269A003F7}"/>
              </a:ext>
              <a:ext uri="{C183D7F6-B498-43B3-948B-1728B52AA6E4}">
                <adec:decorative xmlns:adec="http://schemas.microsoft.com/office/drawing/2017/decorative" val="1"/>
              </a:ext>
            </a:extLst>
          </p:cNvPr>
          <p:cNvCxnSpPr>
            <a:cxnSpLocks/>
            <a:stCxn id="14" idx="6"/>
            <a:endCxn id="43" idx="1"/>
          </p:cNvCxnSpPr>
          <p:nvPr/>
        </p:nvCxnSpPr>
        <p:spPr>
          <a:xfrm>
            <a:off x="6618245" y="3786581"/>
            <a:ext cx="398077" cy="69356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DBC6ACAA-0B28-49B8-9340-F27A2C1DA55D}"/>
              </a:ext>
              <a:ext uri="{C183D7F6-B498-43B3-948B-1728B52AA6E4}">
                <adec:decorative xmlns:adec="http://schemas.microsoft.com/office/drawing/2017/decorative" val="1"/>
              </a:ext>
            </a:extLst>
          </p:cNvPr>
          <p:cNvSpPr txBox="1"/>
          <p:nvPr/>
        </p:nvSpPr>
        <p:spPr>
          <a:xfrm>
            <a:off x="7016322" y="4295483"/>
            <a:ext cx="2270235" cy="369332"/>
          </a:xfrm>
          <a:prstGeom prst="rect">
            <a:avLst/>
          </a:prstGeom>
          <a:noFill/>
        </p:spPr>
        <p:txBody>
          <a:bodyPr wrap="square" rtlCol="0">
            <a:spAutoFit/>
          </a:bodyPr>
          <a:lstStyle/>
          <a:p>
            <a:r>
              <a:rPr lang="en-US" dirty="0">
                <a:solidFill>
                  <a:schemeClr val="accent6">
                    <a:lumMod val="75000"/>
                  </a:schemeClr>
                </a:solidFill>
              </a:rPr>
              <a:t>Release Point 2</a:t>
            </a:r>
          </a:p>
        </p:txBody>
      </p:sp>
      <p:sp>
        <p:nvSpPr>
          <p:cNvPr id="3" name="Rectangle 2" descr="A diagram showing two units and their processes sharing a single control in its path, and sending emissions from the control device to two release points.">
            <a:extLst>
              <a:ext uri="{FF2B5EF4-FFF2-40B4-BE49-F238E27FC236}">
                <a16:creationId xmlns:a16="http://schemas.microsoft.com/office/drawing/2014/main" id="{A91A85B3-66C4-E7F1-B0B5-17580E8E371F}"/>
              </a:ext>
            </a:extLst>
          </p:cNvPr>
          <p:cNvSpPr/>
          <p:nvPr/>
        </p:nvSpPr>
        <p:spPr>
          <a:xfrm>
            <a:off x="939114" y="1989438"/>
            <a:ext cx="8093675" cy="40900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610C77A8-86E3-492B-9DF1-32C1A7F2F12E}"/>
              </a:ext>
              <a:ext uri="{C183D7F6-B498-43B3-948B-1728B52AA6E4}">
                <adec:decorative xmlns:adec="http://schemas.microsoft.com/office/drawing/2017/decorative" val="0"/>
              </a:ext>
            </a:extLst>
          </p:cNvPr>
          <p:cNvSpPr txBox="1"/>
          <p:nvPr/>
        </p:nvSpPr>
        <p:spPr>
          <a:xfrm>
            <a:off x="9286557" y="2572556"/>
            <a:ext cx="2230055" cy="2031325"/>
          </a:xfrm>
          <a:prstGeom prst="rect">
            <a:avLst/>
          </a:prstGeom>
          <a:noFill/>
        </p:spPr>
        <p:txBody>
          <a:bodyPr wrap="square" rtlCol="0">
            <a:spAutoFit/>
          </a:bodyPr>
          <a:lstStyle/>
          <a:p>
            <a:r>
              <a:rPr lang="en-US" dirty="0"/>
              <a:t>A path can be shared by units/processes if they all direct their emission through the control(s) in that path and also “share” release points</a:t>
            </a:r>
          </a:p>
        </p:txBody>
      </p:sp>
      <p:sp>
        <p:nvSpPr>
          <p:cNvPr id="5" name="TextBox 4">
            <a:extLst>
              <a:ext uri="{FF2B5EF4-FFF2-40B4-BE49-F238E27FC236}">
                <a16:creationId xmlns:a16="http://schemas.microsoft.com/office/drawing/2014/main" id="{5377AC78-65D4-C135-1D81-2B1D23472C31}"/>
              </a:ext>
            </a:extLst>
          </p:cNvPr>
          <p:cNvSpPr txBox="1"/>
          <p:nvPr/>
        </p:nvSpPr>
        <p:spPr>
          <a:xfrm>
            <a:off x="1104900" y="5728870"/>
            <a:ext cx="10248900" cy="646331"/>
          </a:xfrm>
          <a:prstGeom prst="rect">
            <a:avLst/>
          </a:prstGeom>
          <a:noFill/>
        </p:spPr>
        <p:txBody>
          <a:bodyPr wrap="square" rtlCol="0">
            <a:spAutoFit/>
          </a:bodyPr>
          <a:lstStyle/>
          <a:p>
            <a:r>
              <a:rPr lang="en-US" b="1" dirty="0"/>
              <a:t>Information You Need: </a:t>
            </a:r>
            <a:r>
              <a:rPr lang="en-US" dirty="0"/>
              <a:t>release point apportionment (% to Release Points 1,2, and 3), control effectiveness, pollutant reduction efficiency, path assignment = 1, control apportionment = 100%.</a:t>
            </a:r>
          </a:p>
        </p:txBody>
      </p:sp>
      <p:cxnSp>
        <p:nvCxnSpPr>
          <p:cNvPr id="6" name="Straight Arrow Connector 5">
            <a:extLst>
              <a:ext uri="{FF2B5EF4-FFF2-40B4-BE49-F238E27FC236}">
                <a16:creationId xmlns:a16="http://schemas.microsoft.com/office/drawing/2014/main" id="{213EA0A0-3F17-D81A-61F6-D4CE8016C650}"/>
              </a:ext>
              <a:ext uri="{C183D7F6-B498-43B3-948B-1728B52AA6E4}">
                <adec:decorative xmlns:adec="http://schemas.microsoft.com/office/drawing/2017/decorative" val="1"/>
              </a:ext>
            </a:extLst>
          </p:cNvPr>
          <p:cNvCxnSpPr>
            <a:cxnSpLocks/>
            <a:endCxn id="7" idx="1"/>
          </p:cNvCxnSpPr>
          <p:nvPr/>
        </p:nvCxnSpPr>
        <p:spPr>
          <a:xfrm>
            <a:off x="4632960" y="4410416"/>
            <a:ext cx="2383362" cy="76330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9ABB3547-287B-7813-1171-CB0EBA2F6979}"/>
              </a:ext>
              <a:ext uri="{C183D7F6-B498-43B3-948B-1728B52AA6E4}">
                <adec:decorative xmlns:adec="http://schemas.microsoft.com/office/drawing/2017/decorative" val="1"/>
              </a:ext>
            </a:extLst>
          </p:cNvPr>
          <p:cNvSpPr txBox="1"/>
          <p:nvPr/>
        </p:nvSpPr>
        <p:spPr>
          <a:xfrm>
            <a:off x="7016322" y="4989051"/>
            <a:ext cx="2270235" cy="369332"/>
          </a:xfrm>
          <a:prstGeom prst="rect">
            <a:avLst/>
          </a:prstGeom>
          <a:noFill/>
        </p:spPr>
        <p:txBody>
          <a:bodyPr wrap="square" rtlCol="0">
            <a:spAutoFit/>
          </a:bodyPr>
          <a:lstStyle/>
          <a:p>
            <a:r>
              <a:rPr lang="en-US" dirty="0"/>
              <a:t>Release Point 3</a:t>
            </a:r>
          </a:p>
        </p:txBody>
      </p:sp>
    </p:spTree>
    <p:extLst>
      <p:ext uri="{BB962C8B-B14F-4D97-AF65-F5344CB8AC3E}">
        <p14:creationId xmlns:p14="http://schemas.microsoft.com/office/powerpoint/2010/main" val="34783019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1EE157C-12A4-4D70-AD89-661C641993DF}"/>
              </a:ext>
            </a:extLst>
          </p:cNvPr>
          <p:cNvSpPr>
            <a:spLocks noGrp="1"/>
          </p:cNvSpPr>
          <p:nvPr>
            <p:ph type="sldNum" sz="quarter" idx="12"/>
          </p:nvPr>
        </p:nvSpPr>
        <p:spPr/>
        <p:txBody>
          <a:bodyPr/>
          <a:lstStyle/>
          <a:p>
            <a:fld id="{C3625854-A157-44F5-B597-7EECA3982BD8}" type="slidenum">
              <a:rPr lang="en-US" smtClean="0"/>
              <a:t>25</a:t>
            </a:fld>
            <a:endParaRPr lang="en-US"/>
          </a:p>
        </p:txBody>
      </p:sp>
      <p:sp>
        <p:nvSpPr>
          <p:cNvPr id="2" name="Title 1">
            <a:extLst>
              <a:ext uri="{FF2B5EF4-FFF2-40B4-BE49-F238E27FC236}">
                <a16:creationId xmlns:a16="http://schemas.microsoft.com/office/drawing/2014/main" id="{E89D5B08-CCD0-407F-8A02-DD0E5F77CF60}"/>
              </a:ext>
            </a:extLst>
          </p:cNvPr>
          <p:cNvSpPr>
            <a:spLocks noGrp="1"/>
          </p:cNvSpPr>
          <p:nvPr>
            <p:ph type="title"/>
          </p:nvPr>
        </p:nvSpPr>
        <p:spPr/>
        <p:txBody>
          <a:bodyPr/>
          <a:lstStyle/>
          <a:p>
            <a:r>
              <a:rPr lang="en-US" b="1" dirty="0"/>
              <a:t>Control Path Assignment</a:t>
            </a:r>
          </a:p>
        </p:txBody>
      </p:sp>
      <p:sp>
        <p:nvSpPr>
          <p:cNvPr id="3" name="Content Placeholder 2">
            <a:extLst>
              <a:ext uri="{FF2B5EF4-FFF2-40B4-BE49-F238E27FC236}">
                <a16:creationId xmlns:a16="http://schemas.microsoft.com/office/drawing/2014/main" id="{548DB7E0-4110-46F3-BC7C-05CD63143AEA}"/>
              </a:ext>
            </a:extLst>
          </p:cNvPr>
          <p:cNvSpPr>
            <a:spLocks noGrp="1"/>
          </p:cNvSpPr>
          <p:nvPr>
            <p:ph idx="1"/>
          </p:nvPr>
        </p:nvSpPr>
        <p:spPr/>
        <p:txBody>
          <a:bodyPr/>
          <a:lstStyle/>
          <a:p>
            <a:pPr marL="0" indent="0">
              <a:buNone/>
            </a:pPr>
            <a:r>
              <a:rPr lang="en-US" dirty="0"/>
              <a:t>A </a:t>
            </a:r>
            <a:r>
              <a:rPr lang="en-US" b="1" dirty="0"/>
              <a:t>Control Path Assignment </a:t>
            </a:r>
            <a:r>
              <a:rPr lang="en-US" dirty="0"/>
              <a:t>defines the order in which control devices are configured, each control or child path is given a sequence number:</a:t>
            </a:r>
          </a:p>
          <a:p>
            <a:pPr marL="0" indent="0">
              <a:buNone/>
            </a:pPr>
            <a:endParaRPr lang="en-US" dirty="0"/>
          </a:p>
          <a:p>
            <a:pPr lvl="1"/>
            <a:r>
              <a:rPr lang="en-US" dirty="0"/>
              <a:t>Increasing “sequence number” if in sequence</a:t>
            </a:r>
          </a:p>
          <a:p>
            <a:pPr lvl="1"/>
            <a:r>
              <a:rPr lang="en-US" dirty="0"/>
              <a:t>The same “sequence number” if in parallel</a:t>
            </a:r>
          </a:p>
          <a:p>
            <a:pPr marL="0" indent="0">
              <a:buNone/>
            </a:pPr>
            <a:endParaRPr lang="en-US" dirty="0"/>
          </a:p>
        </p:txBody>
      </p:sp>
    </p:spTree>
    <p:extLst>
      <p:ext uri="{BB962C8B-B14F-4D97-AF65-F5344CB8AC3E}">
        <p14:creationId xmlns:p14="http://schemas.microsoft.com/office/powerpoint/2010/main" val="36754632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B086C75-B4A3-486A-AC20-C3326DE556EC}"/>
              </a:ext>
              <a:ext uri="{C183D7F6-B498-43B3-948B-1728B52AA6E4}">
                <adec:decorative xmlns:adec="http://schemas.microsoft.com/office/drawing/2017/decorative" val="0"/>
              </a:ext>
            </a:extLst>
          </p:cNvPr>
          <p:cNvSpPr>
            <a:spLocks noGrp="1"/>
          </p:cNvSpPr>
          <p:nvPr>
            <p:ph type="sldNum" sz="quarter" idx="12"/>
          </p:nvPr>
        </p:nvSpPr>
        <p:spPr/>
        <p:txBody>
          <a:bodyPr/>
          <a:lstStyle/>
          <a:p>
            <a:fld id="{C3625854-A157-44F5-B597-7EECA3982BD8}" type="slidenum">
              <a:rPr lang="en-US" smtClean="0"/>
              <a:t>26</a:t>
            </a:fld>
            <a:endParaRPr lang="en-US"/>
          </a:p>
        </p:txBody>
      </p:sp>
      <p:sp>
        <p:nvSpPr>
          <p:cNvPr id="2" name="Title 1">
            <a:extLst>
              <a:ext uri="{FF2B5EF4-FFF2-40B4-BE49-F238E27FC236}">
                <a16:creationId xmlns:a16="http://schemas.microsoft.com/office/drawing/2014/main" id="{058791F5-1EC3-4508-ADF7-DE350B8B4A67}"/>
              </a:ext>
            </a:extLst>
          </p:cNvPr>
          <p:cNvSpPr>
            <a:spLocks noGrp="1"/>
          </p:cNvSpPr>
          <p:nvPr>
            <p:ph type="title"/>
          </p:nvPr>
        </p:nvSpPr>
        <p:spPr/>
        <p:txBody>
          <a:bodyPr/>
          <a:lstStyle/>
          <a:p>
            <a:r>
              <a:rPr lang="en-US" b="1" dirty="0"/>
              <a:t>Multiple Control Devices – In Series</a:t>
            </a:r>
          </a:p>
        </p:txBody>
      </p:sp>
      <p:sp>
        <p:nvSpPr>
          <p:cNvPr id="23" name="TextBox 22">
            <a:extLst>
              <a:ext uri="{FF2B5EF4-FFF2-40B4-BE49-F238E27FC236}">
                <a16:creationId xmlns:a16="http://schemas.microsoft.com/office/drawing/2014/main" id="{91A557BB-6B27-436F-9552-3C3FD85C749A}"/>
              </a:ext>
            </a:extLst>
          </p:cNvPr>
          <p:cNvSpPr txBox="1"/>
          <p:nvPr/>
        </p:nvSpPr>
        <p:spPr>
          <a:xfrm>
            <a:off x="927100" y="1690688"/>
            <a:ext cx="10248900" cy="923330"/>
          </a:xfrm>
          <a:prstGeom prst="rect">
            <a:avLst/>
          </a:prstGeom>
          <a:noFill/>
        </p:spPr>
        <p:txBody>
          <a:bodyPr wrap="square" rtlCol="0">
            <a:spAutoFit/>
          </a:bodyPr>
          <a:lstStyle/>
          <a:p>
            <a:r>
              <a:rPr lang="en-US" dirty="0"/>
              <a:t>Multiple controls in series can be placed in a path and that path can be reused by many processes going to the same release point(s), if it is the primary path between each process and release point(s), as in the previous slide.  </a:t>
            </a:r>
          </a:p>
        </p:txBody>
      </p:sp>
      <p:sp>
        <p:nvSpPr>
          <p:cNvPr id="20" name="TextBox 19">
            <a:extLst>
              <a:ext uri="{FF2B5EF4-FFF2-40B4-BE49-F238E27FC236}">
                <a16:creationId xmlns:a16="http://schemas.microsoft.com/office/drawing/2014/main" id="{E198431E-52CE-4310-A25A-351402F0BC43}"/>
              </a:ext>
              <a:ext uri="{C183D7F6-B498-43B3-948B-1728B52AA6E4}">
                <adec:decorative xmlns:adec="http://schemas.microsoft.com/office/drawing/2017/decorative" val="1"/>
              </a:ext>
            </a:extLst>
          </p:cNvPr>
          <p:cNvSpPr txBox="1"/>
          <p:nvPr/>
        </p:nvSpPr>
        <p:spPr>
          <a:xfrm>
            <a:off x="974833" y="3675276"/>
            <a:ext cx="809297" cy="369332"/>
          </a:xfrm>
          <a:prstGeom prst="rect">
            <a:avLst/>
          </a:prstGeom>
          <a:noFill/>
        </p:spPr>
        <p:txBody>
          <a:bodyPr wrap="square" rtlCol="0">
            <a:spAutoFit/>
          </a:bodyPr>
          <a:lstStyle/>
          <a:p>
            <a:r>
              <a:rPr lang="en-US" dirty="0"/>
              <a:t>Unit 1</a:t>
            </a:r>
          </a:p>
        </p:txBody>
      </p:sp>
      <p:cxnSp>
        <p:nvCxnSpPr>
          <p:cNvPr id="22" name="Straight Arrow Connector 21">
            <a:extLst>
              <a:ext uri="{FF2B5EF4-FFF2-40B4-BE49-F238E27FC236}">
                <a16:creationId xmlns:a16="http://schemas.microsoft.com/office/drawing/2014/main" id="{B862C7EB-B7A4-4D42-B929-07DEFE3E0AA4}"/>
              </a:ext>
              <a:ext uri="{C183D7F6-B498-43B3-948B-1728B52AA6E4}">
                <adec:decorative xmlns:adec="http://schemas.microsoft.com/office/drawing/2017/decorative" val="1"/>
              </a:ext>
            </a:extLst>
          </p:cNvPr>
          <p:cNvCxnSpPr>
            <a:stCxn id="20" idx="3"/>
            <a:endCxn id="21" idx="1"/>
          </p:cNvCxnSpPr>
          <p:nvPr/>
        </p:nvCxnSpPr>
        <p:spPr>
          <a:xfrm>
            <a:off x="1784130" y="3859942"/>
            <a:ext cx="48085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0D113AE3-C413-494E-A161-617A56D6F702}"/>
              </a:ext>
              <a:ext uri="{C183D7F6-B498-43B3-948B-1728B52AA6E4}">
                <adec:decorative xmlns:adec="http://schemas.microsoft.com/office/drawing/2017/decorative" val="1"/>
              </a:ext>
            </a:extLst>
          </p:cNvPr>
          <p:cNvSpPr txBox="1"/>
          <p:nvPr/>
        </p:nvSpPr>
        <p:spPr>
          <a:xfrm>
            <a:off x="2264981" y="3675276"/>
            <a:ext cx="1103585" cy="369332"/>
          </a:xfrm>
          <a:prstGeom prst="rect">
            <a:avLst/>
          </a:prstGeom>
          <a:noFill/>
        </p:spPr>
        <p:txBody>
          <a:bodyPr wrap="square" rtlCol="0">
            <a:spAutoFit/>
          </a:bodyPr>
          <a:lstStyle/>
          <a:p>
            <a:r>
              <a:rPr lang="en-US" dirty="0"/>
              <a:t>Process 1</a:t>
            </a:r>
          </a:p>
        </p:txBody>
      </p:sp>
      <p:cxnSp>
        <p:nvCxnSpPr>
          <p:cNvPr id="34" name="Straight Arrow Connector 33">
            <a:extLst>
              <a:ext uri="{FF2B5EF4-FFF2-40B4-BE49-F238E27FC236}">
                <a16:creationId xmlns:a16="http://schemas.microsoft.com/office/drawing/2014/main" id="{A3B258FF-5F27-42E3-989A-3C7410347307}"/>
              </a:ext>
              <a:ext uri="{C183D7F6-B498-43B3-948B-1728B52AA6E4}">
                <adec:decorative xmlns:adec="http://schemas.microsoft.com/office/drawing/2017/decorative" val="1"/>
              </a:ext>
            </a:extLst>
          </p:cNvPr>
          <p:cNvCxnSpPr>
            <a:cxnSpLocks/>
          </p:cNvCxnSpPr>
          <p:nvPr/>
        </p:nvCxnSpPr>
        <p:spPr>
          <a:xfrm>
            <a:off x="3162300" y="2945385"/>
            <a:ext cx="516319" cy="75990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75852615-97E0-4B24-BC0D-48E54B07199D}"/>
              </a:ext>
              <a:ext uri="{C183D7F6-B498-43B3-948B-1728B52AA6E4}">
                <adec:decorative xmlns:adec="http://schemas.microsoft.com/office/drawing/2017/decorative" val="1"/>
              </a:ext>
            </a:extLst>
          </p:cNvPr>
          <p:cNvCxnSpPr>
            <a:cxnSpLocks/>
            <a:stCxn id="21" idx="3"/>
            <a:endCxn id="5" idx="2"/>
          </p:cNvCxnSpPr>
          <p:nvPr/>
        </p:nvCxnSpPr>
        <p:spPr>
          <a:xfrm flipV="1">
            <a:off x="3368566" y="3850751"/>
            <a:ext cx="386254" cy="919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EDB57C72-C6C4-47E0-BEEB-856C7F460560}"/>
              </a:ext>
              <a:ext uri="{C183D7F6-B498-43B3-948B-1728B52AA6E4}">
                <adec:decorative xmlns:adec="http://schemas.microsoft.com/office/drawing/2017/decorative" val="1"/>
              </a:ext>
            </a:extLst>
          </p:cNvPr>
          <p:cNvCxnSpPr>
            <a:cxnSpLocks/>
          </p:cNvCxnSpPr>
          <p:nvPr/>
        </p:nvCxnSpPr>
        <p:spPr>
          <a:xfrm flipV="1">
            <a:off x="2995447" y="4035416"/>
            <a:ext cx="683172" cy="91797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3B84870E-FE6D-49FB-A6E7-41EB69DF0FE3}"/>
              </a:ext>
              <a:ext uri="{C183D7F6-B498-43B3-948B-1728B52AA6E4}">
                <adec:decorative xmlns:adec="http://schemas.microsoft.com/office/drawing/2017/decorative" val="1"/>
              </a:ext>
            </a:extLst>
          </p:cNvPr>
          <p:cNvSpPr txBox="1"/>
          <p:nvPr/>
        </p:nvSpPr>
        <p:spPr>
          <a:xfrm>
            <a:off x="4085897" y="3666085"/>
            <a:ext cx="1093076" cy="369332"/>
          </a:xfrm>
          <a:prstGeom prst="rect">
            <a:avLst/>
          </a:prstGeom>
          <a:noFill/>
          <a:ln>
            <a:solidFill>
              <a:schemeClr val="accent2"/>
            </a:solidFill>
          </a:ln>
        </p:spPr>
        <p:txBody>
          <a:bodyPr wrap="square" rtlCol="0">
            <a:spAutoFit/>
          </a:bodyPr>
          <a:lstStyle/>
          <a:p>
            <a:r>
              <a:rPr lang="en-US" dirty="0"/>
              <a:t>Control A</a:t>
            </a:r>
          </a:p>
        </p:txBody>
      </p:sp>
      <p:cxnSp>
        <p:nvCxnSpPr>
          <p:cNvPr id="14" name="Straight Arrow Connector 13">
            <a:extLst>
              <a:ext uri="{FF2B5EF4-FFF2-40B4-BE49-F238E27FC236}">
                <a16:creationId xmlns:a16="http://schemas.microsoft.com/office/drawing/2014/main" id="{1A96A990-EFBA-4CC7-8B6C-A183CAD52B3E}"/>
              </a:ext>
              <a:ext uri="{C183D7F6-B498-43B3-948B-1728B52AA6E4}">
                <adec:decorative xmlns:adec="http://schemas.microsoft.com/office/drawing/2017/decorative" val="1"/>
              </a:ext>
            </a:extLst>
          </p:cNvPr>
          <p:cNvCxnSpPr>
            <a:stCxn id="6" idx="3"/>
            <a:endCxn id="7" idx="1"/>
          </p:cNvCxnSpPr>
          <p:nvPr/>
        </p:nvCxnSpPr>
        <p:spPr>
          <a:xfrm>
            <a:off x="5178973" y="3850751"/>
            <a:ext cx="38888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3293B41F-0FE6-4C58-932F-8D831006D725}"/>
              </a:ext>
              <a:ext uri="{C183D7F6-B498-43B3-948B-1728B52AA6E4}">
                <adec:decorative xmlns:adec="http://schemas.microsoft.com/office/drawing/2017/decorative" val="1"/>
              </a:ext>
            </a:extLst>
          </p:cNvPr>
          <p:cNvSpPr txBox="1"/>
          <p:nvPr/>
        </p:nvSpPr>
        <p:spPr>
          <a:xfrm>
            <a:off x="5567855" y="3666085"/>
            <a:ext cx="1093076" cy="369332"/>
          </a:xfrm>
          <a:prstGeom prst="rect">
            <a:avLst/>
          </a:prstGeom>
          <a:noFill/>
          <a:ln>
            <a:solidFill>
              <a:schemeClr val="accent2"/>
            </a:solidFill>
          </a:ln>
        </p:spPr>
        <p:txBody>
          <a:bodyPr wrap="square" rtlCol="0">
            <a:spAutoFit/>
          </a:bodyPr>
          <a:lstStyle/>
          <a:p>
            <a:r>
              <a:rPr lang="en-US" dirty="0"/>
              <a:t>Control B</a:t>
            </a:r>
          </a:p>
        </p:txBody>
      </p:sp>
      <p:cxnSp>
        <p:nvCxnSpPr>
          <p:cNvPr id="17" name="Straight Arrow Connector 16">
            <a:extLst>
              <a:ext uri="{FF2B5EF4-FFF2-40B4-BE49-F238E27FC236}">
                <a16:creationId xmlns:a16="http://schemas.microsoft.com/office/drawing/2014/main" id="{D50F7250-9B88-4F04-92AE-35E72D79BDD8}"/>
              </a:ext>
              <a:ext uri="{C183D7F6-B498-43B3-948B-1728B52AA6E4}">
                <adec:decorative xmlns:adec="http://schemas.microsoft.com/office/drawing/2017/decorative" val="1"/>
              </a:ext>
            </a:extLst>
          </p:cNvPr>
          <p:cNvCxnSpPr/>
          <p:nvPr/>
        </p:nvCxnSpPr>
        <p:spPr>
          <a:xfrm>
            <a:off x="6660931" y="3850750"/>
            <a:ext cx="38888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DE2FA65A-A71D-41EF-A97A-930843E86614}"/>
              </a:ext>
              <a:ext uri="{C183D7F6-B498-43B3-948B-1728B52AA6E4}">
                <adec:decorative xmlns:adec="http://schemas.microsoft.com/office/drawing/2017/decorative" val="1"/>
              </a:ext>
            </a:extLst>
          </p:cNvPr>
          <p:cNvSpPr txBox="1"/>
          <p:nvPr/>
        </p:nvSpPr>
        <p:spPr>
          <a:xfrm>
            <a:off x="7041931" y="3666085"/>
            <a:ext cx="1093076" cy="369332"/>
          </a:xfrm>
          <a:prstGeom prst="rect">
            <a:avLst/>
          </a:prstGeom>
          <a:noFill/>
          <a:ln>
            <a:solidFill>
              <a:schemeClr val="accent2"/>
            </a:solidFill>
          </a:ln>
        </p:spPr>
        <p:txBody>
          <a:bodyPr wrap="square" rtlCol="0">
            <a:spAutoFit/>
          </a:bodyPr>
          <a:lstStyle/>
          <a:p>
            <a:r>
              <a:rPr lang="en-US" dirty="0"/>
              <a:t>…</a:t>
            </a:r>
          </a:p>
        </p:txBody>
      </p:sp>
      <p:sp>
        <p:nvSpPr>
          <p:cNvPr id="5" name="Oval 4">
            <a:extLst>
              <a:ext uri="{FF2B5EF4-FFF2-40B4-BE49-F238E27FC236}">
                <a16:creationId xmlns:a16="http://schemas.microsoft.com/office/drawing/2014/main" id="{30835732-472C-41EB-902B-AEBD4E3BF201}"/>
              </a:ext>
              <a:ext uri="{C183D7F6-B498-43B3-948B-1728B52AA6E4}">
                <adec:decorative xmlns:adec="http://schemas.microsoft.com/office/drawing/2017/decorative" val="1"/>
              </a:ext>
            </a:extLst>
          </p:cNvPr>
          <p:cNvSpPr/>
          <p:nvPr/>
        </p:nvSpPr>
        <p:spPr>
          <a:xfrm>
            <a:off x="3754820" y="3250347"/>
            <a:ext cx="4727027" cy="1200807"/>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96A394A4-A2BF-4EB5-B615-2065B8A89645}"/>
              </a:ext>
              <a:ext uri="{C183D7F6-B498-43B3-948B-1728B52AA6E4}">
                <adec:decorative xmlns:adec="http://schemas.microsoft.com/office/drawing/2017/decorative" val="1"/>
              </a:ext>
            </a:extLst>
          </p:cNvPr>
          <p:cNvSpPr txBox="1"/>
          <p:nvPr/>
        </p:nvSpPr>
        <p:spPr>
          <a:xfrm>
            <a:off x="4881396" y="2770719"/>
            <a:ext cx="2465993" cy="369332"/>
          </a:xfrm>
          <a:prstGeom prst="rect">
            <a:avLst/>
          </a:prstGeom>
          <a:noFill/>
        </p:spPr>
        <p:txBody>
          <a:bodyPr wrap="square" rtlCol="0">
            <a:spAutoFit/>
          </a:bodyPr>
          <a:lstStyle/>
          <a:p>
            <a:r>
              <a:rPr lang="en-US" dirty="0"/>
              <a:t>In Series Path (primary)</a:t>
            </a:r>
          </a:p>
        </p:txBody>
      </p:sp>
      <p:cxnSp>
        <p:nvCxnSpPr>
          <p:cNvPr id="38" name="Straight Arrow Connector 37">
            <a:extLst>
              <a:ext uri="{FF2B5EF4-FFF2-40B4-BE49-F238E27FC236}">
                <a16:creationId xmlns:a16="http://schemas.microsoft.com/office/drawing/2014/main" id="{0E54BA6B-0C30-45DD-AC8B-CD50966CC36A}"/>
              </a:ext>
              <a:ext uri="{C183D7F6-B498-43B3-948B-1728B52AA6E4}">
                <adec:decorative xmlns:adec="http://schemas.microsoft.com/office/drawing/2017/decorative" val="1"/>
              </a:ext>
            </a:extLst>
          </p:cNvPr>
          <p:cNvCxnSpPr>
            <a:cxnSpLocks/>
            <a:stCxn id="5" idx="6"/>
            <a:endCxn id="13" idx="1"/>
          </p:cNvCxnSpPr>
          <p:nvPr/>
        </p:nvCxnSpPr>
        <p:spPr>
          <a:xfrm flipV="1">
            <a:off x="8481847" y="3250347"/>
            <a:ext cx="864475" cy="60040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0648E671-2E77-4105-B024-1F5AFC4552E9}"/>
              </a:ext>
              <a:ext uri="{C183D7F6-B498-43B3-948B-1728B52AA6E4}">
                <adec:decorative xmlns:adec="http://schemas.microsoft.com/office/drawing/2017/decorative" val="1"/>
              </a:ext>
            </a:extLst>
          </p:cNvPr>
          <p:cNvCxnSpPr>
            <a:cxnSpLocks/>
            <a:stCxn id="5" idx="6"/>
            <a:endCxn id="24" idx="1"/>
          </p:cNvCxnSpPr>
          <p:nvPr/>
        </p:nvCxnSpPr>
        <p:spPr>
          <a:xfrm>
            <a:off x="8481847" y="3850751"/>
            <a:ext cx="821119" cy="4589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869A7C39-F956-4DC6-B65B-7BDEAFD8C845}"/>
              </a:ext>
              <a:ext uri="{C183D7F6-B498-43B3-948B-1728B52AA6E4}">
                <adec:decorative xmlns:adec="http://schemas.microsoft.com/office/drawing/2017/decorative" val="1"/>
              </a:ext>
            </a:extLst>
          </p:cNvPr>
          <p:cNvCxnSpPr>
            <a:cxnSpLocks/>
            <a:endCxn id="11" idx="1"/>
          </p:cNvCxnSpPr>
          <p:nvPr/>
        </p:nvCxnSpPr>
        <p:spPr>
          <a:xfrm>
            <a:off x="3754820" y="4267200"/>
            <a:ext cx="4855780" cy="90878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341F5678-3598-454C-AC89-462713E55889}"/>
              </a:ext>
              <a:ext uri="{C183D7F6-B498-43B3-948B-1728B52AA6E4}">
                <adec:decorative xmlns:adec="http://schemas.microsoft.com/office/drawing/2017/decorative" val="1"/>
              </a:ext>
            </a:extLst>
          </p:cNvPr>
          <p:cNvSpPr txBox="1"/>
          <p:nvPr/>
        </p:nvSpPr>
        <p:spPr>
          <a:xfrm>
            <a:off x="9302966" y="4125073"/>
            <a:ext cx="1752602" cy="369332"/>
          </a:xfrm>
          <a:prstGeom prst="rect">
            <a:avLst/>
          </a:prstGeom>
          <a:noFill/>
        </p:spPr>
        <p:txBody>
          <a:bodyPr wrap="square" rtlCol="0">
            <a:spAutoFit/>
          </a:bodyPr>
          <a:lstStyle/>
          <a:p>
            <a:r>
              <a:rPr lang="en-US" dirty="0"/>
              <a:t>Release Point 2</a:t>
            </a:r>
          </a:p>
        </p:txBody>
      </p:sp>
      <p:sp>
        <p:nvSpPr>
          <p:cNvPr id="3" name="Rectangle 2" descr="A diagram showing several units and their processes sharing a series of controls that are configured in sequence, all inside one path, and that path shares emissions from these units/processes to several release points.">
            <a:extLst>
              <a:ext uri="{FF2B5EF4-FFF2-40B4-BE49-F238E27FC236}">
                <a16:creationId xmlns:a16="http://schemas.microsoft.com/office/drawing/2014/main" id="{0C2AADA0-CCED-74A5-75FD-E0DBF6F8C1F8}"/>
              </a:ext>
            </a:extLst>
          </p:cNvPr>
          <p:cNvSpPr/>
          <p:nvPr/>
        </p:nvSpPr>
        <p:spPr>
          <a:xfrm>
            <a:off x="838200" y="2614018"/>
            <a:ext cx="10515600" cy="25532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76F04CCB-7AC8-4982-A115-569DABD49046}"/>
              </a:ext>
            </a:extLst>
          </p:cNvPr>
          <p:cNvSpPr/>
          <p:nvPr/>
        </p:nvSpPr>
        <p:spPr>
          <a:xfrm>
            <a:off x="809297" y="5483546"/>
            <a:ext cx="10289627" cy="923330"/>
          </a:xfrm>
          <a:prstGeom prst="rect">
            <a:avLst/>
          </a:prstGeom>
        </p:spPr>
        <p:txBody>
          <a:bodyPr wrap="square">
            <a:spAutoFit/>
          </a:bodyPr>
          <a:lstStyle/>
          <a:p>
            <a:r>
              <a:rPr lang="en-US" b="1" dirty="0"/>
              <a:t>Information You Need: </a:t>
            </a:r>
            <a:r>
              <a:rPr lang="en-US" dirty="0"/>
              <a:t>release point apportionment, control effectiveness, pollutant reduction efficiency, </a:t>
            </a:r>
            <a:r>
              <a:rPr lang="en-US" i="1" dirty="0"/>
              <a:t>path assignment </a:t>
            </a:r>
            <a:r>
              <a:rPr lang="en-US" dirty="0"/>
              <a:t>(position of control in the sequence; control A=1, Control B=2,…), control apportionment = 100%.</a:t>
            </a:r>
          </a:p>
        </p:txBody>
      </p:sp>
      <p:sp>
        <p:nvSpPr>
          <p:cNvPr id="11" name="TextBox 10">
            <a:extLst>
              <a:ext uri="{FF2B5EF4-FFF2-40B4-BE49-F238E27FC236}">
                <a16:creationId xmlns:a16="http://schemas.microsoft.com/office/drawing/2014/main" id="{3E0E25CC-FD9A-43A6-0F1E-9F2FD012F39D}"/>
              </a:ext>
              <a:ext uri="{C183D7F6-B498-43B3-948B-1728B52AA6E4}">
                <adec:decorative xmlns:adec="http://schemas.microsoft.com/office/drawing/2017/decorative" val="1"/>
              </a:ext>
            </a:extLst>
          </p:cNvPr>
          <p:cNvSpPr txBox="1"/>
          <p:nvPr/>
        </p:nvSpPr>
        <p:spPr>
          <a:xfrm>
            <a:off x="8610600" y="4991321"/>
            <a:ext cx="1752602" cy="369332"/>
          </a:xfrm>
          <a:prstGeom prst="rect">
            <a:avLst/>
          </a:prstGeom>
          <a:noFill/>
        </p:spPr>
        <p:txBody>
          <a:bodyPr wrap="square" rtlCol="0">
            <a:spAutoFit/>
          </a:bodyPr>
          <a:lstStyle/>
          <a:p>
            <a:r>
              <a:rPr lang="en-US" dirty="0"/>
              <a:t>Release Point n</a:t>
            </a:r>
          </a:p>
        </p:txBody>
      </p:sp>
      <p:sp>
        <p:nvSpPr>
          <p:cNvPr id="13" name="TextBox 12">
            <a:extLst>
              <a:ext uri="{FF2B5EF4-FFF2-40B4-BE49-F238E27FC236}">
                <a16:creationId xmlns:a16="http://schemas.microsoft.com/office/drawing/2014/main" id="{30068E24-45B5-165F-97D1-37CD12585AEB}"/>
              </a:ext>
              <a:ext uri="{C183D7F6-B498-43B3-948B-1728B52AA6E4}">
                <adec:decorative xmlns:adec="http://schemas.microsoft.com/office/drawing/2017/decorative" val="1"/>
              </a:ext>
            </a:extLst>
          </p:cNvPr>
          <p:cNvSpPr txBox="1"/>
          <p:nvPr/>
        </p:nvSpPr>
        <p:spPr>
          <a:xfrm>
            <a:off x="9346322" y="3065681"/>
            <a:ext cx="1752602" cy="369332"/>
          </a:xfrm>
          <a:prstGeom prst="rect">
            <a:avLst/>
          </a:prstGeom>
          <a:noFill/>
        </p:spPr>
        <p:txBody>
          <a:bodyPr wrap="square" rtlCol="0">
            <a:spAutoFit/>
          </a:bodyPr>
          <a:lstStyle/>
          <a:p>
            <a:r>
              <a:rPr lang="en-US" dirty="0"/>
              <a:t>Release Point 1</a:t>
            </a:r>
          </a:p>
        </p:txBody>
      </p:sp>
      <p:sp>
        <p:nvSpPr>
          <p:cNvPr id="30" name="Oval 29">
            <a:extLst>
              <a:ext uri="{FF2B5EF4-FFF2-40B4-BE49-F238E27FC236}">
                <a16:creationId xmlns:a16="http://schemas.microsoft.com/office/drawing/2014/main" id="{EFD75C6E-EE52-712A-625F-5B50942BB796}"/>
              </a:ext>
            </a:extLst>
          </p:cNvPr>
          <p:cNvSpPr/>
          <p:nvPr/>
        </p:nvSpPr>
        <p:spPr>
          <a:xfrm>
            <a:off x="4489929" y="3369823"/>
            <a:ext cx="285012" cy="27629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a:t>
            </a:r>
          </a:p>
        </p:txBody>
      </p:sp>
      <p:sp>
        <p:nvSpPr>
          <p:cNvPr id="31" name="Oval 30">
            <a:extLst>
              <a:ext uri="{FF2B5EF4-FFF2-40B4-BE49-F238E27FC236}">
                <a16:creationId xmlns:a16="http://schemas.microsoft.com/office/drawing/2014/main" id="{AC8F1BCF-E20B-69EC-C943-401DBD75F62A}"/>
              </a:ext>
            </a:extLst>
          </p:cNvPr>
          <p:cNvSpPr/>
          <p:nvPr/>
        </p:nvSpPr>
        <p:spPr>
          <a:xfrm>
            <a:off x="5975828" y="3369823"/>
            <a:ext cx="285012" cy="27629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2</a:t>
            </a:r>
          </a:p>
        </p:txBody>
      </p:sp>
    </p:spTree>
    <p:extLst>
      <p:ext uri="{BB962C8B-B14F-4D97-AF65-F5344CB8AC3E}">
        <p14:creationId xmlns:p14="http://schemas.microsoft.com/office/powerpoint/2010/main" val="39026092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97548EA-4D1F-45C8-825B-181FF1910AD7}"/>
              </a:ext>
            </a:extLst>
          </p:cNvPr>
          <p:cNvSpPr>
            <a:spLocks noGrp="1"/>
          </p:cNvSpPr>
          <p:nvPr>
            <p:ph type="sldNum" sz="quarter" idx="12"/>
          </p:nvPr>
        </p:nvSpPr>
        <p:spPr/>
        <p:txBody>
          <a:bodyPr/>
          <a:lstStyle/>
          <a:p>
            <a:fld id="{C3625854-A157-44F5-B597-7EECA3982BD8}" type="slidenum">
              <a:rPr lang="en-US" smtClean="0"/>
              <a:t>27</a:t>
            </a:fld>
            <a:endParaRPr lang="en-US"/>
          </a:p>
        </p:txBody>
      </p:sp>
      <p:sp>
        <p:nvSpPr>
          <p:cNvPr id="2" name="Title 1">
            <a:extLst>
              <a:ext uri="{FF2B5EF4-FFF2-40B4-BE49-F238E27FC236}">
                <a16:creationId xmlns:a16="http://schemas.microsoft.com/office/drawing/2014/main" id="{420F2C0F-3D4D-4ACE-BA04-94E0F8F6EA67}"/>
              </a:ext>
            </a:extLst>
          </p:cNvPr>
          <p:cNvSpPr>
            <a:spLocks noGrp="1"/>
          </p:cNvSpPr>
          <p:nvPr>
            <p:ph type="title"/>
          </p:nvPr>
        </p:nvSpPr>
        <p:spPr/>
        <p:txBody>
          <a:bodyPr/>
          <a:lstStyle/>
          <a:p>
            <a:r>
              <a:rPr lang="en-US" b="1" dirty="0"/>
              <a:t>Control Path Assignment in the User Interface</a:t>
            </a:r>
          </a:p>
        </p:txBody>
      </p:sp>
      <p:sp>
        <p:nvSpPr>
          <p:cNvPr id="7" name="TextBox 6">
            <a:extLst>
              <a:ext uri="{FF2B5EF4-FFF2-40B4-BE49-F238E27FC236}">
                <a16:creationId xmlns:a16="http://schemas.microsoft.com/office/drawing/2014/main" id="{CBCDF7F0-87DC-4D6A-A524-4A180AA87F8D}"/>
              </a:ext>
            </a:extLst>
          </p:cNvPr>
          <p:cNvSpPr txBox="1"/>
          <p:nvPr/>
        </p:nvSpPr>
        <p:spPr>
          <a:xfrm>
            <a:off x="662050" y="2967335"/>
            <a:ext cx="1926771" cy="923330"/>
          </a:xfrm>
          <a:prstGeom prst="rect">
            <a:avLst/>
          </a:prstGeom>
          <a:noFill/>
        </p:spPr>
        <p:txBody>
          <a:bodyPr wrap="square">
            <a:spAutoFit/>
          </a:bodyPr>
          <a:lstStyle/>
          <a:p>
            <a:r>
              <a:rPr lang="en-US" dirty="0"/>
              <a:t>Found in the screen for each existing path.</a:t>
            </a:r>
          </a:p>
        </p:txBody>
      </p:sp>
      <p:pic>
        <p:nvPicPr>
          <p:cNvPr id="6" name="Picture 5" descr="User Interface screen showing the pop up window where control path assignment data is entered.">
            <a:extLst>
              <a:ext uri="{FF2B5EF4-FFF2-40B4-BE49-F238E27FC236}">
                <a16:creationId xmlns:a16="http://schemas.microsoft.com/office/drawing/2014/main" id="{3D67118A-CFE3-4CC0-AE12-F3438AE180E1}"/>
              </a:ext>
            </a:extLst>
          </p:cNvPr>
          <p:cNvPicPr>
            <a:picLocks noChangeAspect="1"/>
          </p:cNvPicPr>
          <p:nvPr/>
        </p:nvPicPr>
        <p:blipFill rotWithShape="1">
          <a:blip r:embed="rId2"/>
          <a:srcRect t="8469" b="28082"/>
          <a:stretch/>
        </p:blipFill>
        <p:spPr>
          <a:xfrm>
            <a:off x="2699594" y="1714996"/>
            <a:ext cx="8514323" cy="4351338"/>
          </a:xfrm>
          <a:prstGeom prst="rect">
            <a:avLst/>
          </a:prstGeom>
        </p:spPr>
      </p:pic>
      <p:sp>
        <p:nvSpPr>
          <p:cNvPr id="3" name="Oval 2" descr="Oval highlighting the place in the control path assignment screen where the sequence number for the control device is entered.">
            <a:extLst>
              <a:ext uri="{FF2B5EF4-FFF2-40B4-BE49-F238E27FC236}">
                <a16:creationId xmlns:a16="http://schemas.microsoft.com/office/drawing/2014/main" id="{CE04232E-B54E-CEDA-875F-81538C4316F2}"/>
              </a:ext>
            </a:extLst>
          </p:cNvPr>
          <p:cNvSpPr/>
          <p:nvPr/>
        </p:nvSpPr>
        <p:spPr>
          <a:xfrm>
            <a:off x="6790944" y="2115651"/>
            <a:ext cx="1548384" cy="42672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813479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4C8828C-7326-407D-92AF-40936DA301D5}"/>
              </a:ext>
            </a:extLst>
          </p:cNvPr>
          <p:cNvSpPr>
            <a:spLocks noGrp="1"/>
          </p:cNvSpPr>
          <p:nvPr>
            <p:ph type="sldNum" sz="quarter" idx="12"/>
          </p:nvPr>
        </p:nvSpPr>
        <p:spPr/>
        <p:txBody>
          <a:bodyPr/>
          <a:lstStyle/>
          <a:p>
            <a:fld id="{C3625854-A157-44F5-B597-7EECA3982BD8}" type="slidenum">
              <a:rPr lang="en-US" smtClean="0"/>
              <a:t>28</a:t>
            </a:fld>
            <a:endParaRPr lang="en-US"/>
          </a:p>
        </p:txBody>
      </p:sp>
      <p:sp>
        <p:nvSpPr>
          <p:cNvPr id="2" name="Title 1">
            <a:extLst>
              <a:ext uri="{FF2B5EF4-FFF2-40B4-BE49-F238E27FC236}">
                <a16:creationId xmlns:a16="http://schemas.microsoft.com/office/drawing/2014/main" id="{F674C02D-5B3F-4585-9FAE-BB412CD2CBC8}"/>
              </a:ext>
            </a:extLst>
          </p:cNvPr>
          <p:cNvSpPr>
            <a:spLocks noGrp="1"/>
          </p:cNvSpPr>
          <p:nvPr>
            <p:ph type="title"/>
          </p:nvPr>
        </p:nvSpPr>
        <p:spPr/>
        <p:txBody>
          <a:bodyPr/>
          <a:lstStyle/>
          <a:p>
            <a:r>
              <a:rPr lang="en-US" b="1" dirty="0"/>
              <a:t>Control Path Assignment in the Bulk Upload Template</a:t>
            </a:r>
          </a:p>
        </p:txBody>
      </p:sp>
      <p:sp>
        <p:nvSpPr>
          <p:cNvPr id="7" name="TextBox 6">
            <a:extLst>
              <a:ext uri="{FF2B5EF4-FFF2-40B4-BE49-F238E27FC236}">
                <a16:creationId xmlns:a16="http://schemas.microsoft.com/office/drawing/2014/main" id="{A4D4CFFA-643A-494B-BCCE-CD9C621C8ABC}"/>
              </a:ext>
            </a:extLst>
          </p:cNvPr>
          <p:cNvSpPr txBox="1"/>
          <p:nvPr/>
        </p:nvSpPr>
        <p:spPr>
          <a:xfrm>
            <a:off x="602217" y="2690336"/>
            <a:ext cx="2178499" cy="1477328"/>
          </a:xfrm>
          <a:prstGeom prst="rect">
            <a:avLst/>
          </a:prstGeom>
          <a:noFill/>
        </p:spPr>
        <p:txBody>
          <a:bodyPr wrap="square">
            <a:spAutoFit/>
          </a:bodyPr>
          <a:lstStyle/>
          <a:p>
            <a:r>
              <a:rPr lang="en-US" dirty="0"/>
              <a:t>Found in the “Control Assignments” tab using existing controls and paths.</a:t>
            </a:r>
          </a:p>
        </p:txBody>
      </p:sp>
      <p:pic>
        <p:nvPicPr>
          <p:cNvPr id="6" name="Picture 5" descr="Bulk Upload template screen showing the control assignments tab where path assignment data can be entered.">
            <a:extLst>
              <a:ext uri="{FF2B5EF4-FFF2-40B4-BE49-F238E27FC236}">
                <a16:creationId xmlns:a16="http://schemas.microsoft.com/office/drawing/2014/main" id="{A8E3C19E-C345-4B41-8A38-DBA116263076}"/>
              </a:ext>
            </a:extLst>
          </p:cNvPr>
          <p:cNvPicPr>
            <a:picLocks noChangeAspect="1"/>
          </p:cNvPicPr>
          <p:nvPr/>
        </p:nvPicPr>
        <p:blipFill rotWithShape="1">
          <a:blip r:embed="rId2"/>
          <a:srcRect l="8049" t="29574" r="23999" b="-82"/>
          <a:stretch/>
        </p:blipFill>
        <p:spPr>
          <a:xfrm>
            <a:off x="2780716" y="1690688"/>
            <a:ext cx="8646656" cy="4301302"/>
          </a:xfrm>
          <a:prstGeom prst="rect">
            <a:avLst/>
          </a:prstGeom>
        </p:spPr>
      </p:pic>
    </p:spTree>
    <p:extLst>
      <p:ext uri="{BB962C8B-B14F-4D97-AF65-F5344CB8AC3E}">
        <p14:creationId xmlns:p14="http://schemas.microsoft.com/office/powerpoint/2010/main" val="12923171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6CE64E7-6A18-461E-8C8C-520419593BC5}"/>
              </a:ext>
            </a:extLst>
          </p:cNvPr>
          <p:cNvSpPr>
            <a:spLocks noGrp="1"/>
          </p:cNvSpPr>
          <p:nvPr>
            <p:ph type="sldNum" sz="quarter" idx="12"/>
          </p:nvPr>
        </p:nvSpPr>
        <p:spPr/>
        <p:txBody>
          <a:bodyPr/>
          <a:lstStyle/>
          <a:p>
            <a:fld id="{C3625854-A157-44F5-B597-7EECA3982BD8}" type="slidenum">
              <a:rPr lang="en-US" smtClean="0"/>
              <a:t>29</a:t>
            </a:fld>
            <a:endParaRPr lang="en-US"/>
          </a:p>
        </p:txBody>
      </p:sp>
      <p:sp>
        <p:nvSpPr>
          <p:cNvPr id="34" name="Title 1">
            <a:extLst>
              <a:ext uri="{FF2B5EF4-FFF2-40B4-BE49-F238E27FC236}">
                <a16:creationId xmlns:a16="http://schemas.microsoft.com/office/drawing/2014/main" id="{70432BBC-CB76-4FA6-BB78-476D365C7E2C}"/>
              </a:ext>
            </a:extLst>
          </p:cNvPr>
          <p:cNvSpPr>
            <a:spLocks noGrp="1"/>
          </p:cNvSpPr>
          <p:nvPr>
            <p:ph type="title"/>
          </p:nvPr>
        </p:nvSpPr>
        <p:spPr>
          <a:xfrm>
            <a:off x="838200" y="365125"/>
            <a:ext cx="10515600" cy="1325563"/>
          </a:xfrm>
        </p:spPr>
        <p:txBody>
          <a:bodyPr/>
          <a:lstStyle/>
          <a:p>
            <a:r>
              <a:rPr lang="en-US" b="1" dirty="0"/>
              <a:t>Multiple Control Devices – In Parallel</a:t>
            </a:r>
          </a:p>
        </p:txBody>
      </p:sp>
      <p:sp>
        <p:nvSpPr>
          <p:cNvPr id="20" name="TextBox 19">
            <a:extLst>
              <a:ext uri="{FF2B5EF4-FFF2-40B4-BE49-F238E27FC236}">
                <a16:creationId xmlns:a16="http://schemas.microsoft.com/office/drawing/2014/main" id="{459D4EDD-3639-4F0E-B693-280691740D15}"/>
              </a:ext>
            </a:extLst>
          </p:cNvPr>
          <p:cNvSpPr txBox="1"/>
          <p:nvPr/>
        </p:nvSpPr>
        <p:spPr>
          <a:xfrm>
            <a:off x="971550" y="1575778"/>
            <a:ext cx="10248900" cy="646331"/>
          </a:xfrm>
          <a:prstGeom prst="rect">
            <a:avLst/>
          </a:prstGeom>
          <a:noFill/>
        </p:spPr>
        <p:txBody>
          <a:bodyPr wrap="square" rtlCol="0">
            <a:spAutoFit/>
          </a:bodyPr>
          <a:lstStyle/>
          <a:p>
            <a:r>
              <a:rPr lang="en-US" dirty="0"/>
              <a:t>Multiple control devices in parallel can be placed in on path and that path can be reused if it is the primary path, so long as it associates units/processes with the same release point(s).</a:t>
            </a:r>
          </a:p>
        </p:txBody>
      </p:sp>
      <p:sp>
        <p:nvSpPr>
          <p:cNvPr id="10" name="TextBox 9">
            <a:extLst>
              <a:ext uri="{FF2B5EF4-FFF2-40B4-BE49-F238E27FC236}">
                <a16:creationId xmlns:a16="http://schemas.microsoft.com/office/drawing/2014/main" id="{0A94161E-DE00-4361-9025-876CFBAF33F3}"/>
              </a:ext>
              <a:ext uri="{C183D7F6-B498-43B3-948B-1728B52AA6E4}">
                <adec:decorative xmlns:adec="http://schemas.microsoft.com/office/drawing/2017/decorative" val="1"/>
              </a:ext>
            </a:extLst>
          </p:cNvPr>
          <p:cNvSpPr txBox="1"/>
          <p:nvPr/>
        </p:nvSpPr>
        <p:spPr>
          <a:xfrm>
            <a:off x="838200" y="3685463"/>
            <a:ext cx="809297" cy="369332"/>
          </a:xfrm>
          <a:prstGeom prst="rect">
            <a:avLst/>
          </a:prstGeom>
          <a:noFill/>
        </p:spPr>
        <p:txBody>
          <a:bodyPr wrap="square" rtlCol="0">
            <a:spAutoFit/>
          </a:bodyPr>
          <a:lstStyle/>
          <a:p>
            <a:r>
              <a:rPr lang="en-US" dirty="0"/>
              <a:t>Unit 1</a:t>
            </a:r>
          </a:p>
        </p:txBody>
      </p:sp>
      <p:cxnSp>
        <p:nvCxnSpPr>
          <p:cNvPr id="12" name="Straight Arrow Connector 11">
            <a:extLst>
              <a:ext uri="{FF2B5EF4-FFF2-40B4-BE49-F238E27FC236}">
                <a16:creationId xmlns:a16="http://schemas.microsoft.com/office/drawing/2014/main" id="{FA5EA45D-94EE-43D4-9638-0304EF2127EF}"/>
              </a:ext>
              <a:ext uri="{C183D7F6-B498-43B3-948B-1728B52AA6E4}">
                <adec:decorative xmlns:adec="http://schemas.microsoft.com/office/drawing/2017/decorative" val="1"/>
              </a:ext>
            </a:extLst>
          </p:cNvPr>
          <p:cNvCxnSpPr>
            <a:stCxn id="10" idx="3"/>
            <a:endCxn id="11" idx="1"/>
          </p:cNvCxnSpPr>
          <p:nvPr/>
        </p:nvCxnSpPr>
        <p:spPr>
          <a:xfrm>
            <a:off x="1647497" y="3870129"/>
            <a:ext cx="48085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44030A78-5C2E-4547-92B2-C596CDDF3A8A}"/>
              </a:ext>
              <a:ext uri="{C183D7F6-B498-43B3-948B-1728B52AA6E4}">
                <adec:decorative xmlns:adec="http://schemas.microsoft.com/office/drawing/2017/decorative" val="1"/>
              </a:ext>
            </a:extLst>
          </p:cNvPr>
          <p:cNvSpPr txBox="1"/>
          <p:nvPr/>
        </p:nvSpPr>
        <p:spPr>
          <a:xfrm>
            <a:off x="2128348" y="3685463"/>
            <a:ext cx="1103585" cy="369332"/>
          </a:xfrm>
          <a:prstGeom prst="rect">
            <a:avLst/>
          </a:prstGeom>
          <a:noFill/>
        </p:spPr>
        <p:txBody>
          <a:bodyPr wrap="square" rtlCol="0">
            <a:spAutoFit/>
          </a:bodyPr>
          <a:lstStyle/>
          <a:p>
            <a:r>
              <a:rPr lang="en-US" dirty="0"/>
              <a:t>Process 1</a:t>
            </a:r>
          </a:p>
        </p:txBody>
      </p:sp>
      <p:cxnSp>
        <p:nvCxnSpPr>
          <p:cNvPr id="15" name="Straight Arrow Connector 14">
            <a:extLst>
              <a:ext uri="{FF2B5EF4-FFF2-40B4-BE49-F238E27FC236}">
                <a16:creationId xmlns:a16="http://schemas.microsoft.com/office/drawing/2014/main" id="{E7ABB21D-D0BF-4D73-8BD2-021D41CFDC0F}"/>
              </a:ext>
              <a:ext uri="{C183D7F6-B498-43B3-948B-1728B52AA6E4}">
                <adec:decorative xmlns:adec="http://schemas.microsoft.com/office/drawing/2017/decorative" val="1"/>
              </a:ext>
            </a:extLst>
          </p:cNvPr>
          <p:cNvCxnSpPr>
            <a:cxnSpLocks/>
          </p:cNvCxnSpPr>
          <p:nvPr/>
        </p:nvCxnSpPr>
        <p:spPr>
          <a:xfrm>
            <a:off x="3041434" y="2963197"/>
            <a:ext cx="697630" cy="729891"/>
          </a:xfrm>
          <a:prstGeom prst="straightConnector1">
            <a:avLst/>
          </a:prstGeom>
          <a:ln>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5136488B-D4BB-4162-BACF-9C40CDBB9889}"/>
              </a:ext>
              <a:ext uri="{C183D7F6-B498-43B3-948B-1728B52AA6E4}">
                <adec:decorative xmlns:adec="http://schemas.microsoft.com/office/drawing/2017/decorative" val="1"/>
              </a:ext>
            </a:extLst>
          </p:cNvPr>
          <p:cNvCxnSpPr>
            <a:cxnSpLocks/>
            <a:stCxn id="11" idx="3"/>
            <a:endCxn id="5" idx="2"/>
          </p:cNvCxnSpPr>
          <p:nvPr/>
        </p:nvCxnSpPr>
        <p:spPr>
          <a:xfrm>
            <a:off x="3231933" y="3870129"/>
            <a:ext cx="58199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E618DD83-6561-4822-8368-481CC0B256A5}"/>
              </a:ext>
              <a:ext uri="{C183D7F6-B498-43B3-948B-1728B52AA6E4}">
                <adec:decorative xmlns:adec="http://schemas.microsoft.com/office/drawing/2017/decorative" val="1"/>
              </a:ext>
            </a:extLst>
          </p:cNvPr>
          <p:cNvCxnSpPr>
            <a:cxnSpLocks/>
          </p:cNvCxnSpPr>
          <p:nvPr/>
        </p:nvCxnSpPr>
        <p:spPr>
          <a:xfrm flipV="1">
            <a:off x="2868001" y="4084946"/>
            <a:ext cx="864483" cy="917980"/>
          </a:xfrm>
          <a:prstGeom prst="straightConnector1">
            <a:avLst/>
          </a:prstGeom>
          <a:ln>
            <a:prstDash val="sysDash"/>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DA53512B-79C8-4668-AD45-919F4CDFF6B5}"/>
              </a:ext>
              <a:ext uri="{C183D7F6-B498-43B3-948B-1728B52AA6E4}">
                <adec:decorative xmlns:adec="http://schemas.microsoft.com/office/drawing/2017/decorative" val="1"/>
              </a:ext>
            </a:extLst>
          </p:cNvPr>
          <p:cNvSpPr txBox="1"/>
          <p:nvPr/>
        </p:nvSpPr>
        <p:spPr>
          <a:xfrm>
            <a:off x="5207869" y="2989098"/>
            <a:ext cx="1093076" cy="369332"/>
          </a:xfrm>
          <a:prstGeom prst="rect">
            <a:avLst/>
          </a:prstGeom>
          <a:noFill/>
          <a:ln>
            <a:solidFill>
              <a:schemeClr val="accent2"/>
            </a:solidFill>
          </a:ln>
        </p:spPr>
        <p:txBody>
          <a:bodyPr wrap="square" rtlCol="0">
            <a:spAutoFit/>
          </a:bodyPr>
          <a:lstStyle/>
          <a:p>
            <a:r>
              <a:rPr lang="en-US" dirty="0"/>
              <a:t>Control A</a:t>
            </a:r>
          </a:p>
        </p:txBody>
      </p:sp>
      <p:sp>
        <p:nvSpPr>
          <p:cNvPr id="7" name="TextBox 6">
            <a:extLst>
              <a:ext uri="{FF2B5EF4-FFF2-40B4-BE49-F238E27FC236}">
                <a16:creationId xmlns:a16="http://schemas.microsoft.com/office/drawing/2014/main" id="{C9A70B9B-D332-455C-9C4E-326EB46AD852}"/>
              </a:ext>
              <a:ext uri="{C183D7F6-B498-43B3-948B-1728B52AA6E4}">
                <adec:decorative xmlns:adec="http://schemas.microsoft.com/office/drawing/2017/decorative" val="1"/>
              </a:ext>
            </a:extLst>
          </p:cNvPr>
          <p:cNvSpPr txBox="1"/>
          <p:nvPr/>
        </p:nvSpPr>
        <p:spPr>
          <a:xfrm>
            <a:off x="5213125" y="3721095"/>
            <a:ext cx="1093076" cy="369332"/>
          </a:xfrm>
          <a:prstGeom prst="rect">
            <a:avLst/>
          </a:prstGeom>
          <a:noFill/>
          <a:ln>
            <a:solidFill>
              <a:schemeClr val="accent2"/>
            </a:solidFill>
          </a:ln>
        </p:spPr>
        <p:txBody>
          <a:bodyPr wrap="square" rtlCol="0">
            <a:spAutoFit/>
          </a:bodyPr>
          <a:lstStyle/>
          <a:p>
            <a:r>
              <a:rPr lang="en-US" dirty="0"/>
              <a:t>Control B</a:t>
            </a:r>
          </a:p>
        </p:txBody>
      </p:sp>
      <p:sp>
        <p:nvSpPr>
          <p:cNvPr id="9" name="TextBox 8">
            <a:extLst>
              <a:ext uri="{FF2B5EF4-FFF2-40B4-BE49-F238E27FC236}">
                <a16:creationId xmlns:a16="http://schemas.microsoft.com/office/drawing/2014/main" id="{7C1ACA31-53AB-4ED6-8A49-D52868521D27}"/>
              </a:ext>
              <a:ext uri="{C183D7F6-B498-43B3-948B-1728B52AA6E4}">
                <adec:decorative xmlns:adec="http://schemas.microsoft.com/office/drawing/2017/decorative" val="1"/>
              </a:ext>
            </a:extLst>
          </p:cNvPr>
          <p:cNvSpPr txBox="1"/>
          <p:nvPr/>
        </p:nvSpPr>
        <p:spPr>
          <a:xfrm>
            <a:off x="5207869" y="4368534"/>
            <a:ext cx="1093076" cy="369332"/>
          </a:xfrm>
          <a:prstGeom prst="rect">
            <a:avLst/>
          </a:prstGeom>
          <a:noFill/>
          <a:ln>
            <a:solidFill>
              <a:schemeClr val="accent2"/>
            </a:solidFill>
          </a:ln>
        </p:spPr>
        <p:txBody>
          <a:bodyPr wrap="square" rtlCol="0">
            <a:spAutoFit/>
          </a:bodyPr>
          <a:lstStyle/>
          <a:p>
            <a:pPr algn="ctr"/>
            <a:r>
              <a:rPr lang="en-US" dirty="0"/>
              <a:t>…</a:t>
            </a:r>
          </a:p>
        </p:txBody>
      </p:sp>
      <p:sp>
        <p:nvSpPr>
          <p:cNvPr id="5" name="Oval 4">
            <a:extLst>
              <a:ext uri="{FF2B5EF4-FFF2-40B4-BE49-F238E27FC236}">
                <a16:creationId xmlns:a16="http://schemas.microsoft.com/office/drawing/2014/main" id="{5457A62D-FC33-4FCA-A5DF-2F56DA8FB739}"/>
              </a:ext>
              <a:ext uri="{C183D7F6-B498-43B3-948B-1728B52AA6E4}">
                <adec:decorative xmlns:adec="http://schemas.microsoft.com/office/drawing/2017/decorative" val="1"/>
              </a:ext>
            </a:extLst>
          </p:cNvPr>
          <p:cNvSpPr/>
          <p:nvPr/>
        </p:nvSpPr>
        <p:spPr>
          <a:xfrm>
            <a:off x="3813932" y="2896331"/>
            <a:ext cx="3972910" cy="1947595"/>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61B816AF-8B5C-4535-881E-44AB46244A0C}"/>
              </a:ext>
              <a:ext uri="{C183D7F6-B498-43B3-948B-1728B52AA6E4}">
                <adec:decorative xmlns:adec="http://schemas.microsoft.com/office/drawing/2017/decorative" val="1"/>
              </a:ext>
            </a:extLst>
          </p:cNvPr>
          <p:cNvSpPr txBox="1"/>
          <p:nvPr/>
        </p:nvSpPr>
        <p:spPr>
          <a:xfrm>
            <a:off x="4446706" y="2414863"/>
            <a:ext cx="2615402" cy="369332"/>
          </a:xfrm>
          <a:prstGeom prst="rect">
            <a:avLst/>
          </a:prstGeom>
          <a:noFill/>
        </p:spPr>
        <p:txBody>
          <a:bodyPr wrap="square" rtlCol="0">
            <a:spAutoFit/>
          </a:bodyPr>
          <a:lstStyle/>
          <a:p>
            <a:r>
              <a:rPr lang="en-US" dirty="0"/>
              <a:t>In Parallel Path (primary)</a:t>
            </a:r>
          </a:p>
        </p:txBody>
      </p:sp>
      <p:cxnSp>
        <p:nvCxnSpPr>
          <p:cNvPr id="18" name="Straight Arrow Connector 17">
            <a:extLst>
              <a:ext uri="{FF2B5EF4-FFF2-40B4-BE49-F238E27FC236}">
                <a16:creationId xmlns:a16="http://schemas.microsoft.com/office/drawing/2014/main" id="{9776A946-21F6-4482-9BB2-5ED33AF6EC3C}"/>
              </a:ext>
              <a:ext uri="{C183D7F6-B498-43B3-948B-1728B52AA6E4}">
                <adec:decorative xmlns:adec="http://schemas.microsoft.com/office/drawing/2017/decorative" val="1"/>
              </a:ext>
            </a:extLst>
          </p:cNvPr>
          <p:cNvCxnSpPr>
            <a:cxnSpLocks/>
            <a:stCxn id="5" idx="6"/>
          </p:cNvCxnSpPr>
          <p:nvPr/>
        </p:nvCxnSpPr>
        <p:spPr>
          <a:xfrm flipV="1">
            <a:off x="7786842" y="3179581"/>
            <a:ext cx="1326932" cy="6905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0E9113A9-924A-4941-92DE-D535CFE3E6E1}"/>
              </a:ext>
              <a:ext uri="{C183D7F6-B498-43B3-948B-1728B52AA6E4}">
                <adec:decorative xmlns:adec="http://schemas.microsoft.com/office/drawing/2017/decorative" val="1"/>
              </a:ext>
            </a:extLst>
          </p:cNvPr>
          <p:cNvCxnSpPr>
            <a:cxnSpLocks/>
            <a:stCxn id="5" idx="6"/>
            <a:endCxn id="16" idx="1"/>
          </p:cNvCxnSpPr>
          <p:nvPr/>
        </p:nvCxnSpPr>
        <p:spPr>
          <a:xfrm>
            <a:off x="7786842" y="3870129"/>
            <a:ext cx="1432034" cy="3015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077FF745-BB38-4E26-9042-18C7BCB099A7}"/>
              </a:ext>
              <a:ext uri="{C183D7F6-B498-43B3-948B-1728B52AA6E4}">
                <adec:decorative xmlns:adec="http://schemas.microsoft.com/office/drawing/2017/decorative" val="1"/>
              </a:ext>
            </a:extLst>
          </p:cNvPr>
          <p:cNvCxnSpPr>
            <a:cxnSpLocks/>
            <a:stCxn id="5" idx="6"/>
          </p:cNvCxnSpPr>
          <p:nvPr/>
        </p:nvCxnSpPr>
        <p:spPr>
          <a:xfrm>
            <a:off x="7786842" y="3870129"/>
            <a:ext cx="1326932" cy="72289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3A4E496D-D713-4287-89ED-2B32862DCA93}"/>
              </a:ext>
              <a:ext uri="{C183D7F6-B498-43B3-948B-1728B52AA6E4}">
                <adec:decorative xmlns:adec="http://schemas.microsoft.com/office/drawing/2017/decorative" val="1"/>
              </a:ext>
            </a:extLst>
          </p:cNvPr>
          <p:cNvSpPr txBox="1"/>
          <p:nvPr/>
        </p:nvSpPr>
        <p:spPr>
          <a:xfrm>
            <a:off x="9218876" y="3715614"/>
            <a:ext cx="1752602" cy="369332"/>
          </a:xfrm>
          <a:prstGeom prst="rect">
            <a:avLst/>
          </a:prstGeom>
          <a:noFill/>
        </p:spPr>
        <p:txBody>
          <a:bodyPr wrap="square" rtlCol="0">
            <a:spAutoFit/>
          </a:bodyPr>
          <a:lstStyle/>
          <a:p>
            <a:r>
              <a:rPr lang="en-US" dirty="0"/>
              <a:t>Release Point 1</a:t>
            </a:r>
          </a:p>
        </p:txBody>
      </p:sp>
      <p:sp>
        <p:nvSpPr>
          <p:cNvPr id="2" name="Rectangle 1" descr="A diagram showing several units and processes sharing a path that contains several controls in parallel, and from there emissions are sent to multiple release points.">
            <a:extLst>
              <a:ext uri="{FF2B5EF4-FFF2-40B4-BE49-F238E27FC236}">
                <a16:creationId xmlns:a16="http://schemas.microsoft.com/office/drawing/2014/main" id="{6412B21D-B772-5E1E-553B-031F9C6F5128}"/>
              </a:ext>
            </a:extLst>
          </p:cNvPr>
          <p:cNvSpPr/>
          <p:nvPr/>
        </p:nvSpPr>
        <p:spPr>
          <a:xfrm>
            <a:off x="667265" y="2222109"/>
            <a:ext cx="10686535" cy="30601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93B59E14-9182-4786-AB13-9F9042A9ACA8}"/>
              </a:ext>
            </a:extLst>
          </p:cNvPr>
          <p:cNvSpPr/>
          <p:nvPr/>
        </p:nvSpPr>
        <p:spPr>
          <a:xfrm>
            <a:off x="838200" y="5686488"/>
            <a:ext cx="9753599" cy="923330"/>
          </a:xfrm>
          <a:prstGeom prst="rect">
            <a:avLst/>
          </a:prstGeom>
        </p:spPr>
        <p:txBody>
          <a:bodyPr wrap="square">
            <a:spAutoFit/>
          </a:bodyPr>
          <a:lstStyle/>
          <a:p>
            <a:r>
              <a:rPr lang="en-US" b="1" dirty="0"/>
              <a:t>Information You Need:  </a:t>
            </a:r>
            <a:r>
              <a:rPr lang="en-US" dirty="0"/>
              <a:t>release point apportionment, control effectiveness, pollutant reduction efficiency, path assignment (position of control in the sequence, if parallel, all controls have the same sequence number), control apportionment (e.g. 33% per control).</a:t>
            </a:r>
          </a:p>
        </p:txBody>
      </p:sp>
      <p:cxnSp>
        <p:nvCxnSpPr>
          <p:cNvPr id="3" name="Straight Arrow Connector 2">
            <a:extLst>
              <a:ext uri="{FF2B5EF4-FFF2-40B4-BE49-F238E27FC236}">
                <a16:creationId xmlns:a16="http://schemas.microsoft.com/office/drawing/2014/main" id="{20E0BBE1-BD92-D6A0-151A-43DB1B5116F9}"/>
              </a:ext>
              <a:ext uri="{C183D7F6-B498-43B3-948B-1728B52AA6E4}">
                <adec:decorative xmlns:adec="http://schemas.microsoft.com/office/drawing/2017/decorative" val="1"/>
              </a:ext>
            </a:extLst>
          </p:cNvPr>
          <p:cNvCxnSpPr>
            <a:cxnSpLocks/>
            <a:endCxn id="21" idx="1"/>
          </p:cNvCxnSpPr>
          <p:nvPr/>
        </p:nvCxnSpPr>
        <p:spPr>
          <a:xfrm>
            <a:off x="3450336" y="4642944"/>
            <a:ext cx="5768540" cy="891530"/>
          </a:xfrm>
          <a:prstGeom prst="straightConnector1">
            <a:avLst/>
          </a:prstGeom>
          <a:ln>
            <a:prstDash val="sysDash"/>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0B0E6BC6-4FE9-8BCF-25B3-CA11B992D48A}"/>
              </a:ext>
              <a:ext uri="{C183D7F6-B498-43B3-948B-1728B52AA6E4}">
                <adec:decorative xmlns:adec="http://schemas.microsoft.com/office/drawing/2017/decorative" val="1"/>
              </a:ext>
            </a:extLst>
          </p:cNvPr>
          <p:cNvSpPr txBox="1"/>
          <p:nvPr/>
        </p:nvSpPr>
        <p:spPr>
          <a:xfrm>
            <a:off x="9218876" y="5349808"/>
            <a:ext cx="1752602" cy="369332"/>
          </a:xfrm>
          <a:prstGeom prst="rect">
            <a:avLst/>
          </a:prstGeom>
          <a:noFill/>
        </p:spPr>
        <p:txBody>
          <a:bodyPr wrap="square" rtlCol="0">
            <a:spAutoFit/>
          </a:bodyPr>
          <a:lstStyle/>
          <a:p>
            <a:r>
              <a:rPr lang="en-US" dirty="0"/>
              <a:t>Release Point n</a:t>
            </a:r>
          </a:p>
        </p:txBody>
      </p:sp>
      <p:cxnSp>
        <p:nvCxnSpPr>
          <p:cNvPr id="24" name="Straight Arrow Connector 23">
            <a:extLst>
              <a:ext uri="{FF2B5EF4-FFF2-40B4-BE49-F238E27FC236}">
                <a16:creationId xmlns:a16="http://schemas.microsoft.com/office/drawing/2014/main" id="{924B9625-CE79-CB07-D4DB-0ADABDBDAD60}"/>
              </a:ext>
              <a:ext uri="{C183D7F6-B498-43B3-948B-1728B52AA6E4}">
                <adec:decorative xmlns:adec="http://schemas.microsoft.com/office/drawing/2017/decorative" val="1"/>
              </a:ext>
            </a:extLst>
          </p:cNvPr>
          <p:cNvCxnSpPr>
            <a:cxnSpLocks/>
            <a:stCxn id="5" idx="2"/>
            <a:endCxn id="7" idx="1"/>
          </p:cNvCxnSpPr>
          <p:nvPr/>
        </p:nvCxnSpPr>
        <p:spPr>
          <a:xfrm>
            <a:off x="3813932" y="3870129"/>
            <a:ext cx="1399193" cy="35632"/>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1D2D5CEF-D087-1AAA-DF49-D2B2015BB684}"/>
              </a:ext>
              <a:ext uri="{C183D7F6-B498-43B3-948B-1728B52AA6E4}">
                <adec:decorative xmlns:adec="http://schemas.microsoft.com/office/drawing/2017/decorative" val="1"/>
              </a:ext>
            </a:extLst>
          </p:cNvPr>
          <p:cNvCxnSpPr>
            <a:cxnSpLocks/>
            <a:stCxn id="5" idx="2"/>
            <a:endCxn id="6" idx="1"/>
          </p:cNvCxnSpPr>
          <p:nvPr/>
        </p:nvCxnSpPr>
        <p:spPr>
          <a:xfrm flipV="1">
            <a:off x="3813932" y="3173764"/>
            <a:ext cx="1393937" cy="696365"/>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DC62B5F4-8368-4EA8-F8E5-1BF4C59A039C}"/>
              </a:ext>
              <a:ext uri="{C183D7F6-B498-43B3-948B-1728B52AA6E4}">
                <adec:decorative xmlns:adec="http://schemas.microsoft.com/office/drawing/2017/decorative" val="1"/>
              </a:ext>
            </a:extLst>
          </p:cNvPr>
          <p:cNvCxnSpPr>
            <a:cxnSpLocks/>
            <a:stCxn id="5" idx="2"/>
            <a:endCxn id="9" idx="1"/>
          </p:cNvCxnSpPr>
          <p:nvPr/>
        </p:nvCxnSpPr>
        <p:spPr>
          <a:xfrm>
            <a:off x="3813932" y="3870129"/>
            <a:ext cx="1393937" cy="683071"/>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296852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E658770-6385-45B5-9BFB-BFF66A5E24F2}"/>
              </a:ext>
            </a:extLst>
          </p:cNvPr>
          <p:cNvSpPr>
            <a:spLocks noGrp="1"/>
          </p:cNvSpPr>
          <p:nvPr>
            <p:ph type="sldNum" sz="quarter" idx="12"/>
          </p:nvPr>
        </p:nvSpPr>
        <p:spPr/>
        <p:txBody>
          <a:bodyPr/>
          <a:lstStyle/>
          <a:p>
            <a:fld id="{C3625854-A157-44F5-B597-7EECA3982BD8}" type="slidenum">
              <a:rPr lang="en-US" smtClean="0"/>
              <a:t>3</a:t>
            </a:fld>
            <a:endParaRPr lang="en-US"/>
          </a:p>
        </p:txBody>
      </p:sp>
      <p:sp>
        <p:nvSpPr>
          <p:cNvPr id="2" name="Title 1">
            <a:extLst>
              <a:ext uri="{FF2B5EF4-FFF2-40B4-BE49-F238E27FC236}">
                <a16:creationId xmlns:a16="http://schemas.microsoft.com/office/drawing/2014/main" id="{CDD477A8-F4C9-4E9E-8A51-CDF841AAAFFF}"/>
              </a:ext>
            </a:extLst>
          </p:cNvPr>
          <p:cNvSpPr>
            <a:spLocks noGrp="1"/>
          </p:cNvSpPr>
          <p:nvPr>
            <p:ph type="title"/>
          </p:nvPr>
        </p:nvSpPr>
        <p:spPr/>
        <p:txBody>
          <a:bodyPr/>
          <a:lstStyle/>
          <a:p>
            <a:r>
              <a:rPr lang="en-US" b="1" dirty="0"/>
              <a:t>Outline of Training</a:t>
            </a:r>
          </a:p>
        </p:txBody>
      </p:sp>
      <p:sp>
        <p:nvSpPr>
          <p:cNvPr id="3" name="Content Placeholder 2">
            <a:extLst>
              <a:ext uri="{FF2B5EF4-FFF2-40B4-BE49-F238E27FC236}">
                <a16:creationId xmlns:a16="http://schemas.microsoft.com/office/drawing/2014/main" id="{CB3DD99F-FF52-4F00-BBA2-27F52282CCD6}"/>
              </a:ext>
            </a:extLst>
          </p:cNvPr>
          <p:cNvSpPr>
            <a:spLocks noGrp="1"/>
          </p:cNvSpPr>
          <p:nvPr>
            <p:ph idx="1"/>
          </p:nvPr>
        </p:nvSpPr>
        <p:spPr/>
        <p:txBody>
          <a:bodyPr/>
          <a:lstStyle/>
          <a:p>
            <a:r>
              <a:rPr lang="en-US" dirty="0"/>
              <a:t>Control-related Concepts and Data Fields </a:t>
            </a:r>
          </a:p>
          <a:p>
            <a:r>
              <a:rPr lang="en-US" dirty="0"/>
              <a:t>Steps to Enter Data (where/how to enter your data)</a:t>
            </a:r>
          </a:p>
          <a:p>
            <a:r>
              <a:rPr lang="en-US" dirty="0"/>
              <a:t>Examples (what data to enter) for Different Control Configurations</a:t>
            </a:r>
          </a:p>
          <a:p>
            <a:pPr lvl="1"/>
            <a:r>
              <a:rPr lang="en-US" dirty="0"/>
              <a:t>No Control Devices</a:t>
            </a:r>
          </a:p>
          <a:p>
            <a:pPr lvl="1"/>
            <a:r>
              <a:rPr lang="en-US" dirty="0"/>
              <a:t>Single Control Device</a:t>
            </a:r>
          </a:p>
          <a:p>
            <a:pPr lvl="1"/>
            <a:r>
              <a:rPr lang="en-US" dirty="0"/>
              <a:t>Controls in Series</a:t>
            </a:r>
          </a:p>
          <a:p>
            <a:pPr lvl="1"/>
            <a:r>
              <a:rPr lang="en-US" dirty="0"/>
              <a:t>Controls in Parallel</a:t>
            </a:r>
          </a:p>
          <a:p>
            <a:pPr lvl="1"/>
            <a:r>
              <a:rPr lang="en-US" dirty="0"/>
              <a:t>Complex Control Device Configurations</a:t>
            </a:r>
          </a:p>
          <a:p>
            <a:r>
              <a:rPr lang="en-US" dirty="0"/>
              <a:t>Questions</a:t>
            </a:r>
          </a:p>
          <a:p>
            <a:endParaRPr lang="en-US" dirty="0"/>
          </a:p>
        </p:txBody>
      </p:sp>
    </p:spTree>
    <p:extLst>
      <p:ext uri="{BB962C8B-B14F-4D97-AF65-F5344CB8AC3E}">
        <p14:creationId xmlns:p14="http://schemas.microsoft.com/office/powerpoint/2010/main" val="32474410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CE5FFFB-7AB7-4C4F-BC8F-2BBA37194F1E}"/>
              </a:ext>
            </a:extLst>
          </p:cNvPr>
          <p:cNvSpPr>
            <a:spLocks noGrp="1"/>
          </p:cNvSpPr>
          <p:nvPr>
            <p:ph type="sldNum" sz="quarter" idx="12"/>
          </p:nvPr>
        </p:nvSpPr>
        <p:spPr/>
        <p:txBody>
          <a:bodyPr/>
          <a:lstStyle/>
          <a:p>
            <a:fld id="{C3625854-A157-44F5-B597-7EECA3982BD8}" type="slidenum">
              <a:rPr lang="en-US" smtClean="0"/>
              <a:t>30</a:t>
            </a:fld>
            <a:endParaRPr lang="en-US"/>
          </a:p>
        </p:txBody>
      </p:sp>
      <p:sp>
        <p:nvSpPr>
          <p:cNvPr id="2" name="Title 1">
            <a:extLst>
              <a:ext uri="{FF2B5EF4-FFF2-40B4-BE49-F238E27FC236}">
                <a16:creationId xmlns:a16="http://schemas.microsoft.com/office/drawing/2014/main" id="{25542E59-C04D-4E18-A8CA-113031F33859}"/>
              </a:ext>
            </a:extLst>
          </p:cNvPr>
          <p:cNvSpPr>
            <a:spLocks noGrp="1"/>
          </p:cNvSpPr>
          <p:nvPr>
            <p:ph type="title"/>
          </p:nvPr>
        </p:nvSpPr>
        <p:spPr/>
        <p:txBody>
          <a:bodyPr/>
          <a:lstStyle/>
          <a:p>
            <a:r>
              <a:rPr lang="en-US" b="1" dirty="0"/>
              <a:t>Control Apportionment</a:t>
            </a:r>
          </a:p>
        </p:txBody>
      </p:sp>
      <p:sp>
        <p:nvSpPr>
          <p:cNvPr id="3" name="Content Placeholder 2">
            <a:extLst>
              <a:ext uri="{FF2B5EF4-FFF2-40B4-BE49-F238E27FC236}">
                <a16:creationId xmlns:a16="http://schemas.microsoft.com/office/drawing/2014/main" id="{B94091FD-3E81-4FB0-8310-C82F14F0A61D}"/>
              </a:ext>
            </a:extLst>
          </p:cNvPr>
          <p:cNvSpPr>
            <a:spLocks noGrp="1"/>
          </p:cNvSpPr>
          <p:nvPr>
            <p:ph idx="1"/>
          </p:nvPr>
        </p:nvSpPr>
        <p:spPr>
          <a:xfrm>
            <a:off x="838200" y="1690688"/>
            <a:ext cx="10515600" cy="4665662"/>
          </a:xfrm>
        </p:spPr>
        <p:txBody>
          <a:bodyPr>
            <a:normAutofit fontScale="92500" lnSpcReduction="20000"/>
          </a:bodyPr>
          <a:lstStyle/>
          <a:p>
            <a:pPr marL="0" indent="0">
              <a:buNone/>
            </a:pPr>
            <a:r>
              <a:rPr lang="en-US" dirty="0"/>
              <a:t>Flow of emissions from one control device to the next will be tracked via the </a:t>
            </a:r>
            <a:r>
              <a:rPr lang="en-US" b="1" dirty="0"/>
              <a:t>Control Apportionment</a:t>
            </a:r>
          </a:p>
          <a:p>
            <a:pPr lvl="1"/>
            <a:r>
              <a:rPr lang="en-US" dirty="0"/>
              <a:t>% of the emissions are routed to the next control or path.</a:t>
            </a:r>
          </a:p>
          <a:p>
            <a:pPr lvl="1"/>
            <a:r>
              <a:rPr lang="en-US" dirty="0"/>
              <a:t>100% of the emissions are tracked, a control apportionment percentage &lt; 100% for a control device means that some emission are also being routed to another control device or path.</a:t>
            </a:r>
          </a:p>
          <a:p>
            <a:pPr lvl="1"/>
            <a:r>
              <a:rPr lang="en-US" dirty="0"/>
              <a:t>Are entered when entering control path assignment data.</a:t>
            </a:r>
          </a:p>
          <a:p>
            <a:pPr marL="0" indent="0">
              <a:buNone/>
            </a:pPr>
            <a:r>
              <a:rPr lang="en-US" b="1" dirty="0"/>
              <a:t>Release Point Apportionment (revisited):</a:t>
            </a:r>
          </a:p>
          <a:p>
            <a:pPr lvl="1"/>
            <a:r>
              <a:rPr lang="en-US" dirty="0"/>
              <a:t>Different than control apportionment</a:t>
            </a:r>
          </a:p>
          <a:p>
            <a:pPr lvl="1"/>
            <a:r>
              <a:rPr lang="en-US" dirty="0"/>
              <a:t>Total uncontrolled emissions generated at the unit/process must be accounted for in terms of where they were ultimately released:</a:t>
            </a:r>
          </a:p>
          <a:p>
            <a:pPr lvl="2"/>
            <a:r>
              <a:rPr lang="en-US" dirty="0"/>
              <a:t>Different types of release points</a:t>
            </a:r>
          </a:p>
          <a:p>
            <a:pPr lvl="3"/>
            <a:r>
              <a:rPr lang="en-US" dirty="0"/>
              <a:t>Stack</a:t>
            </a:r>
          </a:p>
          <a:p>
            <a:pPr lvl="3"/>
            <a:r>
              <a:rPr lang="en-US" dirty="0"/>
              <a:t>Fugitive</a:t>
            </a:r>
          </a:p>
          <a:p>
            <a:pPr lvl="2"/>
            <a:r>
              <a:rPr lang="en-US" dirty="0"/>
              <a:t>100% of the original emissions must be assigned to one or more release points</a:t>
            </a:r>
          </a:p>
          <a:p>
            <a:endParaRPr lang="en-US" dirty="0"/>
          </a:p>
        </p:txBody>
      </p:sp>
    </p:spTree>
    <p:extLst>
      <p:ext uri="{BB962C8B-B14F-4D97-AF65-F5344CB8AC3E}">
        <p14:creationId xmlns:p14="http://schemas.microsoft.com/office/powerpoint/2010/main" val="2608777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97548EA-4D1F-45C8-825B-181FF1910AD7}"/>
              </a:ext>
            </a:extLst>
          </p:cNvPr>
          <p:cNvSpPr>
            <a:spLocks noGrp="1"/>
          </p:cNvSpPr>
          <p:nvPr>
            <p:ph type="sldNum" sz="quarter" idx="12"/>
          </p:nvPr>
        </p:nvSpPr>
        <p:spPr/>
        <p:txBody>
          <a:bodyPr/>
          <a:lstStyle/>
          <a:p>
            <a:fld id="{C3625854-A157-44F5-B597-7EECA3982BD8}" type="slidenum">
              <a:rPr lang="en-US" smtClean="0"/>
              <a:t>31</a:t>
            </a:fld>
            <a:endParaRPr lang="en-US"/>
          </a:p>
        </p:txBody>
      </p:sp>
      <p:sp>
        <p:nvSpPr>
          <p:cNvPr id="2" name="Title 1">
            <a:extLst>
              <a:ext uri="{FF2B5EF4-FFF2-40B4-BE49-F238E27FC236}">
                <a16:creationId xmlns:a16="http://schemas.microsoft.com/office/drawing/2014/main" id="{420F2C0F-3D4D-4ACE-BA04-94E0F8F6EA67}"/>
              </a:ext>
            </a:extLst>
          </p:cNvPr>
          <p:cNvSpPr>
            <a:spLocks noGrp="1"/>
          </p:cNvSpPr>
          <p:nvPr>
            <p:ph type="title"/>
          </p:nvPr>
        </p:nvSpPr>
        <p:spPr/>
        <p:txBody>
          <a:bodyPr/>
          <a:lstStyle/>
          <a:p>
            <a:r>
              <a:rPr lang="en-US" b="1" dirty="0"/>
              <a:t>Control Apportionment in the User Interface</a:t>
            </a:r>
          </a:p>
        </p:txBody>
      </p:sp>
      <p:sp>
        <p:nvSpPr>
          <p:cNvPr id="7" name="TextBox 6">
            <a:extLst>
              <a:ext uri="{FF2B5EF4-FFF2-40B4-BE49-F238E27FC236}">
                <a16:creationId xmlns:a16="http://schemas.microsoft.com/office/drawing/2014/main" id="{CBCDF7F0-87DC-4D6A-A524-4A180AA87F8D}"/>
              </a:ext>
            </a:extLst>
          </p:cNvPr>
          <p:cNvSpPr txBox="1"/>
          <p:nvPr/>
        </p:nvSpPr>
        <p:spPr>
          <a:xfrm>
            <a:off x="662050" y="3214985"/>
            <a:ext cx="1926771" cy="923330"/>
          </a:xfrm>
          <a:prstGeom prst="rect">
            <a:avLst/>
          </a:prstGeom>
          <a:noFill/>
        </p:spPr>
        <p:txBody>
          <a:bodyPr wrap="square">
            <a:spAutoFit/>
          </a:bodyPr>
          <a:lstStyle/>
          <a:p>
            <a:r>
              <a:rPr lang="en-US" dirty="0"/>
              <a:t>Found in the screen for each existing path.</a:t>
            </a:r>
          </a:p>
        </p:txBody>
      </p:sp>
      <p:pic>
        <p:nvPicPr>
          <p:cNvPr id="6" name="Picture 5" descr="User Interface screen showing the pop up window where control apportionment data is entered.">
            <a:extLst>
              <a:ext uri="{FF2B5EF4-FFF2-40B4-BE49-F238E27FC236}">
                <a16:creationId xmlns:a16="http://schemas.microsoft.com/office/drawing/2014/main" id="{3D67118A-CFE3-4CC0-AE12-F3438AE180E1}"/>
              </a:ext>
            </a:extLst>
          </p:cNvPr>
          <p:cNvPicPr>
            <a:picLocks noChangeAspect="1"/>
          </p:cNvPicPr>
          <p:nvPr/>
        </p:nvPicPr>
        <p:blipFill rotWithShape="1">
          <a:blip r:embed="rId2"/>
          <a:srcRect t="8469" b="28082"/>
          <a:stretch/>
        </p:blipFill>
        <p:spPr>
          <a:xfrm>
            <a:off x="2588821" y="1690688"/>
            <a:ext cx="8514323" cy="4351338"/>
          </a:xfrm>
          <a:prstGeom prst="rect">
            <a:avLst/>
          </a:prstGeom>
        </p:spPr>
      </p:pic>
      <p:sp>
        <p:nvSpPr>
          <p:cNvPr id="3" name="Oval 2" descr="Oval highlighting the place in the control path assignment screen where the control apportionment is entered.">
            <a:extLst>
              <a:ext uri="{FF2B5EF4-FFF2-40B4-BE49-F238E27FC236}">
                <a16:creationId xmlns:a16="http://schemas.microsoft.com/office/drawing/2014/main" id="{E9475F1E-7203-A0C7-A403-6D848940B18A}"/>
              </a:ext>
            </a:extLst>
          </p:cNvPr>
          <p:cNvSpPr/>
          <p:nvPr/>
        </p:nvSpPr>
        <p:spPr>
          <a:xfrm>
            <a:off x="6620256" y="2908131"/>
            <a:ext cx="1548384" cy="42672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745728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4C8828C-7326-407D-92AF-40936DA301D5}"/>
              </a:ext>
            </a:extLst>
          </p:cNvPr>
          <p:cNvSpPr>
            <a:spLocks noGrp="1"/>
          </p:cNvSpPr>
          <p:nvPr>
            <p:ph type="sldNum" sz="quarter" idx="12"/>
          </p:nvPr>
        </p:nvSpPr>
        <p:spPr/>
        <p:txBody>
          <a:bodyPr/>
          <a:lstStyle/>
          <a:p>
            <a:fld id="{C3625854-A157-44F5-B597-7EECA3982BD8}" type="slidenum">
              <a:rPr lang="en-US" smtClean="0"/>
              <a:t>32</a:t>
            </a:fld>
            <a:endParaRPr lang="en-US"/>
          </a:p>
        </p:txBody>
      </p:sp>
      <p:sp>
        <p:nvSpPr>
          <p:cNvPr id="2" name="Title 1">
            <a:extLst>
              <a:ext uri="{FF2B5EF4-FFF2-40B4-BE49-F238E27FC236}">
                <a16:creationId xmlns:a16="http://schemas.microsoft.com/office/drawing/2014/main" id="{F674C02D-5B3F-4585-9FAE-BB412CD2CBC8}"/>
              </a:ext>
            </a:extLst>
          </p:cNvPr>
          <p:cNvSpPr>
            <a:spLocks noGrp="1"/>
          </p:cNvSpPr>
          <p:nvPr>
            <p:ph type="title"/>
          </p:nvPr>
        </p:nvSpPr>
        <p:spPr/>
        <p:txBody>
          <a:bodyPr/>
          <a:lstStyle/>
          <a:p>
            <a:r>
              <a:rPr lang="en-US" b="1" dirty="0"/>
              <a:t>Control Apportionment in the Bulk Upload Template</a:t>
            </a:r>
          </a:p>
        </p:txBody>
      </p:sp>
      <p:sp>
        <p:nvSpPr>
          <p:cNvPr id="7" name="TextBox 6">
            <a:extLst>
              <a:ext uri="{FF2B5EF4-FFF2-40B4-BE49-F238E27FC236}">
                <a16:creationId xmlns:a16="http://schemas.microsoft.com/office/drawing/2014/main" id="{A4D4CFFA-643A-494B-BCCE-CD9C621C8ABC}"/>
              </a:ext>
            </a:extLst>
          </p:cNvPr>
          <p:cNvSpPr txBox="1"/>
          <p:nvPr/>
        </p:nvSpPr>
        <p:spPr>
          <a:xfrm>
            <a:off x="602217" y="2690336"/>
            <a:ext cx="2178499" cy="1477328"/>
          </a:xfrm>
          <a:prstGeom prst="rect">
            <a:avLst/>
          </a:prstGeom>
          <a:noFill/>
        </p:spPr>
        <p:txBody>
          <a:bodyPr wrap="square">
            <a:spAutoFit/>
          </a:bodyPr>
          <a:lstStyle/>
          <a:p>
            <a:r>
              <a:rPr lang="en-US" dirty="0"/>
              <a:t>Found in the “Control Assignments” tab using existing controls and paths.</a:t>
            </a:r>
          </a:p>
        </p:txBody>
      </p:sp>
      <p:pic>
        <p:nvPicPr>
          <p:cNvPr id="6" name="Picture 5" descr="Bulk Upload template screen showing the control assignments tab where the control apportionment data can be entered.">
            <a:extLst>
              <a:ext uri="{FF2B5EF4-FFF2-40B4-BE49-F238E27FC236}">
                <a16:creationId xmlns:a16="http://schemas.microsoft.com/office/drawing/2014/main" id="{A8E3C19E-C345-4B41-8A38-DBA116263076}"/>
              </a:ext>
            </a:extLst>
          </p:cNvPr>
          <p:cNvPicPr>
            <a:picLocks noChangeAspect="1"/>
          </p:cNvPicPr>
          <p:nvPr/>
        </p:nvPicPr>
        <p:blipFill rotWithShape="1">
          <a:blip r:embed="rId2"/>
          <a:srcRect l="8049" t="29574" r="23999" b="-82"/>
          <a:stretch/>
        </p:blipFill>
        <p:spPr>
          <a:xfrm>
            <a:off x="2780716" y="1690688"/>
            <a:ext cx="8646656" cy="4301302"/>
          </a:xfrm>
          <a:prstGeom prst="rect">
            <a:avLst/>
          </a:prstGeom>
        </p:spPr>
      </p:pic>
    </p:spTree>
    <p:extLst>
      <p:ext uri="{BB962C8B-B14F-4D97-AF65-F5344CB8AC3E}">
        <p14:creationId xmlns:p14="http://schemas.microsoft.com/office/powerpoint/2010/main" val="16267343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ECD1540-5CEC-4CBA-ADA5-A142757E0BE7}"/>
              </a:ext>
            </a:extLst>
          </p:cNvPr>
          <p:cNvSpPr>
            <a:spLocks noGrp="1"/>
          </p:cNvSpPr>
          <p:nvPr>
            <p:ph type="sldNum" sz="quarter" idx="12"/>
          </p:nvPr>
        </p:nvSpPr>
        <p:spPr/>
        <p:txBody>
          <a:bodyPr/>
          <a:lstStyle/>
          <a:p>
            <a:fld id="{C3625854-A157-44F5-B597-7EECA3982BD8}" type="slidenum">
              <a:rPr lang="en-US" smtClean="0"/>
              <a:t>33</a:t>
            </a:fld>
            <a:endParaRPr lang="en-US"/>
          </a:p>
        </p:txBody>
      </p:sp>
      <p:sp>
        <p:nvSpPr>
          <p:cNvPr id="2" name="Title 1">
            <a:extLst>
              <a:ext uri="{FF2B5EF4-FFF2-40B4-BE49-F238E27FC236}">
                <a16:creationId xmlns:a16="http://schemas.microsoft.com/office/drawing/2014/main" id="{30C523F0-29E6-48CA-B7FE-F6A066AEE137}"/>
              </a:ext>
            </a:extLst>
          </p:cNvPr>
          <p:cNvSpPr>
            <a:spLocks noGrp="1"/>
          </p:cNvSpPr>
          <p:nvPr>
            <p:ph type="title"/>
          </p:nvPr>
        </p:nvSpPr>
        <p:spPr/>
        <p:txBody>
          <a:bodyPr/>
          <a:lstStyle/>
          <a:p>
            <a:r>
              <a:rPr lang="en-US" b="1" dirty="0"/>
              <a:t>Percent Path Effectiveness</a:t>
            </a:r>
          </a:p>
        </p:txBody>
      </p:sp>
      <p:sp>
        <p:nvSpPr>
          <p:cNvPr id="3" name="Content Placeholder 2">
            <a:extLst>
              <a:ext uri="{FF2B5EF4-FFF2-40B4-BE49-F238E27FC236}">
                <a16:creationId xmlns:a16="http://schemas.microsoft.com/office/drawing/2014/main" id="{F8C74DD5-5511-4135-8E10-F8E05B5BA5FA}"/>
              </a:ext>
            </a:extLst>
          </p:cNvPr>
          <p:cNvSpPr>
            <a:spLocks noGrp="1"/>
          </p:cNvSpPr>
          <p:nvPr>
            <p:ph idx="1"/>
          </p:nvPr>
        </p:nvSpPr>
        <p:spPr/>
        <p:txBody>
          <a:bodyPr>
            <a:normAutofit fontScale="92500" lnSpcReduction="10000"/>
          </a:bodyPr>
          <a:lstStyle/>
          <a:p>
            <a:r>
              <a:rPr lang="en-US" i="1" dirty="0"/>
              <a:t>Required</a:t>
            </a:r>
            <a:r>
              <a:rPr lang="en-US" dirty="0"/>
              <a:t> on main paths (those associated with a release point apportionment)</a:t>
            </a:r>
          </a:p>
          <a:p>
            <a:r>
              <a:rPr lang="en-US" dirty="0"/>
              <a:t>If only one control device exists, it is equal to the percent control effectiveness for that control.</a:t>
            </a:r>
          </a:p>
          <a:p>
            <a:r>
              <a:rPr lang="en-US" dirty="0"/>
              <a:t>May depend on how those control devices are laid out (in sequence, parallel, a combination).  For example, if in sequence: the multiplication of % control effectiveness, if in parallel: the average or weighted average of control device effectiveness.</a:t>
            </a:r>
          </a:p>
          <a:p>
            <a:r>
              <a:rPr lang="en-US" dirty="0"/>
              <a:t>Consult your SLT on the best way to represent path effectiveness, especially if you have a complex control set up.</a:t>
            </a:r>
          </a:p>
          <a:p>
            <a:r>
              <a:rPr lang="en-US" dirty="0"/>
              <a:t>Entered in the screen for each path.  </a:t>
            </a:r>
            <a:endParaRPr lang="en-US" dirty="0">
              <a:highlight>
                <a:srgbClr val="FFFF00"/>
              </a:highlight>
            </a:endParaRPr>
          </a:p>
        </p:txBody>
      </p:sp>
    </p:spTree>
    <p:extLst>
      <p:ext uri="{BB962C8B-B14F-4D97-AF65-F5344CB8AC3E}">
        <p14:creationId xmlns:p14="http://schemas.microsoft.com/office/powerpoint/2010/main" val="107543557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9252300-F8EF-4AA3-BB2D-91819DD3AE3A}"/>
              </a:ext>
            </a:extLst>
          </p:cNvPr>
          <p:cNvSpPr>
            <a:spLocks noGrp="1"/>
          </p:cNvSpPr>
          <p:nvPr>
            <p:ph type="sldNum" sz="quarter" idx="12"/>
          </p:nvPr>
        </p:nvSpPr>
        <p:spPr/>
        <p:txBody>
          <a:bodyPr/>
          <a:lstStyle/>
          <a:p>
            <a:fld id="{C3625854-A157-44F5-B597-7EECA3982BD8}" type="slidenum">
              <a:rPr lang="en-US" smtClean="0"/>
              <a:t>34</a:t>
            </a:fld>
            <a:endParaRPr lang="en-US"/>
          </a:p>
        </p:txBody>
      </p:sp>
      <p:sp>
        <p:nvSpPr>
          <p:cNvPr id="2" name="Title 1">
            <a:extLst>
              <a:ext uri="{FF2B5EF4-FFF2-40B4-BE49-F238E27FC236}">
                <a16:creationId xmlns:a16="http://schemas.microsoft.com/office/drawing/2014/main" id="{736BD9E7-B045-43E8-9FE2-FADAD3831F63}"/>
              </a:ext>
            </a:extLst>
          </p:cNvPr>
          <p:cNvSpPr>
            <a:spLocks noGrp="1"/>
          </p:cNvSpPr>
          <p:nvPr>
            <p:ph type="title"/>
          </p:nvPr>
        </p:nvSpPr>
        <p:spPr>
          <a:xfrm>
            <a:off x="838200" y="152988"/>
            <a:ext cx="10515600" cy="1325563"/>
          </a:xfrm>
        </p:spPr>
        <p:txBody>
          <a:bodyPr/>
          <a:lstStyle/>
          <a:p>
            <a:r>
              <a:rPr lang="en-US" b="1" dirty="0"/>
              <a:t>Path Effectiveness in the User Interface</a:t>
            </a:r>
          </a:p>
        </p:txBody>
      </p:sp>
      <p:sp>
        <p:nvSpPr>
          <p:cNvPr id="10" name="TextBox 9">
            <a:extLst>
              <a:ext uri="{FF2B5EF4-FFF2-40B4-BE49-F238E27FC236}">
                <a16:creationId xmlns:a16="http://schemas.microsoft.com/office/drawing/2014/main" id="{87A00B61-A247-4A5D-A603-8E3104BA5499}"/>
              </a:ext>
            </a:extLst>
          </p:cNvPr>
          <p:cNvSpPr txBox="1"/>
          <p:nvPr/>
        </p:nvSpPr>
        <p:spPr>
          <a:xfrm>
            <a:off x="797655" y="2994120"/>
            <a:ext cx="1926771" cy="923330"/>
          </a:xfrm>
          <a:prstGeom prst="rect">
            <a:avLst/>
          </a:prstGeom>
          <a:noFill/>
        </p:spPr>
        <p:txBody>
          <a:bodyPr wrap="square">
            <a:spAutoFit/>
          </a:bodyPr>
          <a:lstStyle/>
          <a:p>
            <a:r>
              <a:rPr lang="en-US" dirty="0"/>
              <a:t>Found in the screen for each path.</a:t>
            </a:r>
          </a:p>
        </p:txBody>
      </p:sp>
      <p:pic>
        <p:nvPicPr>
          <p:cNvPr id="9" name="Picture 8" descr="User Interface path screen showing where path data is entered.">
            <a:extLst>
              <a:ext uri="{FF2B5EF4-FFF2-40B4-BE49-F238E27FC236}">
                <a16:creationId xmlns:a16="http://schemas.microsoft.com/office/drawing/2014/main" id="{4A99B11F-273E-4D66-B729-C03BAF685DA1}"/>
              </a:ext>
            </a:extLst>
          </p:cNvPr>
          <p:cNvPicPr>
            <a:picLocks noChangeAspect="1"/>
          </p:cNvPicPr>
          <p:nvPr/>
        </p:nvPicPr>
        <p:blipFill rotWithShape="1">
          <a:blip r:embed="rId2"/>
          <a:srcRect t="11351"/>
          <a:stretch/>
        </p:blipFill>
        <p:spPr>
          <a:xfrm>
            <a:off x="2683880" y="1315329"/>
            <a:ext cx="6824239" cy="4872745"/>
          </a:xfrm>
          <a:prstGeom prst="rect">
            <a:avLst/>
          </a:prstGeom>
        </p:spPr>
      </p:pic>
    </p:spTree>
    <p:extLst>
      <p:ext uri="{BB962C8B-B14F-4D97-AF65-F5344CB8AC3E}">
        <p14:creationId xmlns:p14="http://schemas.microsoft.com/office/powerpoint/2010/main" val="30519146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B038C0-3D68-42FC-A483-BD514804B5CC}"/>
              </a:ext>
            </a:extLst>
          </p:cNvPr>
          <p:cNvSpPr>
            <a:spLocks noGrp="1"/>
          </p:cNvSpPr>
          <p:nvPr>
            <p:ph type="title"/>
          </p:nvPr>
        </p:nvSpPr>
        <p:spPr/>
        <p:txBody>
          <a:bodyPr/>
          <a:lstStyle/>
          <a:p>
            <a:r>
              <a:rPr lang="en-US" b="1" dirty="0"/>
              <a:t>Path Effectiveness in the Bulk Upload Template</a:t>
            </a:r>
            <a:endParaRPr lang="en-US" dirty="0"/>
          </a:p>
        </p:txBody>
      </p:sp>
      <p:sp>
        <p:nvSpPr>
          <p:cNvPr id="4" name="Slide Number Placeholder 3">
            <a:extLst>
              <a:ext uri="{FF2B5EF4-FFF2-40B4-BE49-F238E27FC236}">
                <a16:creationId xmlns:a16="http://schemas.microsoft.com/office/drawing/2014/main" id="{22D73544-6D1F-4F87-BF6B-F525579B137F}"/>
              </a:ext>
            </a:extLst>
          </p:cNvPr>
          <p:cNvSpPr>
            <a:spLocks noGrp="1"/>
          </p:cNvSpPr>
          <p:nvPr>
            <p:ph type="sldNum" sz="quarter" idx="12"/>
          </p:nvPr>
        </p:nvSpPr>
        <p:spPr/>
        <p:txBody>
          <a:bodyPr/>
          <a:lstStyle/>
          <a:p>
            <a:fld id="{C3625854-A157-44F5-B597-7EECA3982BD8}" type="slidenum">
              <a:rPr lang="en-US" smtClean="0"/>
              <a:t>35</a:t>
            </a:fld>
            <a:endParaRPr lang="en-US"/>
          </a:p>
        </p:txBody>
      </p:sp>
      <p:sp>
        <p:nvSpPr>
          <p:cNvPr id="6" name="TextBox 5">
            <a:extLst>
              <a:ext uri="{FF2B5EF4-FFF2-40B4-BE49-F238E27FC236}">
                <a16:creationId xmlns:a16="http://schemas.microsoft.com/office/drawing/2014/main" id="{8D79DFD4-EE63-4627-B048-81DF40FD49DB}"/>
              </a:ext>
            </a:extLst>
          </p:cNvPr>
          <p:cNvSpPr txBox="1"/>
          <p:nvPr/>
        </p:nvSpPr>
        <p:spPr>
          <a:xfrm>
            <a:off x="751669" y="3105834"/>
            <a:ext cx="1812485" cy="923330"/>
          </a:xfrm>
          <a:prstGeom prst="rect">
            <a:avLst/>
          </a:prstGeom>
          <a:noFill/>
        </p:spPr>
        <p:txBody>
          <a:bodyPr wrap="square">
            <a:spAutoFit/>
          </a:bodyPr>
          <a:lstStyle/>
          <a:p>
            <a:r>
              <a:rPr lang="en-US" dirty="0"/>
              <a:t>Found in the “Control Paths” tab.</a:t>
            </a:r>
          </a:p>
        </p:txBody>
      </p:sp>
      <p:pic>
        <p:nvPicPr>
          <p:cNvPr id="5" name="Picture 4" descr="Bulk Upload screen showing where in the control paths tab data for paths effectiveness can be entered.">
            <a:extLst>
              <a:ext uri="{FF2B5EF4-FFF2-40B4-BE49-F238E27FC236}">
                <a16:creationId xmlns:a16="http://schemas.microsoft.com/office/drawing/2014/main" id="{6946CD87-0548-4C75-B10E-DB93024BCDC3}"/>
              </a:ext>
            </a:extLst>
          </p:cNvPr>
          <p:cNvPicPr>
            <a:picLocks noChangeAspect="1"/>
          </p:cNvPicPr>
          <p:nvPr/>
        </p:nvPicPr>
        <p:blipFill rotWithShape="1">
          <a:blip r:embed="rId2"/>
          <a:srcRect t="24652" r="14599"/>
          <a:stretch/>
        </p:blipFill>
        <p:spPr>
          <a:xfrm>
            <a:off x="2727702" y="1592471"/>
            <a:ext cx="8214102" cy="4900403"/>
          </a:xfrm>
          <a:prstGeom prst="rect">
            <a:avLst/>
          </a:prstGeom>
        </p:spPr>
      </p:pic>
    </p:spTree>
    <p:extLst>
      <p:ext uri="{BB962C8B-B14F-4D97-AF65-F5344CB8AC3E}">
        <p14:creationId xmlns:p14="http://schemas.microsoft.com/office/powerpoint/2010/main" val="389146210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0771888-764E-4456-E514-6AAE071C9BB6}"/>
              </a:ext>
            </a:extLst>
          </p:cNvPr>
          <p:cNvSpPr>
            <a:spLocks noGrp="1"/>
          </p:cNvSpPr>
          <p:nvPr>
            <p:ph type="sldNum" sz="quarter" idx="12"/>
          </p:nvPr>
        </p:nvSpPr>
        <p:spPr/>
        <p:txBody>
          <a:bodyPr/>
          <a:lstStyle/>
          <a:p>
            <a:fld id="{C3625854-A157-44F5-B597-7EECA3982BD8}" type="slidenum">
              <a:rPr lang="en-US" smtClean="0"/>
              <a:t>36</a:t>
            </a:fld>
            <a:endParaRPr lang="en-US"/>
          </a:p>
        </p:txBody>
      </p:sp>
      <p:sp>
        <p:nvSpPr>
          <p:cNvPr id="2" name="Title 1">
            <a:extLst>
              <a:ext uri="{FF2B5EF4-FFF2-40B4-BE49-F238E27FC236}">
                <a16:creationId xmlns:a16="http://schemas.microsoft.com/office/drawing/2014/main" id="{5AE079DD-C9A7-35B3-8516-58BE6A3CDA68}"/>
              </a:ext>
            </a:extLst>
          </p:cNvPr>
          <p:cNvSpPr>
            <a:spLocks noGrp="1"/>
          </p:cNvSpPr>
          <p:nvPr>
            <p:ph type="title"/>
          </p:nvPr>
        </p:nvSpPr>
        <p:spPr/>
        <p:txBody>
          <a:bodyPr/>
          <a:lstStyle/>
          <a:p>
            <a:r>
              <a:rPr lang="en-US" b="1" dirty="0"/>
              <a:t>Path Pollutant Percent Reduction Efficiency</a:t>
            </a:r>
          </a:p>
        </p:txBody>
      </p:sp>
      <p:sp>
        <p:nvSpPr>
          <p:cNvPr id="3" name="Content Placeholder 2">
            <a:extLst>
              <a:ext uri="{FF2B5EF4-FFF2-40B4-BE49-F238E27FC236}">
                <a16:creationId xmlns:a16="http://schemas.microsoft.com/office/drawing/2014/main" id="{13DDBB6F-AB29-50DA-3A5E-5787B5532470}"/>
              </a:ext>
            </a:extLst>
          </p:cNvPr>
          <p:cNvSpPr>
            <a:spLocks noGrp="1"/>
          </p:cNvSpPr>
          <p:nvPr>
            <p:ph idx="1"/>
          </p:nvPr>
        </p:nvSpPr>
        <p:spPr/>
        <p:txBody>
          <a:bodyPr>
            <a:normAutofit fontScale="92500"/>
          </a:bodyPr>
          <a:lstStyle/>
          <a:p>
            <a:r>
              <a:rPr lang="en-US" i="1" dirty="0"/>
              <a:t>Required</a:t>
            </a:r>
            <a:r>
              <a:rPr lang="en-US" dirty="0"/>
              <a:t> on main paths (those associated with a release point apportionment)</a:t>
            </a:r>
          </a:p>
          <a:p>
            <a:r>
              <a:rPr lang="en-US" dirty="0"/>
              <a:t>If there is only one control device, then it is the same as the control percent reduction efficiency.</a:t>
            </a:r>
          </a:p>
          <a:p>
            <a:r>
              <a:rPr lang="en-US" dirty="0"/>
              <a:t>If there are more than one control device reducing the same pollutant, it is a combination of the reduction efficiency of all those devices.  </a:t>
            </a:r>
          </a:p>
          <a:p>
            <a:r>
              <a:rPr lang="en-US" dirty="0"/>
              <a:t>May depend on how those control devices are laid out (in sequence, parallel, a combination).</a:t>
            </a:r>
          </a:p>
          <a:p>
            <a:r>
              <a:rPr lang="en-US" dirty="0"/>
              <a:t>Consult your SLT to determine the best way to represent path pollutant percent reduction efficiency if you have a complex controls set up.</a:t>
            </a:r>
          </a:p>
        </p:txBody>
      </p:sp>
    </p:spTree>
    <p:extLst>
      <p:ext uri="{BB962C8B-B14F-4D97-AF65-F5344CB8AC3E}">
        <p14:creationId xmlns:p14="http://schemas.microsoft.com/office/powerpoint/2010/main" val="311270450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08AAA9B-61B5-E34D-E10C-C1E8CE6FB479}"/>
              </a:ext>
            </a:extLst>
          </p:cNvPr>
          <p:cNvSpPr>
            <a:spLocks noGrp="1"/>
          </p:cNvSpPr>
          <p:nvPr>
            <p:ph type="sldNum" sz="quarter" idx="12"/>
          </p:nvPr>
        </p:nvSpPr>
        <p:spPr/>
        <p:txBody>
          <a:bodyPr/>
          <a:lstStyle/>
          <a:p>
            <a:fld id="{C3625854-A157-44F5-B597-7EECA3982BD8}" type="slidenum">
              <a:rPr lang="en-US" smtClean="0"/>
              <a:t>37</a:t>
            </a:fld>
            <a:endParaRPr lang="en-US"/>
          </a:p>
        </p:txBody>
      </p:sp>
      <p:sp>
        <p:nvSpPr>
          <p:cNvPr id="2" name="Title 1">
            <a:extLst>
              <a:ext uri="{FF2B5EF4-FFF2-40B4-BE49-F238E27FC236}">
                <a16:creationId xmlns:a16="http://schemas.microsoft.com/office/drawing/2014/main" id="{CF4E2086-4D16-A95B-A3B2-099351C5BCF0}"/>
              </a:ext>
            </a:extLst>
          </p:cNvPr>
          <p:cNvSpPr>
            <a:spLocks noGrp="1"/>
          </p:cNvSpPr>
          <p:nvPr>
            <p:ph type="title"/>
          </p:nvPr>
        </p:nvSpPr>
        <p:spPr/>
        <p:txBody>
          <a:bodyPr/>
          <a:lstStyle/>
          <a:p>
            <a:r>
              <a:rPr lang="en-US" b="1" dirty="0"/>
              <a:t>Path Pollutants in User Interface</a:t>
            </a:r>
          </a:p>
        </p:txBody>
      </p:sp>
      <p:pic>
        <p:nvPicPr>
          <p:cNvPr id="6" name="Picture 5" descr="A screen showing how to enter path pollutants in the user interface.  Path pollutant efficiency is the combined efficiency of the controls for that pollutant that are in that path.">
            <a:extLst>
              <a:ext uri="{FF2B5EF4-FFF2-40B4-BE49-F238E27FC236}">
                <a16:creationId xmlns:a16="http://schemas.microsoft.com/office/drawing/2014/main" id="{457178A0-5B7F-01A5-7A49-2E3876A8B8E6}"/>
              </a:ext>
            </a:extLst>
          </p:cNvPr>
          <p:cNvPicPr>
            <a:picLocks noChangeAspect="1"/>
          </p:cNvPicPr>
          <p:nvPr/>
        </p:nvPicPr>
        <p:blipFill rotWithShape="1">
          <a:blip r:embed="rId2"/>
          <a:srcRect t="8472"/>
          <a:stretch/>
        </p:blipFill>
        <p:spPr>
          <a:xfrm>
            <a:off x="1000125" y="1379926"/>
            <a:ext cx="8763000" cy="4683940"/>
          </a:xfrm>
          <a:prstGeom prst="rect">
            <a:avLst/>
          </a:prstGeom>
        </p:spPr>
      </p:pic>
      <p:sp>
        <p:nvSpPr>
          <p:cNvPr id="7" name="TextBox 6">
            <a:extLst>
              <a:ext uri="{FF2B5EF4-FFF2-40B4-BE49-F238E27FC236}">
                <a16:creationId xmlns:a16="http://schemas.microsoft.com/office/drawing/2014/main" id="{C0FD664F-25A1-EB3A-4D99-59F8243E90B2}"/>
              </a:ext>
            </a:extLst>
          </p:cNvPr>
          <p:cNvSpPr txBox="1"/>
          <p:nvPr/>
        </p:nvSpPr>
        <p:spPr>
          <a:xfrm>
            <a:off x="9925050" y="2676947"/>
            <a:ext cx="1514475" cy="1200329"/>
          </a:xfrm>
          <a:prstGeom prst="rect">
            <a:avLst/>
          </a:prstGeom>
          <a:noFill/>
        </p:spPr>
        <p:txBody>
          <a:bodyPr wrap="square" rtlCol="0">
            <a:spAutoFit/>
          </a:bodyPr>
          <a:lstStyle/>
          <a:p>
            <a:r>
              <a:rPr lang="en-US" dirty="0"/>
              <a:t>Can be added in the screen for an existing path.</a:t>
            </a:r>
          </a:p>
        </p:txBody>
      </p:sp>
    </p:spTree>
    <p:extLst>
      <p:ext uri="{BB962C8B-B14F-4D97-AF65-F5344CB8AC3E}">
        <p14:creationId xmlns:p14="http://schemas.microsoft.com/office/powerpoint/2010/main" val="208090467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1A043F1-6F8C-7CD7-9F71-4DB317F3AAA9}"/>
              </a:ext>
            </a:extLst>
          </p:cNvPr>
          <p:cNvSpPr>
            <a:spLocks noGrp="1"/>
          </p:cNvSpPr>
          <p:nvPr>
            <p:ph type="sldNum" sz="quarter" idx="12"/>
          </p:nvPr>
        </p:nvSpPr>
        <p:spPr/>
        <p:txBody>
          <a:bodyPr/>
          <a:lstStyle/>
          <a:p>
            <a:fld id="{C3625854-A157-44F5-B597-7EECA3982BD8}" type="slidenum">
              <a:rPr lang="en-US" smtClean="0"/>
              <a:t>38</a:t>
            </a:fld>
            <a:endParaRPr lang="en-US"/>
          </a:p>
        </p:txBody>
      </p:sp>
      <p:sp>
        <p:nvSpPr>
          <p:cNvPr id="2" name="Title 1">
            <a:extLst>
              <a:ext uri="{FF2B5EF4-FFF2-40B4-BE49-F238E27FC236}">
                <a16:creationId xmlns:a16="http://schemas.microsoft.com/office/drawing/2014/main" id="{6D5927BC-35BE-FFFB-8756-2259F3E475B2}"/>
              </a:ext>
            </a:extLst>
          </p:cNvPr>
          <p:cNvSpPr>
            <a:spLocks noGrp="1"/>
          </p:cNvSpPr>
          <p:nvPr>
            <p:ph type="title"/>
          </p:nvPr>
        </p:nvSpPr>
        <p:spPr/>
        <p:txBody>
          <a:bodyPr/>
          <a:lstStyle/>
          <a:p>
            <a:r>
              <a:rPr lang="en-US" b="1" dirty="0"/>
              <a:t>Path Pollutants in Bulk Upload</a:t>
            </a:r>
          </a:p>
        </p:txBody>
      </p:sp>
      <p:pic>
        <p:nvPicPr>
          <p:cNvPr id="6" name="Picture 5" descr="Screen showing an example of the &quot;Control Path Pollutants&quot; tab of the bulk upload template where the path pollutant percent reduction efficiency can be entered.">
            <a:extLst>
              <a:ext uri="{FF2B5EF4-FFF2-40B4-BE49-F238E27FC236}">
                <a16:creationId xmlns:a16="http://schemas.microsoft.com/office/drawing/2014/main" id="{71A11898-DB9E-50AC-FA45-EDA70DD3217D}"/>
              </a:ext>
            </a:extLst>
          </p:cNvPr>
          <p:cNvPicPr>
            <a:picLocks noChangeAspect="1"/>
          </p:cNvPicPr>
          <p:nvPr/>
        </p:nvPicPr>
        <p:blipFill rotWithShape="1">
          <a:blip r:embed="rId2"/>
          <a:srcRect t="26944"/>
          <a:stretch/>
        </p:blipFill>
        <p:spPr>
          <a:xfrm>
            <a:off x="971550" y="1403098"/>
            <a:ext cx="8836932" cy="4398556"/>
          </a:xfrm>
          <a:prstGeom prst="rect">
            <a:avLst/>
          </a:prstGeom>
        </p:spPr>
      </p:pic>
      <p:sp>
        <p:nvSpPr>
          <p:cNvPr id="7" name="TextBox 6">
            <a:extLst>
              <a:ext uri="{FF2B5EF4-FFF2-40B4-BE49-F238E27FC236}">
                <a16:creationId xmlns:a16="http://schemas.microsoft.com/office/drawing/2014/main" id="{2DB9D7AE-632D-BD57-9CCB-0F69BB2AF460}"/>
              </a:ext>
            </a:extLst>
          </p:cNvPr>
          <p:cNvSpPr txBox="1"/>
          <p:nvPr/>
        </p:nvSpPr>
        <p:spPr>
          <a:xfrm>
            <a:off x="9982200" y="2413337"/>
            <a:ext cx="1926318" cy="2031325"/>
          </a:xfrm>
          <a:prstGeom prst="rect">
            <a:avLst/>
          </a:prstGeom>
          <a:solidFill>
            <a:schemeClr val="bg1"/>
          </a:solidFill>
        </p:spPr>
        <p:txBody>
          <a:bodyPr wrap="square" rtlCol="0">
            <a:spAutoFit/>
          </a:bodyPr>
          <a:lstStyle/>
          <a:p>
            <a:r>
              <a:rPr lang="en-US" dirty="0"/>
              <a:t>Can be entered, for an existing path, in the “Control Path Pollutants” tab of the bulk upload template.</a:t>
            </a:r>
          </a:p>
        </p:txBody>
      </p:sp>
    </p:spTree>
    <p:extLst>
      <p:ext uri="{BB962C8B-B14F-4D97-AF65-F5344CB8AC3E}">
        <p14:creationId xmlns:p14="http://schemas.microsoft.com/office/powerpoint/2010/main" val="286998937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E6A31CF-E590-4913-884D-86C3D5D30765}"/>
              </a:ext>
            </a:extLst>
          </p:cNvPr>
          <p:cNvSpPr>
            <a:spLocks noGrp="1"/>
          </p:cNvSpPr>
          <p:nvPr>
            <p:ph type="sldNum" sz="quarter" idx="12"/>
          </p:nvPr>
        </p:nvSpPr>
        <p:spPr/>
        <p:txBody>
          <a:bodyPr/>
          <a:lstStyle/>
          <a:p>
            <a:fld id="{C3625854-A157-44F5-B597-7EECA3982BD8}" type="slidenum">
              <a:rPr lang="en-US" smtClean="0"/>
              <a:t>39</a:t>
            </a:fld>
            <a:endParaRPr lang="en-US"/>
          </a:p>
        </p:txBody>
      </p:sp>
      <p:sp>
        <p:nvSpPr>
          <p:cNvPr id="2" name="Title 1">
            <a:extLst>
              <a:ext uri="{FF2B5EF4-FFF2-40B4-BE49-F238E27FC236}">
                <a16:creationId xmlns:a16="http://schemas.microsoft.com/office/drawing/2014/main" id="{C7BB5DC7-3944-43C6-81CF-BECEB294D576}"/>
              </a:ext>
            </a:extLst>
          </p:cNvPr>
          <p:cNvSpPr>
            <a:spLocks noGrp="1"/>
          </p:cNvSpPr>
          <p:nvPr>
            <p:ph type="title"/>
          </p:nvPr>
        </p:nvSpPr>
        <p:spPr/>
        <p:txBody>
          <a:bodyPr/>
          <a:lstStyle/>
          <a:p>
            <a:r>
              <a:rPr lang="en-US" b="1" dirty="0"/>
              <a:t>Overall Percent Control in CAERS</a:t>
            </a:r>
          </a:p>
        </p:txBody>
      </p:sp>
      <p:sp>
        <p:nvSpPr>
          <p:cNvPr id="3" name="Content Placeholder 2">
            <a:extLst>
              <a:ext uri="{FF2B5EF4-FFF2-40B4-BE49-F238E27FC236}">
                <a16:creationId xmlns:a16="http://schemas.microsoft.com/office/drawing/2014/main" id="{51214837-CE3B-4557-A99A-86ED59FAFD8A}"/>
              </a:ext>
            </a:extLst>
          </p:cNvPr>
          <p:cNvSpPr>
            <a:spLocks noGrp="1"/>
          </p:cNvSpPr>
          <p:nvPr>
            <p:ph idx="1"/>
          </p:nvPr>
        </p:nvSpPr>
        <p:spPr/>
        <p:txBody>
          <a:bodyPr>
            <a:normAutofit fontScale="92500" lnSpcReduction="10000"/>
          </a:bodyPr>
          <a:lstStyle/>
          <a:p>
            <a:r>
              <a:rPr lang="en-US" i="1" dirty="0"/>
              <a:t>Not</a:t>
            </a:r>
            <a:r>
              <a:rPr lang="en-US" dirty="0"/>
              <a:t> required.  Can be entered to help you calculate your facility emissions.  </a:t>
            </a:r>
          </a:p>
          <a:p>
            <a:r>
              <a:rPr lang="en-US" dirty="0"/>
              <a:t>If entering this amount, you should select a method of calculation that does </a:t>
            </a:r>
            <a:r>
              <a:rPr lang="en-US" i="1" dirty="0"/>
              <a:t>not</a:t>
            </a:r>
            <a:r>
              <a:rPr lang="en-US" dirty="0"/>
              <a:t> include controls.  CAERS will factor in the overall percent control in your emissions calculation </a:t>
            </a:r>
            <a:r>
              <a:rPr lang="en-US" i="1" dirty="0"/>
              <a:t>if</a:t>
            </a:r>
            <a:r>
              <a:rPr lang="en-US" dirty="0"/>
              <a:t> you have entered it:</a:t>
            </a:r>
          </a:p>
          <a:p>
            <a:pPr lvl="1"/>
            <a:r>
              <a:rPr lang="en-US" dirty="0"/>
              <a:t>Single Control Overall Percent Control = percent captured * efficiency * effectiveness.</a:t>
            </a:r>
          </a:p>
          <a:p>
            <a:pPr lvl="1"/>
            <a:r>
              <a:rPr lang="en-US" dirty="0"/>
              <a:t>Parallel Controls that control the same pollutant: add individual overall %</a:t>
            </a:r>
          </a:p>
          <a:p>
            <a:pPr lvl="1"/>
            <a:r>
              <a:rPr lang="en-US" dirty="0"/>
              <a:t>In Series Controls that control the same pollutant: multiply individual overall % controls</a:t>
            </a:r>
          </a:p>
          <a:p>
            <a:pPr lvl="1"/>
            <a:r>
              <a:rPr lang="en-US" dirty="0"/>
              <a:t>Complex Controls that control the same pollutant: may need average, weighted average.  Consult your SLT on the best approach.</a:t>
            </a:r>
          </a:p>
          <a:p>
            <a:pPr lvl="1"/>
            <a:r>
              <a:rPr lang="en-US" dirty="0"/>
              <a:t>You may also need to factor in control apportionments.</a:t>
            </a:r>
          </a:p>
        </p:txBody>
      </p:sp>
    </p:spTree>
    <p:extLst>
      <p:ext uri="{BB962C8B-B14F-4D97-AF65-F5344CB8AC3E}">
        <p14:creationId xmlns:p14="http://schemas.microsoft.com/office/powerpoint/2010/main" val="5349971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A52B538-B682-4062-844B-016D0FB25E96}"/>
              </a:ext>
            </a:extLst>
          </p:cNvPr>
          <p:cNvSpPr>
            <a:spLocks noGrp="1"/>
          </p:cNvSpPr>
          <p:nvPr>
            <p:ph type="sldNum" sz="quarter" idx="12"/>
          </p:nvPr>
        </p:nvSpPr>
        <p:spPr/>
        <p:txBody>
          <a:bodyPr/>
          <a:lstStyle/>
          <a:p>
            <a:fld id="{C3625854-A157-44F5-B597-7EECA3982BD8}" type="slidenum">
              <a:rPr lang="en-US" smtClean="0"/>
              <a:t>4</a:t>
            </a:fld>
            <a:endParaRPr lang="en-US"/>
          </a:p>
        </p:txBody>
      </p:sp>
      <p:sp>
        <p:nvSpPr>
          <p:cNvPr id="2" name="Title 1">
            <a:extLst>
              <a:ext uri="{FF2B5EF4-FFF2-40B4-BE49-F238E27FC236}">
                <a16:creationId xmlns:a16="http://schemas.microsoft.com/office/drawing/2014/main" id="{E74D721C-5502-4001-9C8A-E41A997467AD}"/>
              </a:ext>
            </a:extLst>
          </p:cNvPr>
          <p:cNvSpPr>
            <a:spLocks noGrp="1"/>
          </p:cNvSpPr>
          <p:nvPr>
            <p:ph type="title"/>
          </p:nvPr>
        </p:nvSpPr>
        <p:spPr>
          <a:xfrm>
            <a:off x="838200" y="2766218"/>
            <a:ext cx="10515600" cy="1325563"/>
          </a:xfrm>
        </p:spPr>
        <p:txBody>
          <a:bodyPr/>
          <a:lstStyle/>
          <a:p>
            <a:pPr algn="ctr"/>
            <a:r>
              <a:rPr lang="en-US" b="1" dirty="0"/>
              <a:t>Control-related Concepts and Data Fields </a:t>
            </a:r>
          </a:p>
        </p:txBody>
      </p:sp>
    </p:spTree>
    <p:extLst>
      <p:ext uri="{BB962C8B-B14F-4D97-AF65-F5344CB8AC3E}">
        <p14:creationId xmlns:p14="http://schemas.microsoft.com/office/powerpoint/2010/main" val="91886507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5591B67-7BB3-44C4-89A5-006610C9D0D9}"/>
              </a:ext>
            </a:extLst>
          </p:cNvPr>
          <p:cNvSpPr>
            <a:spLocks noGrp="1"/>
          </p:cNvSpPr>
          <p:nvPr>
            <p:ph type="sldNum" sz="quarter" idx="12"/>
          </p:nvPr>
        </p:nvSpPr>
        <p:spPr/>
        <p:txBody>
          <a:bodyPr/>
          <a:lstStyle/>
          <a:p>
            <a:fld id="{C3625854-A157-44F5-B597-7EECA3982BD8}" type="slidenum">
              <a:rPr lang="en-US" smtClean="0"/>
              <a:t>40</a:t>
            </a:fld>
            <a:endParaRPr lang="en-US"/>
          </a:p>
        </p:txBody>
      </p:sp>
      <p:sp>
        <p:nvSpPr>
          <p:cNvPr id="2" name="Title 1">
            <a:extLst>
              <a:ext uri="{FF2B5EF4-FFF2-40B4-BE49-F238E27FC236}">
                <a16:creationId xmlns:a16="http://schemas.microsoft.com/office/drawing/2014/main" id="{2EECC9BB-6D48-4624-8D56-F6C54E173121}"/>
              </a:ext>
            </a:extLst>
          </p:cNvPr>
          <p:cNvSpPr>
            <a:spLocks noGrp="1"/>
          </p:cNvSpPr>
          <p:nvPr>
            <p:ph type="title"/>
          </p:nvPr>
        </p:nvSpPr>
        <p:spPr/>
        <p:txBody>
          <a:bodyPr/>
          <a:lstStyle/>
          <a:p>
            <a:r>
              <a:rPr lang="en-US" b="1" dirty="0"/>
              <a:t>Overall Percent Control in User Interface</a:t>
            </a:r>
          </a:p>
        </p:txBody>
      </p:sp>
      <p:pic>
        <p:nvPicPr>
          <p:cNvPr id="6" name="Picture 5" descr="User Interface screen showing the emissions screen where overall percent control data is entered.">
            <a:extLst>
              <a:ext uri="{FF2B5EF4-FFF2-40B4-BE49-F238E27FC236}">
                <a16:creationId xmlns:a16="http://schemas.microsoft.com/office/drawing/2014/main" id="{D9A3623F-4E00-4CA6-8A34-D95AF8C9977D}"/>
              </a:ext>
            </a:extLst>
          </p:cNvPr>
          <p:cNvPicPr>
            <a:picLocks noChangeAspect="1"/>
          </p:cNvPicPr>
          <p:nvPr/>
        </p:nvPicPr>
        <p:blipFill>
          <a:blip r:embed="rId2"/>
          <a:stretch>
            <a:fillRect/>
          </a:stretch>
        </p:blipFill>
        <p:spPr>
          <a:xfrm>
            <a:off x="3748151" y="1414496"/>
            <a:ext cx="6884099" cy="4952337"/>
          </a:xfrm>
          <a:prstGeom prst="rect">
            <a:avLst/>
          </a:prstGeom>
        </p:spPr>
      </p:pic>
      <p:sp>
        <p:nvSpPr>
          <p:cNvPr id="7" name="TextBox 6">
            <a:extLst>
              <a:ext uri="{FF2B5EF4-FFF2-40B4-BE49-F238E27FC236}">
                <a16:creationId xmlns:a16="http://schemas.microsoft.com/office/drawing/2014/main" id="{4980BFB4-5EC2-4A38-AB8A-1CCE65B64EC5}"/>
              </a:ext>
            </a:extLst>
          </p:cNvPr>
          <p:cNvSpPr txBox="1"/>
          <p:nvPr/>
        </p:nvSpPr>
        <p:spPr>
          <a:xfrm>
            <a:off x="1329790" y="3300710"/>
            <a:ext cx="1926771" cy="923330"/>
          </a:xfrm>
          <a:prstGeom prst="rect">
            <a:avLst/>
          </a:prstGeom>
          <a:noFill/>
        </p:spPr>
        <p:txBody>
          <a:bodyPr wrap="square">
            <a:spAutoFit/>
          </a:bodyPr>
          <a:lstStyle/>
          <a:p>
            <a:r>
              <a:rPr lang="en-US" dirty="0"/>
              <a:t>Found in the emissions estimation screen.</a:t>
            </a:r>
          </a:p>
        </p:txBody>
      </p:sp>
      <p:sp>
        <p:nvSpPr>
          <p:cNvPr id="3" name="Oval 2" descr="Oval highlighting the place on the screen where the user enters the overall percent control.">
            <a:extLst>
              <a:ext uri="{FF2B5EF4-FFF2-40B4-BE49-F238E27FC236}">
                <a16:creationId xmlns:a16="http://schemas.microsoft.com/office/drawing/2014/main" id="{856CE696-1436-5D8B-EE67-FBCE97ADBCE0}"/>
              </a:ext>
              <a:ext uri="{C183D7F6-B498-43B3-948B-1728B52AA6E4}">
                <adec:decorative xmlns:adec="http://schemas.microsoft.com/office/drawing/2017/decorative" val="0"/>
              </a:ext>
            </a:extLst>
          </p:cNvPr>
          <p:cNvSpPr/>
          <p:nvPr/>
        </p:nvSpPr>
        <p:spPr>
          <a:xfrm>
            <a:off x="6096000" y="5048804"/>
            <a:ext cx="1950720" cy="39469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747150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95216DE-2850-4A38-B263-C8CDBA79CF98}"/>
              </a:ext>
            </a:extLst>
          </p:cNvPr>
          <p:cNvSpPr>
            <a:spLocks noGrp="1"/>
          </p:cNvSpPr>
          <p:nvPr>
            <p:ph type="sldNum" sz="quarter" idx="12"/>
          </p:nvPr>
        </p:nvSpPr>
        <p:spPr/>
        <p:txBody>
          <a:bodyPr/>
          <a:lstStyle/>
          <a:p>
            <a:fld id="{C3625854-A157-44F5-B597-7EECA3982BD8}" type="slidenum">
              <a:rPr lang="en-US" smtClean="0"/>
              <a:t>41</a:t>
            </a:fld>
            <a:endParaRPr lang="en-US"/>
          </a:p>
        </p:txBody>
      </p:sp>
      <p:sp>
        <p:nvSpPr>
          <p:cNvPr id="2" name="Title 1">
            <a:extLst>
              <a:ext uri="{FF2B5EF4-FFF2-40B4-BE49-F238E27FC236}">
                <a16:creationId xmlns:a16="http://schemas.microsoft.com/office/drawing/2014/main" id="{9689AB75-6FEE-46FC-B074-BA5D34FC2445}"/>
              </a:ext>
            </a:extLst>
          </p:cNvPr>
          <p:cNvSpPr>
            <a:spLocks noGrp="1"/>
          </p:cNvSpPr>
          <p:nvPr>
            <p:ph type="title"/>
          </p:nvPr>
        </p:nvSpPr>
        <p:spPr/>
        <p:txBody>
          <a:bodyPr/>
          <a:lstStyle/>
          <a:p>
            <a:r>
              <a:rPr lang="en-US" b="1" dirty="0"/>
              <a:t>Overall Percent Control in the Bulk Upload Template</a:t>
            </a:r>
            <a:endParaRPr lang="en-US" dirty="0"/>
          </a:p>
        </p:txBody>
      </p:sp>
      <p:pic>
        <p:nvPicPr>
          <p:cNvPr id="6" name="Picture 5" descr="Bulk Upload screen showing the emissions tab where overall percent control data is entered.">
            <a:extLst>
              <a:ext uri="{FF2B5EF4-FFF2-40B4-BE49-F238E27FC236}">
                <a16:creationId xmlns:a16="http://schemas.microsoft.com/office/drawing/2014/main" id="{685D765D-A920-4C50-AC29-681C8E7BE92B}"/>
              </a:ext>
            </a:extLst>
          </p:cNvPr>
          <p:cNvPicPr>
            <a:picLocks noChangeAspect="1"/>
          </p:cNvPicPr>
          <p:nvPr/>
        </p:nvPicPr>
        <p:blipFill rotWithShape="1">
          <a:blip r:embed="rId2"/>
          <a:srcRect t="26980"/>
          <a:stretch/>
        </p:blipFill>
        <p:spPr>
          <a:xfrm>
            <a:off x="1281344" y="1865139"/>
            <a:ext cx="9224731" cy="3626434"/>
          </a:xfrm>
          <a:prstGeom prst="rect">
            <a:avLst/>
          </a:prstGeom>
        </p:spPr>
      </p:pic>
      <p:sp>
        <p:nvSpPr>
          <p:cNvPr id="7" name="TextBox 6">
            <a:extLst>
              <a:ext uri="{FF2B5EF4-FFF2-40B4-BE49-F238E27FC236}">
                <a16:creationId xmlns:a16="http://schemas.microsoft.com/office/drawing/2014/main" id="{FD962084-95DF-4AFD-9441-AECEAD11E53B}"/>
              </a:ext>
            </a:extLst>
          </p:cNvPr>
          <p:cNvSpPr txBox="1"/>
          <p:nvPr/>
        </p:nvSpPr>
        <p:spPr>
          <a:xfrm>
            <a:off x="1281344" y="5692092"/>
            <a:ext cx="9454032" cy="369332"/>
          </a:xfrm>
          <a:prstGeom prst="rect">
            <a:avLst/>
          </a:prstGeom>
          <a:noFill/>
        </p:spPr>
        <p:txBody>
          <a:bodyPr wrap="square">
            <a:spAutoFit/>
          </a:bodyPr>
          <a:lstStyle/>
          <a:p>
            <a:r>
              <a:rPr lang="en-US" dirty="0"/>
              <a:t>Found in the “Emissions” tab and can be entered for an existing unit/process and pollutant.</a:t>
            </a:r>
          </a:p>
        </p:txBody>
      </p:sp>
    </p:spTree>
    <p:extLst>
      <p:ext uri="{BB962C8B-B14F-4D97-AF65-F5344CB8AC3E}">
        <p14:creationId xmlns:p14="http://schemas.microsoft.com/office/powerpoint/2010/main" val="61587025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34029C9-702A-456D-8330-81EC8F7527D8}"/>
              </a:ext>
            </a:extLst>
          </p:cNvPr>
          <p:cNvSpPr>
            <a:spLocks noGrp="1"/>
          </p:cNvSpPr>
          <p:nvPr>
            <p:ph type="sldNum" sz="quarter" idx="12"/>
          </p:nvPr>
        </p:nvSpPr>
        <p:spPr/>
        <p:txBody>
          <a:bodyPr/>
          <a:lstStyle/>
          <a:p>
            <a:fld id="{C3625854-A157-44F5-B597-7EECA3982BD8}" type="slidenum">
              <a:rPr lang="en-US" smtClean="0"/>
              <a:t>42</a:t>
            </a:fld>
            <a:endParaRPr lang="en-US"/>
          </a:p>
        </p:txBody>
      </p:sp>
      <p:sp>
        <p:nvSpPr>
          <p:cNvPr id="2" name="Title 1">
            <a:extLst>
              <a:ext uri="{FF2B5EF4-FFF2-40B4-BE49-F238E27FC236}">
                <a16:creationId xmlns:a16="http://schemas.microsoft.com/office/drawing/2014/main" id="{D0EAA106-E776-4AAC-A928-C03D26FFCD99}"/>
              </a:ext>
            </a:extLst>
          </p:cNvPr>
          <p:cNvSpPr>
            <a:spLocks noGrp="1"/>
          </p:cNvSpPr>
          <p:nvPr>
            <p:ph type="title"/>
          </p:nvPr>
        </p:nvSpPr>
        <p:spPr>
          <a:xfrm>
            <a:off x="838200" y="2766218"/>
            <a:ext cx="10515600" cy="1325563"/>
          </a:xfrm>
        </p:spPr>
        <p:txBody>
          <a:bodyPr/>
          <a:lstStyle/>
          <a:p>
            <a:pPr algn="ctr"/>
            <a:r>
              <a:rPr lang="en-US" b="1" dirty="0"/>
              <a:t>Steps to Enter Data</a:t>
            </a:r>
          </a:p>
        </p:txBody>
      </p:sp>
    </p:spTree>
    <p:extLst>
      <p:ext uri="{BB962C8B-B14F-4D97-AF65-F5344CB8AC3E}">
        <p14:creationId xmlns:p14="http://schemas.microsoft.com/office/powerpoint/2010/main" val="276805464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4FF235F-A9C2-4CCB-963D-31FB1573CB68}"/>
              </a:ext>
            </a:extLst>
          </p:cNvPr>
          <p:cNvSpPr>
            <a:spLocks noGrp="1"/>
          </p:cNvSpPr>
          <p:nvPr>
            <p:ph type="sldNum" sz="quarter" idx="12"/>
          </p:nvPr>
        </p:nvSpPr>
        <p:spPr/>
        <p:txBody>
          <a:bodyPr/>
          <a:lstStyle/>
          <a:p>
            <a:fld id="{C3625854-A157-44F5-B597-7EECA3982BD8}" type="slidenum">
              <a:rPr lang="en-US" smtClean="0"/>
              <a:t>43</a:t>
            </a:fld>
            <a:endParaRPr lang="en-US"/>
          </a:p>
        </p:txBody>
      </p:sp>
      <p:sp>
        <p:nvSpPr>
          <p:cNvPr id="2" name="Title 1">
            <a:extLst>
              <a:ext uri="{FF2B5EF4-FFF2-40B4-BE49-F238E27FC236}">
                <a16:creationId xmlns:a16="http://schemas.microsoft.com/office/drawing/2014/main" id="{522C1D05-17B6-476A-81A2-602F4CABF4B5}"/>
              </a:ext>
            </a:extLst>
          </p:cNvPr>
          <p:cNvSpPr>
            <a:spLocks noGrp="1"/>
          </p:cNvSpPr>
          <p:nvPr>
            <p:ph type="title"/>
          </p:nvPr>
        </p:nvSpPr>
        <p:spPr/>
        <p:txBody>
          <a:bodyPr/>
          <a:lstStyle/>
          <a:p>
            <a:r>
              <a:rPr lang="en-US" b="1" dirty="0"/>
              <a:t>General Data Entry Steps for Control Devices </a:t>
            </a:r>
            <a:r>
              <a:rPr lang="en-US" b="1"/>
              <a:t>and Paths in CAERS</a:t>
            </a:r>
            <a:endParaRPr lang="en-US" b="1" dirty="0"/>
          </a:p>
        </p:txBody>
      </p:sp>
      <p:sp>
        <p:nvSpPr>
          <p:cNvPr id="3" name="Content Placeholder 2">
            <a:extLst>
              <a:ext uri="{FF2B5EF4-FFF2-40B4-BE49-F238E27FC236}">
                <a16:creationId xmlns:a16="http://schemas.microsoft.com/office/drawing/2014/main" id="{AEFD60A2-1802-4A2B-91E3-93B08EC9477B}"/>
              </a:ext>
            </a:extLst>
          </p:cNvPr>
          <p:cNvSpPr>
            <a:spLocks noGrp="1"/>
          </p:cNvSpPr>
          <p:nvPr>
            <p:ph idx="1"/>
          </p:nvPr>
        </p:nvSpPr>
        <p:spPr/>
        <p:txBody>
          <a:bodyPr>
            <a:noAutofit/>
          </a:bodyPr>
          <a:lstStyle/>
          <a:p>
            <a:pPr marL="514350" indent="-514350">
              <a:buAutoNum type="arabicPeriod"/>
            </a:pPr>
            <a:r>
              <a:rPr lang="en-US" sz="2400" dirty="0"/>
              <a:t>Ensure unit/process and release point data are available first.</a:t>
            </a:r>
          </a:p>
          <a:p>
            <a:pPr marL="514350" indent="-514350">
              <a:buAutoNum type="arabicPeriod"/>
            </a:pPr>
            <a:r>
              <a:rPr lang="en-US" sz="2400" dirty="0"/>
              <a:t>Enter control device data: effectiveness, pollutant and % pollutant reduction efficiency</a:t>
            </a:r>
          </a:p>
          <a:p>
            <a:pPr marL="514350" indent="-514350">
              <a:buAutoNum type="arabicPeriod"/>
            </a:pPr>
            <a:r>
              <a:rPr lang="en-US" sz="2400" dirty="0"/>
              <a:t>Place the control into a path: assignment (sequence #), control apportionment</a:t>
            </a:r>
          </a:p>
          <a:p>
            <a:pPr lvl="1"/>
            <a:r>
              <a:rPr lang="en-US" sz="2000" dirty="0"/>
              <a:t>Control into path</a:t>
            </a:r>
          </a:p>
          <a:p>
            <a:pPr lvl="1"/>
            <a:r>
              <a:rPr lang="en-US" sz="2000" dirty="0"/>
              <a:t>Child path into parent path</a:t>
            </a:r>
          </a:p>
          <a:p>
            <a:pPr lvl="1"/>
            <a:r>
              <a:rPr lang="en-US" sz="2000" dirty="0"/>
              <a:t>Controls and/or children paths into a primary path</a:t>
            </a:r>
          </a:p>
          <a:p>
            <a:pPr lvl="1"/>
            <a:r>
              <a:rPr lang="en-US" sz="2000" dirty="0"/>
              <a:t>Associated efficiency and effectiveness</a:t>
            </a:r>
          </a:p>
          <a:p>
            <a:pPr marL="514350" indent="-514350">
              <a:buFont typeface="+mj-lt"/>
              <a:buAutoNum type="arabicPeriod"/>
            </a:pPr>
            <a:r>
              <a:rPr lang="en-US" sz="2400" dirty="0"/>
              <a:t>Apportion emissions from the process to the release point (release point apportionment)</a:t>
            </a:r>
          </a:p>
          <a:p>
            <a:pPr marL="514350" indent="-514350">
              <a:buFont typeface="+mj-lt"/>
              <a:buAutoNum type="arabicPeriod"/>
            </a:pPr>
            <a:r>
              <a:rPr lang="en-US" sz="2400" dirty="0"/>
              <a:t>If using overall % control, calculate and enter that information.</a:t>
            </a:r>
          </a:p>
        </p:txBody>
      </p:sp>
    </p:spTree>
    <p:extLst>
      <p:ext uri="{BB962C8B-B14F-4D97-AF65-F5344CB8AC3E}">
        <p14:creationId xmlns:p14="http://schemas.microsoft.com/office/powerpoint/2010/main" val="379021013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2BD0167-11BE-4B5F-9DB6-D7E6E85741E7}"/>
              </a:ext>
            </a:extLst>
          </p:cNvPr>
          <p:cNvSpPr>
            <a:spLocks noGrp="1"/>
          </p:cNvSpPr>
          <p:nvPr>
            <p:ph type="sldNum" sz="quarter" idx="12"/>
          </p:nvPr>
        </p:nvSpPr>
        <p:spPr/>
        <p:txBody>
          <a:bodyPr/>
          <a:lstStyle/>
          <a:p>
            <a:fld id="{C3625854-A157-44F5-B597-7EECA3982BD8}" type="slidenum">
              <a:rPr lang="en-US" smtClean="0"/>
              <a:t>44</a:t>
            </a:fld>
            <a:endParaRPr lang="en-US"/>
          </a:p>
        </p:txBody>
      </p:sp>
      <p:sp>
        <p:nvSpPr>
          <p:cNvPr id="2" name="Title 1">
            <a:extLst>
              <a:ext uri="{FF2B5EF4-FFF2-40B4-BE49-F238E27FC236}">
                <a16:creationId xmlns:a16="http://schemas.microsoft.com/office/drawing/2014/main" id="{6EFA2882-4503-433A-9C01-733257E41270}"/>
              </a:ext>
            </a:extLst>
          </p:cNvPr>
          <p:cNvSpPr>
            <a:spLocks noGrp="1"/>
          </p:cNvSpPr>
          <p:nvPr>
            <p:ph type="title"/>
          </p:nvPr>
        </p:nvSpPr>
        <p:spPr/>
        <p:txBody>
          <a:bodyPr/>
          <a:lstStyle/>
          <a:p>
            <a:r>
              <a:rPr lang="en-US" b="1" dirty="0"/>
              <a:t>Control Data in User Interface</a:t>
            </a:r>
          </a:p>
        </p:txBody>
      </p:sp>
    </p:spTree>
    <p:extLst>
      <p:ext uri="{BB962C8B-B14F-4D97-AF65-F5344CB8AC3E}">
        <p14:creationId xmlns:p14="http://schemas.microsoft.com/office/powerpoint/2010/main" val="57482770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2FC1093-D900-4C30-BA3E-4B24845B9E3A}"/>
              </a:ext>
            </a:extLst>
          </p:cNvPr>
          <p:cNvSpPr>
            <a:spLocks noGrp="1"/>
          </p:cNvSpPr>
          <p:nvPr>
            <p:ph type="sldNum" sz="quarter" idx="12"/>
          </p:nvPr>
        </p:nvSpPr>
        <p:spPr/>
        <p:txBody>
          <a:bodyPr/>
          <a:lstStyle/>
          <a:p>
            <a:fld id="{C3625854-A157-44F5-B597-7EECA3982BD8}" type="slidenum">
              <a:rPr lang="en-US" smtClean="0"/>
              <a:t>45</a:t>
            </a:fld>
            <a:endParaRPr lang="en-US"/>
          </a:p>
        </p:txBody>
      </p:sp>
      <p:sp>
        <p:nvSpPr>
          <p:cNvPr id="2" name="Title 1">
            <a:extLst>
              <a:ext uri="{FF2B5EF4-FFF2-40B4-BE49-F238E27FC236}">
                <a16:creationId xmlns:a16="http://schemas.microsoft.com/office/drawing/2014/main" id="{8DE5C389-A79F-4E0B-A8FE-659CCBE8D9BC}"/>
              </a:ext>
            </a:extLst>
          </p:cNvPr>
          <p:cNvSpPr>
            <a:spLocks noGrp="1"/>
          </p:cNvSpPr>
          <p:nvPr>
            <p:ph type="title"/>
          </p:nvPr>
        </p:nvSpPr>
        <p:spPr>
          <a:xfrm>
            <a:off x="629504" y="365125"/>
            <a:ext cx="10932992" cy="1020330"/>
          </a:xfrm>
        </p:spPr>
        <p:txBody>
          <a:bodyPr>
            <a:normAutofit fontScale="90000"/>
          </a:bodyPr>
          <a:lstStyle/>
          <a:p>
            <a:r>
              <a:rPr lang="en-US" b="1" dirty="0"/>
              <a:t>Select Control Devices and Add New Control Device</a:t>
            </a:r>
          </a:p>
        </p:txBody>
      </p:sp>
      <p:pic>
        <p:nvPicPr>
          <p:cNvPr id="8" name="Content Placeholder 5" descr="Screen showing the control devices information page for a new control.  The control can be entered into the control device list by selecting the &quot;Control Devices&quot; link from the left hand side menu.">
            <a:extLst>
              <a:ext uri="{FF2B5EF4-FFF2-40B4-BE49-F238E27FC236}">
                <a16:creationId xmlns:a16="http://schemas.microsoft.com/office/drawing/2014/main" id="{94719052-A490-4014-8463-EC8ACFE10288}"/>
              </a:ext>
            </a:extLst>
          </p:cNvPr>
          <p:cNvPicPr>
            <a:picLocks noChangeAspect="1"/>
          </p:cNvPicPr>
          <p:nvPr/>
        </p:nvPicPr>
        <p:blipFill rotWithShape="1">
          <a:blip r:embed="rId3">
            <a:extLst>
              <a:ext uri="{28A0092B-C50C-407E-A947-70E740481C1C}">
                <a14:useLocalDpi xmlns:a14="http://schemas.microsoft.com/office/drawing/2010/main" val="0"/>
              </a:ext>
            </a:extLst>
          </a:blip>
          <a:srcRect t="14316" b="32455"/>
          <a:stretch/>
        </p:blipFill>
        <p:spPr>
          <a:xfrm>
            <a:off x="803895" y="2191443"/>
            <a:ext cx="10758602" cy="3100992"/>
          </a:xfrm>
          <a:prstGeom prst="rect">
            <a:avLst/>
          </a:prstGeom>
        </p:spPr>
      </p:pic>
      <p:sp>
        <p:nvSpPr>
          <p:cNvPr id="7" name="Oval 6">
            <a:extLst>
              <a:ext uri="{FF2B5EF4-FFF2-40B4-BE49-F238E27FC236}">
                <a16:creationId xmlns:a16="http://schemas.microsoft.com/office/drawing/2014/main" id="{A43FA025-7CE0-4E50-8DBB-8F49EA6511F1}"/>
              </a:ext>
              <a:ext uri="{C183D7F6-B498-43B3-948B-1728B52AA6E4}">
                <adec:decorative xmlns:adec="http://schemas.microsoft.com/office/drawing/2017/decorative" val="1"/>
              </a:ext>
            </a:extLst>
          </p:cNvPr>
          <p:cNvSpPr/>
          <p:nvPr/>
        </p:nvSpPr>
        <p:spPr>
          <a:xfrm>
            <a:off x="803895" y="3943927"/>
            <a:ext cx="706582" cy="14778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885566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83E13BF-9333-4553-91B9-E627E7E1965D}"/>
              </a:ext>
            </a:extLst>
          </p:cNvPr>
          <p:cNvSpPr>
            <a:spLocks noGrp="1"/>
          </p:cNvSpPr>
          <p:nvPr>
            <p:ph type="sldNum" sz="quarter" idx="12"/>
          </p:nvPr>
        </p:nvSpPr>
        <p:spPr/>
        <p:txBody>
          <a:bodyPr/>
          <a:lstStyle/>
          <a:p>
            <a:fld id="{C3625854-A157-44F5-B597-7EECA3982BD8}" type="slidenum">
              <a:rPr lang="en-US" smtClean="0"/>
              <a:t>46</a:t>
            </a:fld>
            <a:endParaRPr lang="en-US"/>
          </a:p>
        </p:txBody>
      </p:sp>
      <p:sp>
        <p:nvSpPr>
          <p:cNvPr id="2" name="Title 1">
            <a:extLst>
              <a:ext uri="{FF2B5EF4-FFF2-40B4-BE49-F238E27FC236}">
                <a16:creationId xmlns:a16="http://schemas.microsoft.com/office/drawing/2014/main" id="{8101C9B8-1BFE-4F01-835C-F40D43DE6AB2}"/>
              </a:ext>
            </a:extLst>
          </p:cNvPr>
          <p:cNvSpPr>
            <a:spLocks noGrp="1"/>
          </p:cNvSpPr>
          <p:nvPr>
            <p:ph type="title"/>
          </p:nvPr>
        </p:nvSpPr>
        <p:spPr>
          <a:xfrm>
            <a:off x="620485" y="365125"/>
            <a:ext cx="10994571" cy="1325563"/>
          </a:xfrm>
        </p:spPr>
        <p:txBody>
          <a:bodyPr/>
          <a:lstStyle/>
          <a:p>
            <a:r>
              <a:rPr lang="en-US" b="1" dirty="0"/>
              <a:t>See New Control in List of Control Devices</a:t>
            </a:r>
          </a:p>
        </p:txBody>
      </p:sp>
      <p:pic>
        <p:nvPicPr>
          <p:cNvPr id="6" name="Content Placeholder 5" descr="A screen showing the list of control devices in the facility, in the user interface.">
            <a:extLst>
              <a:ext uri="{FF2B5EF4-FFF2-40B4-BE49-F238E27FC236}">
                <a16:creationId xmlns:a16="http://schemas.microsoft.com/office/drawing/2014/main" id="{23E19159-27B3-4C5E-ADC0-373399D60D85}"/>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29676" y="1346192"/>
            <a:ext cx="11041839" cy="5261437"/>
          </a:xfrm>
        </p:spPr>
      </p:pic>
    </p:spTree>
    <p:extLst>
      <p:ext uri="{BB962C8B-B14F-4D97-AF65-F5344CB8AC3E}">
        <p14:creationId xmlns:p14="http://schemas.microsoft.com/office/powerpoint/2010/main" val="346911062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559FB00-5028-4661-A758-20B53E7CB397}"/>
              </a:ext>
            </a:extLst>
          </p:cNvPr>
          <p:cNvSpPr>
            <a:spLocks noGrp="1"/>
          </p:cNvSpPr>
          <p:nvPr>
            <p:ph type="sldNum" sz="quarter" idx="12"/>
          </p:nvPr>
        </p:nvSpPr>
        <p:spPr/>
        <p:txBody>
          <a:bodyPr/>
          <a:lstStyle/>
          <a:p>
            <a:fld id="{C3625854-A157-44F5-B597-7EECA3982BD8}" type="slidenum">
              <a:rPr lang="en-US" smtClean="0"/>
              <a:t>47</a:t>
            </a:fld>
            <a:endParaRPr lang="en-US"/>
          </a:p>
        </p:txBody>
      </p:sp>
      <p:sp>
        <p:nvSpPr>
          <p:cNvPr id="2" name="Title 1">
            <a:extLst>
              <a:ext uri="{FF2B5EF4-FFF2-40B4-BE49-F238E27FC236}">
                <a16:creationId xmlns:a16="http://schemas.microsoft.com/office/drawing/2014/main" id="{C4F2C0D4-9BF9-412E-901E-1C4BBC2652A3}"/>
              </a:ext>
            </a:extLst>
          </p:cNvPr>
          <p:cNvSpPr>
            <a:spLocks noGrp="1"/>
          </p:cNvSpPr>
          <p:nvPr>
            <p:ph type="title"/>
          </p:nvPr>
        </p:nvSpPr>
        <p:spPr>
          <a:xfrm>
            <a:off x="664651" y="193963"/>
            <a:ext cx="10862698" cy="1325563"/>
          </a:xfrm>
        </p:spPr>
        <p:txBody>
          <a:bodyPr/>
          <a:lstStyle/>
          <a:p>
            <a:r>
              <a:rPr lang="en-US" b="1" dirty="0"/>
              <a:t>Select Control Device and Add Pollutant Data</a:t>
            </a:r>
          </a:p>
        </p:txBody>
      </p:sp>
      <p:pic>
        <p:nvPicPr>
          <p:cNvPr id="6" name="Content Placeholder 5" descr="A screen showing the enetry of control device pollutant data.">
            <a:extLst>
              <a:ext uri="{FF2B5EF4-FFF2-40B4-BE49-F238E27FC236}">
                <a16:creationId xmlns:a16="http://schemas.microsoft.com/office/drawing/2014/main" id="{176B664D-A751-4D2B-B439-78C2D8DB2CF7}"/>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36521" y="1278294"/>
            <a:ext cx="11017001" cy="5260618"/>
          </a:xfrm>
        </p:spPr>
      </p:pic>
    </p:spTree>
    <p:extLst>
      <p:ext uri="{BB962C8B-B14F-4D97-AF65-F5344CB8AC3E}">
        <p14:creationId xmlns:p14="http://schemas.microsoft.com/office/powerpoint/2010/main" val="123013632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3B1D3C9-E963-47E7-ADAE-F2175613A6F1}"/>
              </a:ext>
            </a:extLst>
          </p:cNvPr>
          <p:cNvSpPr>
            <a:spLocks noGrp="1"/>
          </p:cNvSpPr>
          <p:nvPr>
            <p:ph type="sldNum" sz="quarter" idx="12"/>
          </p:nvPr>
        </p:nvSpPr>
        <p:spPr/>
        <p:txBody>
          <a:bodyPr/>
          <a:lstStyle/>
          <a:p>
            <a:fld id="{C3625854-A157-44F5-B597-7EECA3982BD8}" type="slidenum">
              <a:rPr lang="en-US" smtClean="0"/>
              <a:t>48</a:t>
            </a:fld>
            <a:endParaRPr lang="en-US"/>
          </a:p>
        </p:txBody>
      </p:sp>
      <p:sp>
        <p:nvSpPr>
          <p:cNvPr id="2" name="Title 1">
            <a:extLst>
              <a:ext uri="{FF2B5EF4-FFF2-40B4-BE49-F238E27FC236}">
                <a16:creationId xmlns:a16="http://schemas.microsoft.com/office/drawing/2014/main" id="{0EF75879-E4D9-4C6D-9EEE-630C973D6F36}"/>
              </a:ext>
            </a:extLst>
          </p:cNvPr>
          <p:cNvSpPr>
            <a:spLocks noGrp="1"/>
          </p:cNvSpPr>
          <p:nvPr>
            <p:ph type="title"/>
          </p:nvPr>
        </p:nvSpPr>
        <p:spPr>
          <a:xfrm>
            <a:off x="606050" y="365125"/>
            <a:ext cx="10979900" cy="1325563"/>
          </a:xfrm>
        </p:spPr>
        <p:txBody>
          <a:bodyPr/>
          <a:lstStyle/>
          <a:p>
            <a:r>
              <a:rPr lang="en-US" b="1" dirty="0"/>
              <a:t>Select Control Paths and Add New Path</a:t>
            </a:r>
          </a:p>
        </p:txBody>
      </p:sp>
      <p:pic>
        <p:nvPicPr>
          <p:cNvPr id="6" name="Content Placeholder 5" descr="Screen showing the entry of Control Path Information in the User Interface.  Control path information can be entered by selecting the &quot;Control Paths&quot; link on the left hand side menu.">
            <a:extLst>
              <a:ext uri="{FF2B5EF4-FFF2-40B4-BE49-F238E27FC236}">
                <a16:creationId xmlns:a16="http://schemas.microsoft.com/office/drawing/2014/main" id="{FA1CCF14-D6AD-4D64-9DFF-6A84F54E20CF}"/>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06050" y="1317970"/>
            <a:ext cx="10979900" cy="5220942"/>
          </a:xfrm>
        </p:spPr>
      </p:pic>
      <p:sp>
        <p:nvSpPr>
          <p:cNvPr id="7" name="Oval 6">
            <a:extLst>
              <a:ext uri="{FF2B5EF4-FFF2-40B4-BE49-F238E27FC236}">
                <a16:creationId xmlns:a16="http://schemas.microsoft.com/office/drawing/2014/main" id="{20AB174C-1663-4D17-BD5F-929967E282AD}"/>
              </a:ext>
              <a:ext uri="{C183D7F6-B498-43B3-948B-1728B52AA6E4}">
                <adec:decorative xmlns:adec="http://schemas.microsoft.com/office/drawing/2017/decorative" val="1"/>
              </a:ext>
            </a:extLst>
          </p:cNvPr>
          <p:cNvSpPr/>
          <p:nvPr/>
        </p:nvSpPr>
        <p:spPr>
          <a:xfrm>
            <a:off x="761999" y="4212772"/>
            <a:ext cx="706582" cy="285007"/>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6753494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6C065B9-85E8-449B-AFF6-87A7EA2A4083}"/>
              </a:ext>
            </a:extLst>
          </p:cNvPr>
          <p:cNvSpPr>
            <a:spLocks noGrp="1"/>
          </p:cNvSpPr>
          <p:nvPr>
            <p:ph type="sldNum" sz="quarter" idx="12"/>
          </p:nvPr>
        </p:nvSpPr>
        <p:spPr/>
        <p:txBody>
          <a:bodyPr/>
          <a:lstStyle/>
          <a:p>
            <a:fld id="{C3625854-A157-44F5-B597-7EECA3982BD8}" type="slidenum">
              <a:rPr lang="en-US" smtClean="0"/>
              <a:t>49</a:t>
            </a:fld>
            <a:endParaRPr lang="en-US"/>
          </a:p>
        </p:txBody>
      </p:sp>
      <p:sp>
        <p:nvSpPr>
          <p:cNvPr id="2" name="Title 1">
            <a:extLst>
              <a:ext uri="{FF2B5EF4-FFF2-40B4-BE49-F238E27FC236}">
                <a16:creationId xmlns:a16="http://schemas.microsoft.com/office/drawing/2014/main" id="{3893BA53-AB17-4D61-9AAA-61C86E7D45FC}"/>
              </a:ext>
            </a:extLst>
          </p:cNvPr>
          <p:cNvSpPr>
            <a:spLocks noGrp="1"/>
          </p:cNvSpPr>
          <p:nvPr>
            <p:ph type="title"/>
          </p:nvPr>
        </p:nvSpPr>
        <p:spPr>
          <a:xfrm>
            <a:off x="609600" y="365125"/>
            <a:ext cx="10972800" cy="1325563"/>
          </a:xfrm>
        </p:spPr>
        <p:txBody>
          <a:bodyPr/>
          <a:lstStyle/>
          <a:p>
            <a:r>
              <a:rPr lang="en-US" b="1" dirty="0"/>
              <a:t>See New Path in List of Paths</a:t>
            </a:r>
          </a:p>
        </p:txBody>
      </p:sp>
      <p:pic>
        <p:nvPicPr>
          <p:cNvPr id="6" name="Content Placeholder 5" descr="A screen showing the list of control paths for a facility in the user interface.">
            <a:extLst>
              <a:ext uri="{FF2B5EF4-FFF2-40B4-BE49-F238E27FC236}">
                <a16:creationId xmlns:a16="http://schemas.microsoft.com/office/drawing/2014/main" id="{68F81F8A-270F-4370-9A8B-BB28B9167658}"/>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49707" y="1334279"/>
            <a:ext cx="11112059" cy="5306008"/>
          </a:xfrm>
        </p:spPr>
      </p:pic>
    </p:spTree>
    <p:extLst>
      <p:ext uri="{BB962C8B-B14F-4D97-AF65-F5344CB8AC3E}">
        <p14:creationId xmlns:p14="http://schemas.microsoft.com/office/powerpoint/2010/main" val="41634429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FAA1FB5-6CB7-450B-9A1F-3BC51FA7F2F5}"/>
              </a:ext>
            </a:extLst>
          </p:cNvPr>
          <p:cNvSpPr>
            <a:spLocks noGrp="1"/>
          </p:cNvSpPr>
          <p:nvPr>
            <p:ph type="sldNum" sz="quarter" idx="12"/>
          </p:nvPr>
        </p:nvSpPr>
        <p:spPr/>
        <p:txBody>
          <a:bodyPr/>
          <a:lstStyle/>
          <a:p>
            <a:fld id="{C3625854-A157-44F5-B597-7EECA3982BD8}" type="slidenum">
              <a:rPr lang="en-US" smtClean="0"/>
              <a:t>5</a:t>
            </a:fld>
            <a:endParaRPr lang="en-US"/>
          </a:p>
        </p:txBody>
      </p:sp>
      <p:sp>
        <p:nvSpPr>
          <p:cNvPr id="2" name="Title 1">
            <a:extLst>
              <a:ext uri="{FF2B5EF4-FFF2-40B4-BE49-F238E27FC236}">
                <a16:creationId xmlns:a16="http://schemas.microsoft.com/office/drawing/2014/main" id="{50E0838D-6B07-4DA7-A174-94B55D6167C8}"/>
              </a:ext>
            </a:extLst>
          </p:cNvPr>
          <p:cNvSpPr>
            <a:spLocks noGrp="1"/>
          </p:cNvSpPr>
          <p:nvPr>
            <p:ph type="title"/>
          </p:nvPr>
        </p:nvSpPr>
        <p:spPr/>
        <p:txBody>
          <a:bodyPr/>
          <a:lstStyle/>
          <a:p>
            <a:r>
              <a:rPr lang="en-US" b="1" u="sng" dirty="0"/>
              <a:t>Release Point</a:t>
            </a:r>
            <a:r>
              <a:rPr lang="en-US" b="1" dirty="0"/>
              <a:t> Apportionment</a:t>
            </a:r>
          </a:p>
        </p:txBody>
      </p:sp>
      <p:sp>
        <p:nvSpPr>
          <p:cNvPr id="3" name="TextBox 2">
            <a:extLst>
              <a:ext uri="{FF2B5EF4-FFF2-40B4-BE49-F238E27FC236}">
                <a16:creationId xmlns:a16="http://schemas.microsoft.com/office/drawing/2014/main" id="{D26D7BD0-7D51-49D8-AB01-5219705721BA}"/>
              </a:ext>
            </a:extLst>
          </p:cNvPr>
          <p:cNvSpPr txBox="1"/>
          <p:nvPr/>
        </p:nvSpPr>
        <p:spPr>
          <a:xfrm>
            <a:off x="838200" y="1690688"/>
            <a:ext cx="10761133" cy="1200329"/>
          </a:xfrm>
          <a:prstGeom prst="rect">
            <a:avLst/>
          </a:prstGeom>
          <a:noFill/>
        </p:spPr>
        <p:txBody>
          <a:bodyPr wrap="square" rtlCol="0">
            <a:spAutoFit/>
          </a:bodyPr>
          <a:lstStyle/>
          <a:p>
            <a:r>
              <a:rPr lang="en-US" b="1" dirty="0"/>
              <a:t>Percent release point apportionment:  </a:t>
            </a:r>
            <a:r>
              <a:rPr lang="en-US" sz="1800" dirty="0">
                <a:effectLst/>
                <a:latin typeface="Calibri" panose="020F0502020204030204" pitchFamily="34" charset="0"/>
                <a:ea typeface="Times New Roman" panose="02020603050405020304" pitchFamily="18" charset="0"/>
              </a:rPr>
              <a:t>The average annual percent of an emissions process that is vented through a release point.  </a:t>
            </a:r>
            <a:r>
              <a:rPr lang="en-US" dirty="0">
                <a:latin typeface="Calibri" panose="020F0502020204030204" pitchFamily="34" charset="0"/>
                <a:ea typeface="Times New Roman" panose="02020603050405020304" pitchFamily="18" charset="0"/>
              </a:rPr>
              <a:t>The percent of </a:t>
            </a:r>
            <a:r>
              <a:rPr lang="en-US" sz="1800" dirty="0">
                <a:effectLst/>
                <a:latin typeface="Calibri" panose="020F0502020204030204" pitchFamily="34" charset="0"/>
                <a:ea typeface="Times New Roman" panose="02020603050405020304" pitchFamily="18" charset="0"/>
              </a:rPr>
              <a:t>emissions that are sent to a </a:t>
            </a:r>
            <a:r>
              <a:rPr lang="en-US" sz="1800" i="1" dirty="0">
                <a:effectLst/>
                <a:latin typeface="Calibri" panose="020F0502020204030204" pitchFamily="34" charset="0"/>
                <a:ea typeface="Times New Roman" panose="02020603050405020304" pitchFamily="18" charset="0"/>
              </a:rPr>
              <a:t>stack release point </a:t>
            </a:r>
            <a:r>
              <a:rPr lang="en-US" sz="1800" dirty="0">
                <a:effectLst/>
                <a:latin typeface="Calibri" panose="020F0502020204030204" pitchFamily="34" charset="0"/>
                <a:ea typeface="Times New Roman" panose="02020603050405020304" pitchFamily="18" charset="0"/>
              </a:rPr>
              <a:t>through controls is also </a:t>
            </a:r>
            <a:r>
              <a:rPr lang="en-US" dirty="0">
                <a:latin typeface="Calibri" panose="020F0502020204030204" pitchFamily="34" charset="0"/>
                <a:ea typeface="Times New Roman" panose="02020603050405020304" pitchFamily="18" charset="0"/>
              </a:rPr>
              <a:t>referred to as “capture efficiency”.  </a:t>
            </a:r>
            <a:r>
              <a:rPr lang="en-US" b="1" dirty="0">
                <a:solidFill>
                  <a:srgbClr val="C00000"/>
                </a:solidFill>
              </a:rPr>
              <a:t>Percent captured </a:t>
            </a:r>
            <a:r>
              <a:rPr lang="en-US" dirty="0">
                <a:solidFill>
                  <a:srgbClr val="C00000"/>
                </a:solidFill>
              </a:rPr>
              <a:t>= Percent pollutant stream routed to the device going to “stack” type release points (X%).  Percent not captured = Percent going to “fugitive” release point (100-X)%</a:t>
            </a:r>
          </a:p>
        </p:txBody>
      </p:sp>
      <p:sp>
        <p:nvSpPr>
          <p:cNvPr id="5" name="TextBox 4">
            <a:extLst>
              <a:ext uri="{FF2B5EF4-FFF2-40B4-BE49-F238E27FC236}">
                <a16:creationId xmlns:a16="http://schemas.microsoft.com/office/drawing/2014/main" id="{5751F476-0C1B-4409-8BD2-CE7F594B9692}"/>
              </a:ext>
              <a:ext uri="{C183D7F6-B498-43B3-948B-1728B52AA6E4}">
                <adec:decorative xmlns:adec="http://schemas.microsoft.com/office/drawing/2017/decorative" val="1"/>
              </a:ext>
            </a:extLst>
          </p:cNvPr>
          <p:cNvSpPr txBox="1"/>
          <p:nvPr/>
        </p:nvSpPr>
        <p:spPr>
          <a:xfrm>
            <a:off x="1109106" y="3966984"/>
            <a:ext cx="946014" cy="369332"/>
          </a:xfrm>
          <a:prstGeom prst="rect">
            <a:avLst/>
          </a:prstGeom>
          <a:solidFill>
            <a:schemeClr val="accent1">
              <a:lumMod val="50000"/>
            </a:schemeClr>
          </a:solidFill>
        </p:spPr>
        <p:txBody>
          <a:bodyPr wrap="square" rtlCol="0">
            <a:spAutoFit/>
          </a:bodyPr>
          <a:lstStyle/>
          <a:p>
            <a:r>
              <a:rPr lang="en-US" b="1" dirty="0">
                <a:solidFill>
                  <a:schemeClr val="bg1"/>
                </a:solidFill>
              </a:rPr>
              <a:t>Process</a:t>
            </a:r>
          </a:p>
        </p:txBody>
      </p:sp>
      <p:sp>
        <p:nvSpPr>
          <p:cNvPr id="7" name="TextBox 6">
            <a:extLst>
              <a:ext uri="{FF2B5EF4-FFF2-40B4-BE49-F238E27FC236}">
                <a16:creationId xmlns:a16="http://schemas.microsoft.com/office/drawing/2014/main" id="{319A6921-1A51-4396-867F-E33A8CE1A2C5}"/>
              </a:ext>
              <a:ext uri="{C183D7F6-B498-43B3-948B-1728B52AA6E4}">
                <adec:decorative xmlns:adec="http://schemas.microsoft.com/office/drawing/2017/decorative" val="1"/>
              </a:ext>
            </a:extLst>
          </p:cNvPr>
          <p:cNvSpPr txBox="1"/>
          <p:nvPr/>
        </p:nvSpPr>
        <p:spPr>
          <a:xfrm>
            <a:off x="2336668" y="3833764"/>
            <a:ext cx="1732581" cy="646331"/>
          </a:xfrm>
          <a:prstGeom prst="rect">
            <a:avLst/>
          </a:prstGeom>
          <a:noFill/>
        </p:spPr>
        <p:txBody>
          <a:bodyPr wrap="square" rtlCol="0">
            <a:spAutoFit/>
          </a:bodyPr>
          <a:lstStyle/>
          <a:p>
            <a:r>
              <a:rPr lang="en-US" b="1" dirty="0"/>
              <a:t>Uncontrolled Emissions</a:t>
            </a:r>
          </a:p>
        </p:txBody>
      </p:sp>
      <p:sp>
        <p:nvSpPr>
          <p:cNvPr id="14" name="TextBox 13">
            <a:extLst>
              <a:ext uri="{FF2B5EF4-FFF2-40B4-BE49-F238E27FC236}">
                <a16:creationId xmlns:a16="http://schemas.microsoft.com/office/drawing/2014/main" id="{05805624-E659-4401-8799-43CB37674A28}"/>
              </a:ext>
              <a:ext uri="{C183D7F6-B498-43B3-948B-1728B52AA6E4}">
                <adec:decorative xmlns:adec="http://schemas.microsoft.com/office/drawing/2017/decorative" val="1"/>
              </a:ext>
            </a:extLst>
          </p:cNvPr>
          <p:cNvSpPr txBox="1"/>
          <p:nvPr/>
        </p:nvSpPr>
        <p:spPr>
          <a:xfrm>
            <a:off x="4894916" y="3569903"/>
            <a:ext cx="574835" cy="369332"/>
          </a:xfrm>
          <a:prstGeom prst="rect">
            <a:avLst/>
          </a:prstGeom>
          <a:noFill/>
        </p:spPr>
        <p:txBody>
          <a:bodyPr wrap="square" rtlCol="0">
            <a:spAutoFit/>
          </a:bodyPr>
          <a:lstStyle/>
          <a:p>
            <a:r>
              <a:rPr lang="en-US" b="1" dirty="0"/>
              <a:t>X%</a:t>
            </a:r>
          </a:p>
        </p:txBody>
      </p:sp>
      <p:cxnSp>
        <p:nvCxnSpPr>
          <p:cNvPr id="6" name="Straight Arrow Connector 5">
            <a:extLst>
              <a:ext uri="{FF2B5EF4-FFF2-40B4-BE49-F238E27FC236}">
                <a16:creationId xmlns:a16="http://schemas.microsoft.com/office/drawing/2014/main" id="{E788423A-42B8-472D-8B79-734539AA56D3}"/>
              </a:ext>
              <a:ext uri="{C183D7F6-B498-43B3-948B-1728B52AA6E4}">
                <adec:decorative xmlns:adec="http://schemas.microsoft.com/office/drawing/2017/decorative" val="1"/>
              </a:ext>
            </a:extLst>
          </p:cNvPr>
          <p:cNvCxnSpPr>
            <a:cxnSpLocks/>
            <a:stCxn id="7" idx="3"/>
          </p:cNvCxnSpPr>
          <p:nvPr/>
        </p:nvCxnSpPr>
        <p:spPr>
          <a:xfrm flipV="1">
            <a:off x="4069249" y="4149023"/>
            <a:ext cx="1706686" cy="7907"/>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Cube 7">
            <a:extLst>
              <a:ext uri="{FF2B5EF4-FFF2-40B4-BE49-F238E27FC236}">
                <a16:creationId xmlns:a16="http://schemas.microsoft.com/office/drawing/2014/main" id="{62BB14AD-5CA8-4B0C-A8DE-A5C36CA17765}"/>
              </a:ext>
              <a:ext uri="{C183D7F6-B498-43B3-948B-1728B52AA6E4}">
                <adec:decorative xmlns:adec="http://schemas.microsoft.com/office/drawing/2017/decorative" val="1"/>
              </a:ext>
            </a:extLst>
          </p:cNvPr>
          <p:cNvSpPr/>
          <p:nvPr/>
        </p:nvSpPr>
        <p:spPr>
          <a:xfrm>
            <a:off x="6082482" y="3598719"/>
            <a:ext cx="1540525" cy="839421"/>
          </a:xfrm>
          <a:prstGeom prst="cube">
            <a:avLst/>
          </a:prstGeom>
          <a:solidFill>
            <a:srgbClr val="2C3C43">
              <a:lumMod val="20000"/>
              <a:lumOff val="80000"/>
            </a:srgbClr>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chemeClr val="accent1">
                    <a:lumMod val="50000"/>
                  </a:schemeClr>
                </a:solidFill>
                <a:effectLst/>
                <a:uLnTx/>
                <a:uFillTx/>
                <a:latin typeface="Trebuchet MS" panose="020B0603020202020204"/>
                <a:ea typeface="+mn-ea"/>
                <a:cs typeface="+mn-cs"/>
              </a:rPr>
              <a:t>Control </a:t>
            </a:r>
            <a:r>
              <a:rPr lang="en-US" b="1" kern="0" dirty="0">
                <a:solidFill>
                  <a:schemeClr val="accent1">
                    <a:lumMod val="50000"/>
                  </a:schemeClr>
                </a:solidFill>
                <a:latin typeface="Trebuchet MS" panose="020B0603020202020204"/>
              </a:rPr>
              <a:t>(s)</a:t>
            </a:r>
            <a:endParaRPr kumimoji="0" lang="en-US" sz="1800" b="1" i="0" u="none" strike="noStrike" kern="0" cap="none" spc="0" normalizeH="0" baseline="0" noProof="0" dirty="0">
              <a:ln>
                <a:noFill/>
              </a:ln>
              <a:solidFill>
                <a:schemeClr val="accent1">
                  <a:lumMod val="50000"/>
                </a:schemeClr>
              </a:solidFill>
              <a:effectLst/>
              <a:uLnTx/>
              <a:uFillTx/>
              <a:latin typeface="Trebuchet MS" panose="020B0603020202020204"/>
              <a:ea typeface="+mn-ea"/>
              <a:cs typeface="+mn-cs"/>
            </a:endParaRPr>
          </a:p>
        </p:txBody>
      </p:sp>
      <p:sp>
        <p:nvSpPr>
          <p:cNvPr id="13" name="TextBox 12">
            <a:extLst>
              <a:ext uri="{FF2B5EF4-FFF2-40B4-BE49-F238E27FC236}">
                <a16:creationId xmlns:a16="http://schemas.microsoft.com/office/drawing/2014/main" id="{E4D5593D-85FA-4EB1-9B62-230BF1D26BAF}"/>
              </a:ext>
              <a:ext uri="{C183D7F6-B498-43B3-948B-1728B52AA6E4}">
                <adec:decorative xmlns:adec="http://schemas.microsoft.com/office/drawing/2017/decorative" val="1"/>
              </a:ext>
            </a:extLst>
          </p:cNvPr>
          <p:cNvSpPr txBox="1"/>
          <p:nvPr/>
        </p:nvSpPr>
        <p:spPr>
          <a:xfrm>
            <a:off x="7830645" y="3732413"/>
            <a:ext cx="1320800" cy="369332"/>
          </a:xfrm>
          <a:prstGeom prst="rect">
            <a:avLst/>
          </a:prstGeom>
          <a:noFill/>
        </p:spPr>
        <p:txBody>
          <a:bodyPr wrap="square" rtlCol="0">
            <a:spAutoFit/>
          </a:bodyPr>
          <a:lstStyle/>
          <a:p>
            <a:r>
              <a:rPr lang="en-US" b="1" dirty="0"/>
              <a:t>…</a:t>
            </a:r>
          </a:p>
        </p:txBody>
      </p:sp>
      <p:sp>
        <p:nvSpPr>
          <p:cNvPr id="15" name="Content Placeholder 41">
            <a:extLst>
              <a:ext uri="{FF2B5EF4-FFF2-40B4-BE49-F238E27FC236}">
                <a16:creationId xmlns:a16="http://schemas.microsoft.com/office/drawing/2014/main" id="{75CEFBC1-3F35-40D8-A79A-B5116727A3AE}"/>
              </a:ext>
              <a:ext uri="{C183D7F6-B498-43B3-948B-1728B52AA6E4}">
                <adec:decorative xmlns:adec="http://schemas.microsoft.com/office/drawing/2017/decorative" val="1"/>
              </a:ext>
            </a:extLst>
          </p:cNvPr>
          <p:cNvSpPr>
            <a:spLocks noGrp="1"/>
          </p:cNvSpPr>
          <p:nvPr>
            <p:ph idx="1"/>
          </p:nvPr>
        </p:nvSpPr>
        <p:spPr>
          <a:xfrm>
            <a:off x="9906000" y="3164423"/>
            <a:ext cx="1019175" cy="1718191"/>
          </a:xfrm>
          <a:prstGeom prst="can">
            <a:avLst/>
          </a:prstGeom>
          <a:solidFill>
            <a:schemeClr val="accent6">
              <a:lumMod val="50000"/>
            </a:schemeClr>
          </a:solidFill>
          <a:ln w="19050" cap="rnd" cmpd="sng" algn="ctr">
            <a:noFill/>
            <a:prstDash val="solid"/>
          </a:ln>
          <a:effectLst/>
        </p:spPr>
        <p:txBody>
          <a:bodyPr vert="vert"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chemeClr val="bg1"/>
                </a:solidFill>
                <a:effectLst/>
                <a:uLnTx/>
                <a:uFillTx/>
                <a:latin typeface="Trebuchet MS" panose="020B0603020202020204"/>
                <a:ea typeface="+mn-ea"/>
                <a:cs typeface="+mn-cs"/>
              </a:rPr>
              <a:t>Stack</a:t>
            </a:r>
          </a:p>
        </p:txBody>
      </p:sp>
      <p:sp>
        <p:nvSpPr>
          <p:cNvPr id="17" name="TextBox 16">
            <a:extLst>
              <a:ext uri="{FF2B5EF4-FFF2-40B4-BE49-F238E27FC236}">
                <a16:creationId xmlns:a16="http://schemas.microsoft.com/office/drawing/2014/main" id="{49C7A869-C3AF-4A09-8A03-5770A7608526}"/>
              </a:ext>
              <a:ext uri="{C183D7F6-B498-43B3-948B-1728B52AA6E4}">
                <adec:decorative xmlns:adec="http://schemas.microsoft.com/office/drawing/2017/decorative" val="1"/>
              </a:ext>
            </a:extLst>
          </p:cNvPr>
          <p:cNvSpPr txBox="1"/>
          <p:nvPr/>
        </p:nvSpPr>
        <p:spPr>
          <a:xfrm>
            <a:off x="4052361" y="4753317"/>
            <a:ext cx="1077067" cy="369332"/>
          </a:xfrm>
          <a:prstGeom prst="rect">
            <a:avLst/>
          </a:prstGeom>
          <a:noFill/>
        </p:spPr>
        <p:txBody>
          <a:bodyPr wrap="square" rtlCol="0">
            <a:spAutoFit/>
          </a:bodyPr>
          <a:lstStyle/>
          <a:p>
            <a:r>
              <a:rPr lang="en-US" b="1" dirty="0"/>
              <a:t>(100-X)%</a:t>
            </a:r>
          </a:p>
        </p:txBody>
      </p:sp>
      <p:cxnSp>
        <p:nvCxnSpPr>
          <p:cNvPr id="9" name="Straight Arrow Connector 8">
            <a:extLst>
              <a:ext uri="{FF2B5EF4-FFF2-40B4-BE49-F238E27FC236}">
                <a16:creationId xmlns:a16="http://schemas.microsoft.com/office/drawing/2014/main" id="{FE07E19D-96CB-43BE-9E6C-34D4E2F1102A}"/>
              </a:ext>
              <a:ext uri="{C183D7F6-B498-43B3-948B-1728B52AA6E4}">
                <adec:decorative xmlns:adec="http://schemas.microsoft.com/office/drawing/2017/decorative" val="1"/>
              </a:ext>
            </a:extLst>
          </p:cNvPr>
          <p:cNvCxnSpPr>
            <a:cxnSpLocks/>
            <a:stCxn id="7" idx="3"/>
          </p:cNvCxnSpPr>
          <p:nvPr/>
        </p:nvCxnSpPr>
        <p:spPr>
          <a:xfrm>
            <a:off x="4069249" y="4156930"/>
            <a:ext cx="1689798" cy="1043139"/>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 name="Cloud 15">
            <a:extLst>
              <a:ext uri="{FF2B5EF4-FFF2-40B4-BE49-F238E27FC236}">
                <a16:creationId xmlns:a16="http://schemas.microsoft.com/office/drawing/2014/main" id="{3EDDC07F-80F6-40A9-BC53-ADFD28FD93F1}"/>
              </a:ext>
              <a:ext uri="{C183D7F6-B498-43B3-948B-1728B52AA6E4}">
                <adec:decorative xmlns:adec="http://schemas.microsoft.com/office/drawing/2017/decorative" val="1"/>
              </a:ext>
            </a:extLst>
          </p:cNvPr>
          <p:cNvSpPr/>
          <p:nvPr/>
        </p:nvSpPr>
        <p:spPr>
          <a:xfrm>
            <a:off x="5975069" y="4612861"/>
            <a:ext cx="1540525" cy="1314973"/>
          </a:xfrm>
          <a:prstGeom prst="cloud">
            <a:avLst/>
          </a:prstGeom>
          <a:solidFill>
            <a:srgbClr val="6858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Fugitive</a:t>
            </a:r>
          </a:p>
        </p:txBody>
      </p:sp>
      <p:sp>
        <p:nvSpPr>
          <p:cNvPr id="11" name="Rectangle 10" descr="Diagram showing the movement of uncontrolled emissions and release point apportionment to a stack and a fugitive release point.">
            <a:extLst>
              <a:ext uri="{FF2B5EF4-FFF2-40B4-BE49-F238E27FC236}">
                <a16:creationId xmlns:a16="http://schemas.microsoft.com/office/drawing/2014/main" id="{25106DFD-1184-6B10-2B7D-5F2F2582AEDE}"/>
              </a:ext>
            </a:extLst>
          </p:cNvPr>
          <p:cNvSpPr/>
          <p:nvPr/>
        </p:nvSpPr>
        <p:spPr>
          <a:xfrm>
            <a:off x="838200" y="3039762"/>
            <a:ext cx="10515600" cy="30486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8693E19-AD68-47EB-A6E6-1DC21F4F5E72}"/>
              </a:ext>
            </a:extLst>
          </p:cNvPr>
          <p:cNvSpPr txBox="1"/>
          <p:nvPr/>
        </p:nvSpPr>
        <p:spPr>
          <a:xfrm>
            <a:off x="1670941" y="6088369"/>
            <a:ext cx="9254234" cy="369332"/>
          </a:xfrm>
          <a:prstGeom prst="rect">
            <a:avLst/>
          </a:prstGeom>
          <a:noFill/>
        </p:spPr>
        <p:txBody>
          <a:bodyPr wrap="square" rtlCol="0">
            <a:spAutoFit/>
          </a:bodyPr>
          <a:lstStyle/>
          <a:p>
            <a:r>
              <a:rPr lang="en-US" dirty="0"/>
              <a:t>Note that 100% of the original emissions must be assigned to one or more release points</a:t>
            </a:r>
          </a:p>
        </p:txBody>
      </p:sp>
      <p:cxnSp>
        <p:nvCxnSpPr>
          <p:cNvPr id="19" name="Straight Arrow Connector 18">
            <a:extLst>
              <a:ext uri="{FF2B5EF4-FFF2-40B4-BE49-F238E27FC236}">
                <a16:creationId xmlns:a16="http://schemas.microsoft.com/office/drawing/2014/main" id="{E8366F46-BB3E-CEB9-87A4-B908A486DA05}"/>
              </a:ext>
              <a:ext uri="{C183D7F6-B498-43B3-948B-1728B52AA6E4}">
                <adec:decorative xmlns:adec="http://schemas.microsoft.com/office/drawing/2017/decorative" val="1"/>
              </a:ext>
            </a:extLst>
          </p:cNvPr>
          <p:cNvCxnSpPr>
            <a:cxnSpLocks/>
          </p:cNvCxnSpPr>
          <p:nvPr/>
        </p:nvCxnSpPr>
        <p:spPr>
          <a:xfrm>
            <a:off x="8235738" y="4096772"/>
            <a:ext cx="1400502"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7628189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CC41778-CA17-4ADF-A49D-80F1AC0A60FE}"/>
              </a:ext>
            </a:extLst>
          </p:cNvPr>
          <p:cNvSpPr>
            <a:spLocks noGrp="1"/>
          </p:cNvSpPr>
          <p:nvPr>
            <p:ph type="sldNum" sz="quarter" idx="12"/>
          </p:nvPr>
        </p:nvSpPr>
        <p:spPr/>
        <p:txBody>
          <a:bodyPr/>
          <a:lstStyle/>
          <a:p>
            <a:fld id="{C3625854-A157-44F5-B597-7EECA3982BD8}" type="slidenum">
              <a:rPr lang="en-US" smtClean="0"/>
              <a:t>50</a:t>
            </a:fld>
            <a:endParaRPr lang="en-US"/>
          </a:p>
        </p:txBody>
      </p:sp>
      <p:sp>
        <p:nvSpPr>
          <p:cNvPr id="2" name="Title 1">
            <a:extLst>
              <a:ext uri="{FF2B5EF4-FFF2-40B4-BE49-F238E27FC236}">
                <a16:creationId xmlns:a16="http://schemas.microsoft.com/office/drawing/2014/main" id="{59FD6747-F470-4F98-936B-780A9DE8A2C2}"/>
              </a:ext>
            </a:extLst>
          </p:cNvPr>
          <p:cNvSpPr>
            <a:spLocks noGrp="1"/>
          </p:cNvSpPr>
          <p:nvPr>
            <p:ph type="title"/>
          </p:nvPr>
        </p:nvSpPr>
        <p:spPr>
          <a:xfrm>
            <a:off x="609599" y="365125"/>
            <a:ext cx="10983685" cy="1325563"/>
          </a:xfrm>
        </p:spPr>
        <p:txBody>
          <a:bodyPr/>
          <a:lstStyle/>
          <a:p>
            <a:r>
              <a:rPr lang="en-US" b="1" dirty="0"/>
              <a:t>Select Path and Add Data</a:t>
            </a:r>
          </a:p>
        </p:txBody>
      </p:sp>
      <p:pic>
        <p:nvPicPr>
          <p:cNvPr id="6" name="Content Placeholder 5" descr="A screen showing the control path information page.">
            <a:extLst>
              <a:ext uri="{FF2B5EF4-FFF2-40B4-BE49-F238E27FC236}">
                <a16:creationId xmlns:a16="http://schemas.microsoft.com/office/drawing/2014/main" id="{7C10868D-12EF-4665-93FC-593D95913924}"/>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08491" y="1212980"/>
            <a:ext cx="11080576" cy="5279895"/>
          </a:xfrm>
        </p:spPr>
      </p:pic>
    </p:spTree>
    <p:extLst>
      <p:ext uri="{BB962C8B-B14F-4D97-AF65-F5344CB8AC3E}">
        <p14:creationId xmlns:p14="http://schemas.microsoft.com/office/powerpoint/2010/main" val="265300597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385EBA3-0698-4339-881D-EF7119991C92}"/>
              </a:ext>
            </a:extLst>
          </p:cNvPr>
          <p:cNvSpPr>
            <a:spLocks noGrp="1"/>
          </p:cNvSpPr>
          <p:nvPr>
            <p:ph type="sldNum" sz="quarter" idx="12"/>
          </p:nvPr>
        </p:nvSpPr>
        <p:spPr/>
        <p:txBody>
          <a:bodyPr/>
          <a:lstStyle/>
          <a:p>
            <a:fld id="{C3625854-A157-44F5-B597-7EECA3982BD8}" type="slidenum">
              <a:rPr lang="en-US" smtClean="0"/>
              <a:t>51</a:t>
            </a:fld>
            <a:endParaRPr lang="en-US"/>
          </a:p>
        </p:txBody>
      </p:sp>
      <p:sp>
        <p:nvSpPr>
          <p:cNvPr id="2" name="Title 1">
            <a:extLst>
              <a:ext uri="{FF2B5EF4-FFF2-40B4-BE49-F238E27FC236}">
                <a16:creationId xmlns:a16="http://schemas.microsoft.com/office/drawing/2014/main" id="{21825081-0718-40A5-9248-7D6C28FCB999}"/>
              </a:ext>
            </a:extLst>
          </p:cNvPr>
          <p:cNvSpPr>
            <a:spLocks noGrp="1"/>
          </p:cNvSpPr>
          <p:nvPr>
            <p:ph type="title"/>
          </p:nvPr>
        </p:nvSpPr>
        <p:spPr>
          <a:xfrm>
            <a:off x="595745" y="365125"/>
            <a:ext cx="10758055" cy="1325563"/>
          </a:xfrm>
        </p:spPr>
        <p:txBody>
          <a:bodyPr/>
          <a:lstStyle/>
          <a:p>
            <a:r>
              <a:rPr lang="en-US" b="1" dirty="0"/>
              <a:t>Control Path Assignment Data</a:t>
            </a:r>
          </a:p>
        </p:txBody>
      </p:sp>
      <p:pic>
        <p:nvPicPr>
          <p:cNvPr id="6" name="Content Placeholder 5" descr="A screen showing the data entry for path assignment information.">
            <a:extLst>
              <a:ext uri="{FF2B5EF4-FFF2-40B4-BE49-F238E27FC236}">
                <a16:creationId xmlns:a16="http://schemas.microsoft.com/office/drawing/2014/main" id="{0B4BEC4A-CC7D-436B-92E5-04914C3881C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95745" y="1278294"/>
            <a:ext cx="11068955" cy="5307564"/>
          </a:xfrm>
        </p:spPr>
      </p:pic>
    </p:spTree>
    <p:extLst>
      <p:ext uri="{BB962C8B-B14F-4D97-AF65-F5344CB8AC3E}">
        <p14:creationId xmlns:p14="http://schemas.microsoft.com/office/powerpoint/2010/main" val="297450599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7062ED2-1CE5-4365-BB2D-CE4C9F36319C}"/>
              </a:ext>
            </a:extLst>
          </p:cNvPr>
          <p:cNvSpPr>
            <a:spLocks noGrp="1"/>
          </p:cNvSpPr>
          <p:nvPr>
            <p:ph type="sldNum" sz="quarter" idx="12"/>
          </p:nvPr>
        </p:nvSpPr>
        <p:spPr/>
        <p:txBody>
          <a:bodyPr/>
          <a:lstStyle/>
          <a:p>
            <a:fld id="{C3625854-A157-44F5-B597-7EECA3982BD8}" type="slidenum">
              <a:rPr lang="en-US" smtClean="0"/>
              <a:t>52</a:t>
            </a:fld>
            <a:endParaRPr lang="en-US" dirty="0"/>
          </a:p>
        </p:txBody>
      </p:sp>
      <p:sp>
        <p:nvSpPr>
          <p:cNvPr id="2" name="Title 1">
            <a:extLst>
              <a:ext uri="{FF2B5EF4-FFF2-40B4-BE49-F238E27FC236}">
                <a16:creationId xmlns:a16="http://schemas.microsoft.com/office/drawing/2014/main" id="{22AA7A4C-8A5C-4DC9-AE83-22013B7B2781}"/>
              </a:ext>
            </a:extLst>
          </p:cNvPr>
          <p:cNvSpPr>
            <a:spLocks noGrp="1"/>
          </p:cNvSpPr>
          <p:nvPr>
            <p:ph type="title"/>
          </p:nvPr>
        </p:nvSpPr>
        <p:spPr>
          <a:xfrm>
            <a:off x="410014" y="365125"/>
            <a:ext cx="11245538" cy="1325563"/>
          </a:xfrm>
        </p:spPr>
        <p:txBody>
          <a:bodyPr/>
          <a:lstStyle/>
          <a:p>
            <a:r>
              <a:rPr lang="en-US" b="1" dirty="0"/>
              <a:t>Add Control Path Pollutants</a:t>
            </a:r>
          </a:p>
        </p:txBody>
      </p:sp>
      <p:pic>
        <p:nvPicPr>
          <p:cNvPr id="9" name="Content Placeholder 8" descr="Screen showing the control path information page and control path assignment and control path pollutants data boxes.  Path pollutants can be entered on the bottom right of the screen by clicking on the plus sign under the list of pollutants.">
            <a:extLst>
              <a:ext uri="{FF2B5EF4-FFF2-40B4-BE49-F238E27FC236}">
                <a16:creationId xmlns:a16="http://schemas.microsoft.com/office/drawing/2014/main" id="{1D48F10F-96B5-4247-92AD-5E98CE25709F}"/>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40824" y="1380930"/>
            <a:ext cx="11031971" cy="4975419"/>
          </a:xfrm>
        </p:spPr>
      </p:pic>
      <p:sp>
        <p:nvSpPr>
          <p:cNvPr id="6" name="Oval 5">
            <a:extLst>
              <a:ext uri="{FF2B5EF4-FFF2-40B4-BE49-F238E27FC236}">
                <a16:creationId xmlns:a16="http://schemas.microsoft.com/office/drawing/2014/main" id="{D866A0A8-D88F-4897-94A2-8A523440C52C}"/>
              </a:ext>
              <a:ext uri="{C183D7F6-B498-43B3-948B-1728B52AA6E4}">
                <adec:decorative xmlns:adec="http://schemas.microsoft.com/office/drawing/2017/decorative" val="1"/>
              </a:ext>
            </a:extLst>
          </p:cNvPr>
          <p:cNvSpPr/>
          <p:nvPr/>
        </p:nvSpPr>
        <p:spPr>
          <a:xfrm>
            <a:off x="6939643" y="3951515"/>
            <a:ext cx="4305300" cy="903513"/>
          </a:xfrm>
          <a:prstGeom prst="ellipse">
            <a:avLst/>
          </a:pr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2700625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F8B44FC-D18F-4879-98FF-BF502290D987}"/>
              </a:ext>
            </a:extLst>
          </p:cNvPr>
          <p:cNvSpPr>
            <a:spLocks noGrp="1"/>
          </p:cNvSpPr>
          <p:nvPr>
            <p:ph type="sldNum" sz="quarter" idx="12"/>
          </p:nvPr>
        </p:nvSpPr>
        <p:spPr/>
        <p:txBody>
          <a:bodyPr/>
          <a:lstStyle/>
          <a:p>
            <a:fld id="{C3625854-A157-44F5-B597-7EECA3982BD8}" type="slidenum">
              <a:rPr lang="en-US" smtClean="0"/>
              <a:t>53</a:t>
            </a:fld>
            <a:endParaRPr lang="en-US"/>
          </a:p>
        </p:txBody>
      </p:sp>
      <p:sp>
        <p:nvSpPr>
          <p:cNvPr id="2" name="Title 1">
            <a:extLst>
              <a:ext uri="{FF2B5EF4-FFF2-40B4-BE49-F238E27FC236}">
                <a16:creationId xmlns:a16="http://schemas.microsoft.com/office/drawing/2014/main" id="{B894B595-79FE-478F-B892-0535C55DBE2E}"/>
              </a:ext>
            </a:extLst>
          </p:cNvPr>
          <p:cNvSpPr>
            <a:spLocks noGrp="1"/>
          </p:cNvSpPr>
          <p:nvPr>
            <p:ph type="title"/>
          </p:nvPr>
        </p:nvSpPr>
        <p:spPr>
          <a:xfrm>
            <a:off x="609600" y="365125"/>
            <a:ext cx="10972800" cy="1325563"/>
          </a:xfrm>
        </p:spPr>
        <p:txBody>
          <a:bodyPr/>
          <a:lstStyle/>
          <a:p>
            <a:r>
              <a:rPr lang="en-US" b="1" dirty="0"/>
              <a:t>Select the Process for the Control Device</a:t>
            </a:r>
          </a:p>
        </p:txBody>
      </p:sp>
      <p:pic>
        <p:nvPicPr>
          <p:cNvPr id="7" name="Content Placeholder 6" descr="A screen showing the process page where the emissions and release points associated with that process are listed.">
            <a:extLst>
              <a:ext uri="{FF2B5EF4-FFF2-40B4-BE49-F238E27FC236}">
                <a16:creationId xmlns:a16="http://schemas.microsoft.com/office/drawing/2014/main" id="{18110C07-591F-4360-BCD8-7F96AF77F3E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57943" y="1595862"/>
            <a:ext cx="10395857" cy="5019250"/>
          </a:xfrm>
        </p:spPr>
      </p:pic>
    </p:spTree>
    <p:extLst>
      <p:ext uri="{BB962C8B-B14F-4D97-AF65-F5344CB8AC3E}">
        <p14:creationId xmlns:p14="http://schemas.microsoft.com/office/powerpoint/2010/main" val="165775583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3ACECE3-6889-4124-AF1E-F53E0C217769}"/>
              </a:ext>
            </a:extLst>
          </p:cNvPr>
          <p:cNvSpPr>
            <a:spLocks noGrp="1"/>
          </p:cNvSpPr>
          <p:nvPr>
            <p:ph type="sldNum" sz="quarter" idx="12"/>
          </p:nvPr>
        </p:nvSpPr>
        <p:spPr/>
        <p:txBody>
          <a:bodyPr/>
          <a:lstStyle/>
          <a:p>
            <a:fld id="{C3625854-A157-44F5-B597-7EECA3982BD8}" type="slidenum">
              <a:rPr lang="en-US" smtClean="0"/>
              <a:t>54</a:t>
            </a:fld>
            <a:endParaRPr lang="en-US"/>
          </a:p>
        </p:txBody>
      </p:sp>
      <p:sp>
        <p:nvSpPr>
          <p:cNvPr id="2" name="Title 1">
            <a:extLst>
              <a:ext uri="{FF2B5EF4-FFF2-40B4-BE49-F238E27FC236}">
                <a16:creationId xmlns:a16="http://schemas.microsoft.com/office/drawing/2014/main" id="{D02B1B4B-306A-4086-955E-3EFC979BD1E2}"/>
              </a:ext>
            </a:extLst>
          </p:cNvPr>
          <p:cNvSpPr>
            <a:spLocks noGrp="1"/>
          </p:cNvSpPr>
          <p:nvPr>
            <p:ph type="title"/>
          </p:nvPr>
        </p:nvSpPr>
        <p:spPr/>
        <p:txBody>
          <a:bodyPr/>
          <a:lstStyle/>
          <a:p>
            <a:r>
              <a:rPr lang="en-US" b="1" dirty="0"/>
              <a:t>Select Release Point for that Process</a:t>
            </a:r>
          </a:p>
        </p:txBody>
      </p:sp>
      <p:pic>
        <p:nvPicPr>
          <p:cNvPr id="7" name="Content Placeholder 6" descr="A screen showing the entry of release point apportionment data.">
            <a:extLst>
              <a:ext uri="{FF2B5EF4-FFF2-40B4-BE49-F238E27FC236}">
                <a16:creationId xmlns:a16="http://schemas.microsoft.com/office/drawing/2014/main" id="{BE9F826F-77BF-4BE7-AAF5-18D96430C7E3}"/>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08098" y="1825625"/>
            <a:ext cx="9175803" cy="4351338"/>
          </a:xfrm>
        </p:spPr>
      </p:pic>
    </p:spTree>
    <p:extLst>
      <p:ext uri="{BB962C8B-B14F-4D97-AF65-F5344CB8AC3E}">
        <p14:creationId xmlns:p14="http://schemas.microsoft.com/office/powerpoint/2010/main" val="153836546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A7F9B5B-70EB-4C29-BC71-87C7AC02449D}"/>
              </a:ext>
            </a:extLst>
          </p:cNvPr>
          <p:cNvSpPr>
            <a:spLocks noGrp="1"/>
          </p:cNvSpPr>
          <p:nvPr>
            <p:ph type="sldNum" sz="quarter" idx="12"/>
          </p:nvPr>
        </p:nvSpPr>
        <p:spPr/>
        <p:txBody>
          <a:bodyPr/>
          <a:lstStyle/>
          <a:p>
            <a:fld id="{C3625854-A157-44F5-B597-7EECA3982BD8}" type="slidenum">
              <a:rPr lang="en-US" smtClean="0"/>
              <a:t>55</a:t>
            </a:fld>
            <a:endParaRPr lang="en-US"/>
          </a:p>
        </p:txBody>
      </p:sp>
      <p:sp>
        <p:nvSpPr>
          <p:cNvPr id="2" name="Title 1">
            <a:extLst>
              <a:ext uri="{FF2B5EF4-FFF2-40B4-BE49-F238E27FC236}">
                <a16:creationId xmlns:a16="http://schemas.microsoft.com/office/drawing/2014/main" id="{AA44CA41-3A85-4185-80DF-51CECC16F3F7}"/>
              </a:ext>
            </a:extLst>
          </p:cNvPr>
          <p:cNvSpPr>
            <a:spLocks noGrp="1"/>
          </p:cNvSpPr>
          <p:nvPr>
            <p:ph type="title"/>
          </p:nvPr>
        </p:nvSpPr>
        <p:spPr/>
        <p:txBody>
          <a:bodyPr/>
          <a:lstStyle/>
          <a:p>
            <a:r>
              <a:rPr lang="en-US" b="1" dirty="0"/>
              <a:t>Associate Process and Release Point</a:t>
            </a:r>
          </a:p>
        </p:txBody>
      </p:sp>
      <p:pic>
        <p:nvPicPr>
          <p:cNvPr id="7" name="Content Placeholder 6" descr="A screen showing the release point apportionment data entry.">
            <a:extLst>
              <a:ext uri="{FF2B5EF4-FFF2-40B4-BE49-F238E27FC236}">
                <a16:creationId xmlns:a16="http://schemas.microsoft.com/office/drawing/2014/main" id="{82D770C3-0006-4677-9AEB-08BDB731C8E7}"/>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492931" y="1825625"/>
            <a:ext cx="9206137" cy="4351338"/>
          </a:xfrm>
        </p:spPr>
      </p:pic>
    </p:spTree>
    <p:extLst>
      <p:ext uri="{BB962C8B-B14F-4D97-AF65-F5344CB8AC3E}">
        <p14:creationId xmlns:p14="http://schemas.microsoft.com/office/powerpoint/2010/main" val="425747030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62F716F-598E-49E5-A9C5-1A7FC7D501D0}"/>
              </a:ext>
            </a:extLst>
          </p:cNvPr>
          <p:cNvSpPr>
            <a:spLocks noGrp="1"/>
          </p:cNvSpPr>
          <p:nvPr>
            <p:ph type="sldNum" sz="quarter" idx="12"/>
          </p:nvPr>
        </p:nvSpPr>
        <p:spPr/>
        <p:txBody>
          <a:bodyPr/>
          <a:lstStyle/>
          <a:p>
            <a:fld id="{C3625854-A157-44F5-B597-7EECA3982BD8}" type="slidenum">
              <a:rPr lang="en-US" smtClean="0"/>
              <a:t>56</a:t>
            </a:fld>
            <a:endParaRPr lang="en-US"/>
          </a:p>
        </p:txBody>
      </p:sp>
      <p:sp>
        <p:nvSpPr>
          <p:cNvPr id="2" name="Title 1">
            <a:extLst>
              <a:ext uri="{FF2B5EF4-FFF2-40B4-BE49-F238E27FC236}">
                <a16:creationId xmlns:a16="http://schemas.microsoft.com/office/drawing/2014/main" id="{E329C9FE-B8F7-40B3-9FE5-DDAED2BAAA89}"/>
              </a:ext>
            </a:extLst>
          </p:cNvPr>
          <p:cNvSpPr>
            <a:spLocks noGrp="1"/>
          </p:cNvSpPr>
          <p:nvPr>
            <p:ph type="title"/>
          </p:nvPr>
        </p:nvSpPr>
        <p:spPr/>
        <p:txBody>
          <a:bodyPr/>
          <a:lstStyle/>
          <a:p>
            <a:r>
              <a:rPr lang="en-US" b="1" dirty="0"/>
              <a:t>See Release Point(s) Linked to Process and Associated Paths</a:t>
            </a:r>
          </a:p>
        </p:txBody>
      </p:sp>
      <p:pic>
        <p:nvPicPr>
          <p:cNvPr id="7" name="Content Placeholder 6" descr="A screen showing release points linked to a process by a path in the process page.">
            <a:extLst>
              <a:ext uri="{FF2B5EF4-FFF2-40B4-BE49-F238E27FC236}">
                <a16:creationId xmlns:a16="http://schemas.microsoft.com/office/drawing/2014/main" id="{7EC633E1-4283-4397-8F8E-559E00CF1DA7}"/>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82456" y="1825625"/>
            <a:ext cx="9027087" cy="4351338"/>
          </a:xfrm>
        </p:spPr>
      </p:pic>
    </p:spTree>
    <p:extLst>
      <p:ext uri="{BB962C8B-B14F-4D97-AF65-F5344CB8AC3E}">
        <p14:creationId xmlns:p14="http://schemas.microsoft.com/office/powerpoint/2010/main" val="70440914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F8BC2B0-BF56-46B6-8325-DABDCAA3073D}"/>
              </a:ext>
            </a:extLst>
          </p:cNvPr>
          <p:cNvSpPr>
            <a:spLocks noGrp="1"/>
          </p:cNvSpPr>
          <p:nvPr>
            <p:ph type="sldNum" sz="quarter" idx="12"/>
          </p:nvPr>
        </p:nvSpPr>
        <p:spPr/>
        <p:txBody>
          <a:bodyPr/>
          <a:lstStyle/>
          <a:p>
            <a:fld id="{C3625854-A157-44F5-B597-7EECA3982BD8}" type="slidenum">
              <a:rPr lang="en-US" smtClean="0"/>
              <a:t>57</a:t>
            </a:fld>
            <a:endParaRPr lang="en-US"/>
          </a:p>
        </p:txBody>
      </p:sp>
      <p:sp>
        <p:nvSpPr>
          <p:cNvPr id="2" name="Title 1">
            <a:extLst>
              <a:ext uri="{FF2B5EF4-FFF2-40B4-BE49-F238E27FC236}">
                <a16:creationId xmlns:a16="http://schemas.microsoft.com/office/drawing/2014/main" id="{0AA94380-94D9-41FD-AB3E-EB5F398A81F9}"/>
              </a:ext>
            </a:extLst>
          </p:cNvPr>
          <p:cNvSpPr>
            <a:spLocks noGrp="1"/>
          </p:cNvSpPr>
          <p:nvPr>
            <p:ph type="title"/>
          </p:nvPr>
        </p:nvSpPr>
        <p:spPr>
          <a:xfrm>
            <a:off x="615043" y="365125"/>
            <a:ext cx="10961914" cy="1325563"/>
          </a:xfrm>
        </p:spPr>
        <p:txBody>
          <a:bodyPr/>
          <a:lstStyle/>
          <a:p>
            <a:r>
              <a:rPr lang="en-US" b="1" dirty="0"/>
              <a:t>Can Use Pre-Control Emission Factor</a:t>
            </a:r>
          </a:p>
        </p:txBody>
      </p:sp>
      <p:pic>
        <p:nvPicPr>
          <p:cNvPr id="5" name="Picture 4" descr="Oval highlighting where on the screen data for overall control percent should be entered when using a pre-control emission factor as the calculation method.">
            <a:extLst>
              <a:ext uri="{FF2B5EF4-FFF2-40B4-BE49-F238E27FC236}">
                <a16:creationId xmlns:a16="http://schemas.microsoft.com/office/drawing/2014/main" id="{0C47A4CE-8728-480E-ACE7-E68A32A1DDA6}"/>
              </a:ext>
            </a:extLst>
          </p:cNvPr>
          <p:cNvPicPr>
            <a:picLocks noChangeAspect="1"/>
          </p:cNvPicPr>
          <p:nvPr/>
        </p:nvPicPr>
        <p:blipFill>
          <a:blip r:embed="rId3"/>
          <a:stretch>
            <a:fillRect/>
          </a:stretch>
        </p:blipFill>
        <p:spPr>
          <a:xfrm>
            <a:off x="615043" y="1428926"/>
            <a:ext cx="10961914" cy="5292549"/>
          </a:xfrm>
          <a:prstGeom prst="rect">
            <a:avLst/>
          </a:prstGeom>
        </p:spPr>
      </p:pic>
      <p:sp>
        <p:nvSpPr>
          <p:cNvPr id="7" name="Oval 6">
            <a:extLst>
              <a:ext uri="{FF2B5EF4-FFF2-40B4-BE49-F238E27FC236}">
                <a16:creationId xmlns:a16="http://schemas.microsoft.com/office/drawing/2014/main" id="{1CE2FAB3-EE75-481B-A827-DD7845A5ED15}"/>
              </a:ext>
              <a:ext uri="{C183D7F6-B498-43B3-948B-1728B52AA6E4}">
                <adec:decorative xmlns:adec="http://schemas.microsoft.com/office/drawing/2017/decorative" val="1"/>
              </a:ext>
            </a:extLst>
          </p:cNvPr>
          <p:cNvSpPr/>
          <p:nvPr/>
        </p:nvSpPr>
        <p:spPr>
          <a:xfrm>
            <a:off x="4392385" y="3598523"/>
            <a:ext cx="3407229" cy="388988"/>
          </a:xfrm>
          <a:prstGeom prst="ellipse">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9B4549C8-0BE0-4E19-8033-3EB8ADBD9D0E}"/>
              </a:ext>
              <a:ext uri="{C183D7F6-B498-43B3-948B-1728B52AA6E4}">
                <adec:decorative xmlns:adec="http://schemas.microsoft.com/office/drawing/2017/decorative" val="1"/>
              </a:ext>
            </a:extLst>
          </p:cNvPr>
          <p:cNvSpPr/>
          <p:nvPr/>
        </p:nvSpPr>
        <p:spPr>
          <a:xfrm>
            <a:off x="2397578" y="4948692"/>
            <a:ext cx="3407229" cy="388988"/>
          </a:xfrm>
          <a:prstGeom prst="ellipse">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descr="You must add control equipment to use the overall control %&#10;">
            <a:extLst>
              <a:ext uri="{FF2B5EF4-FFF2-40B4-BE49-F238E27FC236}">
                <a16:creationId xmlns:a16="http://schemas.microsoft.com/office/drawing/2014/main" id="{9D67B581-D64C-739F-FB47-C8A46DCDEBA4}"/>
              </a:ext>
            </a:extLst>
          </p:cNvPr>
          <p:cNvSpPr txBox="1"/>
          <p:nvPr/>
        </p:nvSpPr>
        <p:spPr>
          <a:xfrm>
            <a:off x="365760" y="5476240"/>
            <a:ext cx="2031818" cy="1200329"/>
          </a:xfrm>
          <a:prstGeom prst="rect">
            <a:avLst/>
          </a:prstGeom>
          <a:solidFill>
            <a:schemeClr val="accent2">
              <a:lumMod val="20000"/>
              <a:lumOff val="80000"/>
            </a:schemeClr>
          </a:solidFill>
        </p:spPr>
        <p:txBody>
          <a:bodyPr wrap="square" rtlCol="0">
            <a:spAutoFit/>
          </a:bodyPr>
          <a:lstStyle/>
          <a:p>
            <a:r>
              <a:rPr lang="en-US" dirty="0"/>
              <a:t>You must add control equipment to use the overall control %</a:t>
            </a:r>
          </a:p>
        </p:txBody>
      </p:sp>
    </p:spTree>
    <p:extLst>
      <p:ext uri="{BB962C8B-B14F-4D97-AF65-F5344CB8AC3E}">
        <p14:creationId xmlns:p14="http://schemas.microsoft.com/office/powerpoint/2010/main" val="231642248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DD8FA56-1DBB-47E6-A6D6-63F4F232F144}"/>
              </a:ext>
            </a:extLst>
          </p:cNvPr>
          <p:cNvSpPr>
            <a:spLocks noGrp="1"/>
          </p:cNvSpPr>
          <p:nvPr>
            <p:ph type="sldNum" sz="quarter" idx="12"/>
          </p:nvPr>
        </p:nvSpPr>
        <p:spPr/>
        <p:txBody>
          <a:bodyPr/>
          <a:lstStyle/>
          <a:p>
            <a:fld id="{C3625854-A157-44F5-B597-7EECA3982BD8}" type="slidenum">
              <a:rPr lang="en-US" smtClean="0"/>
              <a:t>58</a:t>
            </a:fld>
            <a:endParaRPr lang="en-US"/>
          </a:p>
        </p:txBody>
      </p:sp>
      <p:sp>
        <p:nvSpPr>
          <p:cNvPr id="2" name="Title 1">
            <a:extLst>
              <a:ext uri="{FF2B5EF4-FFF2-40B4-BE49-F238E27FC236}">
                <a16:creationId xmlns:a16="http://schemas.microsoft.com/office/drawing/2014/main" id="{6DB0D7FC-6154-4946-AA7E-1AA6C53912EF}"/>
              </a:ext>
            </a:extLst>
          </p:cNvPr>
          <p:cNvSpPr>
            <a:spLocks noGrp="1"/>
          </p:cNvSpPr>
          <p:nvPr>
            <p:ph type="title"/>
          </p:nvPr>
        </p:nvSpPr>
        <p:spPr/>
        <p:txBody>
          <a:bodyPr/>
          <a:lstStyle/>
          <a:p>
            <a:r>
              <a:rPr lang="en-US" b="1" dirty="0"/>
              <a:t>Or, Can Use Post-Control Emission Factor</a:t>
            </a:r>
          </a:p>
        </p:txBody>
      </p:sp>
      <p:pic>
        <p:nvPicPr>
          <p:cNvPr id="7" name="Content Placeholder 6" descr="A screen showing the process information page.  Oval highlighting the calculation method where an emission factor that includes control efficiency has been selected in the middle of the screen.">
            <a:extLst>
              <a:ext uri="{FF2B5EF4-FFF2-40B4-BE49-F238E27FC236}">
                <a16:creationId xmlns:a16="http://schemas.microsoft.com/office/drawing/2014/main" id="{09CACB1B-636C-4031-9264-120167EEB055}"/>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93298" y="1458686"/>
            <a:ext cx="11002012" cy="5148942"/>
          </a:xfrm>
        </p:spPr>
      </p:pic>
      <p:sp>
        <p:nvSpPr>
          <p:cNvPr id="8" name="Oval 7">
            <a:extLst>
              <a:ext uri="{FF2B5EF4-FFF2-40B4-BE49-F238E27FC236}">
                <a16:creationId xmlns:a16="http://schemas.microsoft.com/office/drawing/2014/main" id="{5ED69848-A0D5-4E7C-80F4-0F4C78DCA756}"/>
              </a:ext>
              <a:ext uri="{C183D7F6-B498-43B3-948B-1728B52AA6E4}">
                <adec:decorative xmlns:adec="http://schemas.microsoft.com/office/drawing/2017/decorative" val="1"/>
              </a:ext>
            </a:extLst>
          </p:cNvPr>
          <p:cNvSpPr/>
          <p:nvPr/>
        </p:nvSpPr>
        <p:spPr>
          <a:xfrm>
            <a:off x="4229100" y="3979523"/>
            <a:ext cx="3407229" cy="388988"/>
          </a:xfrm>
          <a:prstGeom prst="ellipse">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descr="If using post control factor, do not enter Overall Control %">
            <a:extLst>
              <a:ext uri="{FF2B5EF4-FFF2-40B4-BE49-F238E27FC236}">
                <a16:creationId xmlns:a16="http://schemas.microsoft.com/office/drawing/2014/main" id="{04DC2743-D706-41A4-A924-C022C063AEBE}"/>
              </a:ext>
            </a:extLst>
          </p:cNvPr>
          <p:cNvSpPr txBox="1"/>
          <p:nvPr/>
        </p:nvSpPr>
        <p:spPr>
          <a:xfrm>
            <a:off x="3150955" y="5734335"/>
            <a:ext cx="5563518" cy="369332"/>
          </a:xfrm>
          <a:prstGeom prst="rect">
            <a:avLst/>
          </a:prstGeom>
          <a:solidFill>
            <a:schemeClr val="accent2">
              <a:lumMod val="20000"/>
              <a:lumOff val="80000"/>
            </a:schemeClr>
          </a:solidFill>
        </p:spPr>
        <p:txBody>
          <a:bodyPr wrap="square" rtlCol="0">
            <a:spAutoFit/>
          </a:bodyPr>
          <a:lstStyle/>
          <a:p>
            <a:r>
              <a:rPr lang="en-US" dirty="0"/>
              <a:t>If using post control factor, do not enter Overall Control %</a:t>
            </a:r>
          </a:p>
        </p:txBody>
      </p:sp>
    </p:spTree>
    <p:extLst>
      <p:ext uri="{BB962C8B-B14F-4D97-AF65-F5344CB8AC3E}">
        <p14:creationId xmlns:p14="http://schemas.microsoft.com/office/powerpoint/2010/main" val="54446723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2BD0167-11BE-4B5F-9DB6-D7E6E85741E7}"/>
              </a:ext>
            </a:extLst>
          </p:cNvPr>
          <p:cNvSpPr>
            <a:spLocks noGrp="1"/>
          </p:cNvSpPr>
          <p:nvPr>
            <p:ph type="sldNum" sz="quarter" idx="12"/>
          </p:nvPr>
        </p:nvSpPr>
        <p:spPr/>
        <p:txBody>
          <a:bodyPr/>
          <a:lstStyle/>
          <a:p>
            <a:fld id="{C3625854-A157-44F5-B597-7EECA3982BD8}" type="slidenum">
              <a:rPr lang="en-US" smtClean="0"/>
              <a:t>59</a:t>
            </a:fld>
            <a:endParaRPr lang="en-US"/>
          </a:p>
        </p:txBody>
      </p:sp>
      <p:sp>
        <p:nvSpPr>
          <p:cNvPr id="2" name="Title 1">
            <a:extLst>
              <a:ext uri="{FF2B5EF4-FFF2-40B4-BE49-F238E27FC236}">
                <a16:creationId xmlns:a16="http://schemas.microsoft.com/office/drawing/2014/main" id="{6EFA2882-4503-433A-9C01-733257E41270}"/>
              </a:ext>
            </a:extLst>
          </p:cNvPr>
          <p:cNvSpPr>
            <a:spLocks noGrp="1"/>
          </p:cNvSpPr>
          <p:nvPr>
            <p:ph type="title"/>
          </p:nvPr>
        </p:nvSpPr>
        <p:spPr/>
        <p:txBody>
          <a:bodyPr/>
          <a:lstStyle/>
          <a:p>
            <a:r>
              <a:rPr lang="en-US" b="1" dirty="0"/>
              <a:t>Control Device in Bulk Upload </a:t>
            </a:r>
          </a:p>
        </p:txBody>
      </p:sp>
      <p:sp>
        <p:nvSpPr>
          <p:cNvPr id="3" name="Content Placeholder 2">
            <a:extLst>
              <a:ext uri="{FF2B5EF4-FFF2-40B4-BE49-F238E27FC236}">
                <a16:creationId xmlns:a16="http://schemas.microsoft.com/office/drawing/2014/main" id="{4F960EF5-F696-42E6-9DEA-482AC9329714}"/>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4999012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DB85165-AE04-4B16-87C1-1B070A796B07}"/>
              </a:ext>
            </a:extLst>
          </p:cNvPr>
          <p:cNvSpPr>
            <a:spLocks noGrp="1"/>
          </p:cNvSpPr>
          <p:nvPr>
            <p:ph type="sldNum" sz="quarter" idx="12"/>
          </p:nvPr>
        </p:nvSpPr>
        <p:spPr/>
        <p:txBody>
          <a:bodyPr/>
          <a:lstStyle/>
          <a:p>
            <a:fld id="{C3625854-A157-44F5-B597-7EECA3982BD8}" type="slidenum">
              <a:rPr lang="en-US" smtClean="0"/>
              <a:t>6</a:t>
            </a:fld>
            <a:endParaRPr lang="en-US"/>
          </a:p>
        </p:txBody>
      </p:sp>
      <p:sp>
        <p:nvSpPr>
          <p:cNvPr id="2" name="Title 1">
            <a:extLst>
              <a:ext uri="{FF2B5EF4-FFF2-40B4-BE49-F238E27FC236}">
                <a16:creationId xmlns:a16="http://schemas.microsoft.com/office/drawing/2014/main" id="{DB12B82E-BAB6-4F8F-87A4-D0F42FC0EBDD}"/>
              </a:ext>
            </a:extLst>
          </p:cNvPr>
          <p:cNvSpPr>
            <a:spLocks noGrp="1"/>
          </p:cNvSpPr>
          <p:nvPr>
            <p:ph type="title"/>
          </p:nvPr>
        </p:nvSpPr>
        <p:spPr/>
        <p:txBody>
          <a:bodyPr/>
          <a:lstStyle/>
          <a:p>
            <a:r>
              <a:rPr lang="en-US" b="1" dirty="0"/>
              <a:t>Release Point Apportionment in the User Interface</a:t>
            </a:r>
          </a:p>
        </p:txBody>
      </p:sp>
      <p:sp>
        <p:nvSpPr>
          <p:cNvPr id="7" name="TextBox 6">
            <a:extLst>
              <a:ext uri="{FF2B5EF4-FFF2-40B4-BE49-F238E27FC236}">
                <a16:creationId xmlns:a16="http://schemas.microsoft.com/office/drawing/2014/main" id="{FE9327CE-6B34-4F93-81DC-65E155741725}"/>
              </a:ext>
            </a:extLst>
          </p:cNvPr>
          <p:cNvSpPr txBox="1"/>
          <p:nvPr/>
        </p:nvSpPr>
        <p:spPr>
          <a:xfrm>
            <a:off x="956832" y="2315359"/>
            <a:ext cx="2075761" cy="3416320"/>
          </a:xfrm>
          <a:prstGeom prst="rect">
            <a:avLst/>
          </a:prstGeom>
          <a:noFill/>
        </p:spPr>
        <p:txBody>
          <a:bodyPr wrap="square" rtlCol="0">
            <a:spAutoFit/>
          </a:bodyPr>
          <a:lstStyle/>
          <a:p>
            <a:r>
              <a:rPr lang="en-US" dirty="0"/>
              <a:t>Found in the screen for each existing process under the “Release Points Associated with this Process” heading.</a:t>
            </a:r>
          </a:p>
          <a:p>
            <a:endParaRPr lang="en-US" dirty="0"/>
          </a:p>
          <a:p>
            <a:r>
              <a:rPr lang="en-US" dirty="0"/>
              <a:t>The process and release point(s) must exist in CAERs before emissions can be apportioned.</a:t>
            </a:r>
          </a:p>
        </p:txBody>
      </p:sp>
      <p:pic>
        <p:nvPicPr>
          <p:cNvPr id="6" name="Picture 5" descr="Example screen showing a release point and the popup window where release point apportionment is entered.">
            <a:extLst>
              <a:ext uri="{FF2B5EF4-FFF2-40B4-BE49-F238E27FC236}">
                <a16:creationId xmlns:a16="http://schemas.microsoft.com/office/drawing/2014/main" id="{3B18E9EB-4827-46ED-B86F-E91B47F18025}"/>
              </a:ext>
            </a:extLst>
          </p:cNvPr>
          <p:cNvPicPr>
            <a:picLocks noChangeAspect="1"/>
          </p:cNvPicPr>
          <p:nvPr/>
        </p:nvPicPr>
        <p:blipFill rotWithShape="1">
          <a:blip r:embed="rId2"/>
          <a:srcRect t="7891"/>
          <a:stretch/>
        </p:blipFill>
        <p:spPr>
          <a:xfrm>
            <a:off x="3581401" y="1823052"/>
            <a:ext cx="6288274" cy="4665306"/>
          </a:xfrm>
          <a:prstGeom prst="rect">
            <a:avLst/>
          </a:prstGeom>
        </p:spPr>
      </p:pic>
    </p:spTree>
    <p:extLst>
      <p:ext uri="{BB962C8B-B14F-4D97-AF65-F5344CB8AC3E}">
        <p14:creationId xmlns:p14="http://schemas.microsoft.com/office/powerpoint/2010/main" val="382393270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F5D9A06-FA71-41E0-9631-5CAFB3F58672}"/>
              </a:ext>
            </a:extLst>
          </p:cNvPr>
          <p:cNvSpPr>
            <a:spLocks noGrp="1"/>
          </p:cNvSpPr>
          <p:nvPr>
            <p:ph type="sldNum" sz="quarter" idx="12"/>
          </p:nvPr>
        </p:nvSpPr>
        <p:spPr/>
        <p:txBody>
          <a:bodyPr/>
          <a:lstStyle/>
          <a:p>
            <a:fld id="{C3625854-A157-44F5-B597-7EECA3982BD8}" type="slidenum">
              <a:rPr lang="en-US" smtClean="0"/>
              <a:t>60</a:t>
            </a:fld>
            <a:endParaRPr lang="en-US"/>
          </a:p>
        </p:txBody>
      </p:sp>
      <p:sp>
        <p:nvSpPr>
          <p:cNvPr id="2" name="Title 1">
            <a:extLst>
              <a:ext uri="{FF2B5EF4-FFF2-40B4-BE49-F238E27FC236}">
                <a16:creationId xmlns:a16="http://schemas.microsoft.com/office/drawing/2014/main" id="{07E33D7A-48DE-4557-8406-778AF9D2E1BE}"/>
              </a:ext>
            </a:extLst>
          </p:cNvPr>
          <p:cNvSpPr>
            <a:spLocks noGrp="1"/>
          </p:cNvSpPr>
          <p:nvPr>
            <p:ph type="title"/>
          </p:nvPr>
        </p:nvSpPr>
        <p:spPr>
          <a:xfrm>
            <a:off x="622299" y="238125"/>
            <a:ext cx="11044631" cy="1325563"/>
          </a:xfrm>
        </p:spPr>
        <p:txBody>
          <a:bodyPr/>
          <a:lstStyle/>
          <a:p>
            <a:r>
              <a:rPr lang="en-US" b="1" dirty="0"/>
              <a:t>Enter Data in Control Devices Tab</a:t>
            </a:r>
          </a:p>
        </p:txBody>
      </p:sp>
      <p:pic>
        <p:nvPicPr>
          <p:cNvPr id="7" name="Content Placeholder 6" descr="A screen showing the Control Devices tab of the bulk upload excel template.">
            <a:extLst>
              <a:ext uri="{FF2B5EF4-FFF2-40B4-BE49-F238E27FC236}">
                <a16:creationId xmlns:a16="http://schemas.microsoft.com/office/drawing/2014/main" id="{AE5110D4-0E3E-476C-9E67-C5121B5DD709}"/>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t="21992"/>
          <a:stretch/>
        </p:blipFill>
        <p:spPr>
          <a:xfrm>
            <a:off x="622299" y="1563688"/>
            <a:ext cx="11044631" cy="4206875"/>
          </a:xfrm>
        </p:spPr>
      </p:pic>
    </p:spTree>
    <p:extLst>
      <p:ext uri="{BB962C8B-B14F-4D97-AF65-F5344CB8AC3E}">
        <p14:creationId xmlns:p14="http://schemas.microsoft.com/office/powerpoint/2010/main" val="212890849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75F6061-1AF3-4CD3-9F81-780CCAAA0D7D}"/>
              </a:ext>
            </a:extLst>
          </p:cNvPr>
          <p:cNvSpPr>
            <a:spLocks noGrp="1"/>
          </p:cNvSpPr>
          <p:nvPr>
            <p:ph type="sldNum" sz="quarter" idx="12"/>
          </p:nvPr>
        </p:nvSpPr>
        <p:spPr/>
        <p:txBody>
          <a:bodyPr/>
          <a:lstStyle/>
          <a:p>
            <a:fld id="{C3625854-A157-44F5-B597-7EECA3982BD8}" type="slidenum">
              <a:rPr lang="en-US" smtClean="0"/>
              <a:t>61</a:t>
            </a:fld>
            <a:endParaRPr lang="en-US"/>
          </a:p>
        </p:txBody>
      </p:sp>
      <p:sp>
        <p:nvSpPr>
          <p:cNvPr id="2" name="Title 1">
            <a:extLst>
              <a:ext uri="{FF2B5EF4-FFF2-40B4-BE49-F238E27FC236}">
                <a16:creationId xmlns:a16="http://schemas.microsoft.com/office/drawing/2014/main" id="{2F0F8161-D5A6-48B8-9394-8FADD0212487}"/>
              </a:ext>
            </a:extLst>
          </p:cNvPr>
          <p:cNvSpPr>
            <a:spLocks noGrp="1"/>
          </p:cNvSpPr>
          <p:nvPr>
            <p:ph type="title"/>
          </p:nvPr>
        </p:nvSpPr>
        <p:spPr/>
        <p:txBody>
          <a:bodyPr/>
          <a:lstStyle/>
          <a:p>
            <a:r>
              <a:rPr lang="en-US" b="1" dirty="0"/>
              <a:t>Enter Data in the Control Paths Tab</a:t>
            </a:r>
          </a:p>
        </p:txBody>
      </p:sp>
      <p:pic>
        <p:nvPicPr>
          <p:cNvPr id="7" name="Content Placeholder 6" descr="A screen showing the Control Paths tab of the bulk upload excel template.">
            <a:extLst>
              <a:ext uri="{FF2B5EF4-FFF2-40B4-BE49-F238E27FC236}">
                <a16:creationId xmlns:a16="http://schemas.microsoft.com/office/drawing/2014/main" id="{95923BBA-0A2F-48E6-BE92-CC0C5B611B70}"/>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t="9391"/>
          <a:stretch/>
        </p:blipFill>
        <p:spPr>
          <a:xfrm>
            <a:off x="711200" y="1526277"/>
            <a:ext cx="10947400" cy="4355183"/>
          </a:xfrm>
        </p:spPr>
      </p:pic>
    </p:spTree>
    <p:extLst>
      <p:ext uri="{BB962C8B-B14F-4D97-AF65-F5344CB8AC3E}">
        <p14:creationId xmlns:p14="http://schemas.microsoft.com/office/powerpoint/2010/main" val="124335303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DCA3D83-63AA-46B2-86E8-B10E8B66A078}"/>
              </a:ext>
            </a:extLst>
          </p:cNvPr>
          <p:cNvSpPr>
            <a:spLocks noGrp="1"/>
          </p:cNvSpPr>
          <p:nvPr>
            <p:ph type="sldNum" sz="quarter" idx="12"/>
          </p:nvPr>
        </p:nvSpPr>
        <p:spPr/>
        <p:txBody>
          <a:bodyPr/>
          <a:lstStyle/>
          <a:p>
            <a:fld id="{C3625854-A157-44F5-B597-7EECA3982BD8}" type="slidenum">
              <a:rPr lang="en-US" smtClean="0"/>
              <a:t>62</a:t>
            </a:fld>
            <a:endParaRPr lang="en-US"/>
          </a:p>
        </p:txBody>
      </p:sp>
      <p:sp>
        <p:nvSpPr>
          <p:cNvPr id="2" name="Title 1">
            <a:extLst>
              <a:ext uri="{FF2B5EF4-FFF2-40B4-BE49-F238E27FC236}">
                <a16:creationId xmlns:a16="http://schemas.microsoft.com/office/drawing/2014/main" id="{4FBB3E9C-4244-495B-8773-27562486D2DC}"/>
              </a:ext>
            </a:extLst>
          </p:cNvPr>
          <p:cNvSpPr>
            <a:spLocks noGrp="1"/>
          </p:cNvSpPr>
          <p:nvPr>
            <p:ph type="title"/>
          </p:nvPr>
        </p:nvSpPr>
        <p:spPr>
          <a:xfrm>
            <a:off x="609600" y="365125"/>
            <a:ext cx="10744200" cy="1325563"/>
          </a:xfrm>
        </p:spPr>
        <p:txBody>
          <a:bodyPr/>
          <a:lstStyle/>
          <a:p>
            <a:r>
              <a:rPr lang="en-US" b="1" dirty="0"/>
              <a:t>Enter Data in the Control Assignments Tab</a:t>
            </a:r>
          </a:p>
        </p:txBody>
      </p:sp>
      <p:pic>
        <p:nvPicPr>
          <p:cNvPr id="7" name="Content Placeholder 6" descr="A screen showing the Control Assignments tab in the bulk upload template.">
            <a:extLst>
              <a:ext uri="{FF2B5EF4-FFF2-40B4-BE49-F238E27FC236}">
                <a16:creationId xmlns:a16="http://schemas.microsoft.com/office/drawing/2014/main" id="{432EB09E-F2BD-4D0A-823F-FDBB9E4A31BB}"/>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09600" y="1574800"/>
            <a:ext cx="11144250" cy="4457700"/>
          </a:xfrm>
        </p:spPr>
      </p:pic>
    </p:spTree>
    <p:extLst>
      <p:ext uri="{BB962C8B-B14F-4D97-AF65-F5344CB8AC3E}">
        <p14:creationId xmlns:p14="http://schemas.microsoft.com/office/powerpoint/2010/main" val="325615818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CE95F09-55EB-43B0-9AD3-6CA37496E46F}"/>
              </a:ext>
            </a:extLst>
          </p:cNvPr>
          <p:cNvSpPr>
            <a:spLocks noGrp="1"/>
          </p:cNvSpPr>
          <p:nvPr>
            <p:ph type="sldNum" sz="quarter" idx="12"/>
          </p:nvPr>
        </p:nvSpPr>
        <p:spPr/>
        <p:txBody>
          <a:bodyPr/>
          <a:lstStyle/>
          <a:p>
            <a:fld id="{C3625854-A157-44F5-B597-7EECA3982BD8}" type="slidenum">
              <a:rPr lang="en-US" smtClean="0"/>
              <a:t>63</a:t>
            </a:fld>
            <a:endParaRPr lang="en-US"/>
          </a:p>
        </p:txBody>
      </p:sp>
      <p:sp>
        <p:nvSpPr>
          <p:cNvPr id="2" name="Title 1">
            <a:extLst>
              <a:ext uri="{FF2B5EF4-FFF2-40B4-BE49-F238E27FC236}">
                <a16:creationId xmlns:a16="http://schemas.microsoft.com/office/drawing/2014/main" id="{AE4C2365-47C4-4DD1-9FF3-91061E6D551F}"/>
              </a:ext>
            </a:extLst>
          </p:cNvPr>
          <p:cNvSpPr>
            <a:spLocks noGrp="1"/>
          </p:cNvSpPr>
          <p:nvPr>
            <p:ph type="title"/>
          </p:nvPr>
        </p:nvSpPr>
        <p:spPr>
          <a:xfrm>
            <a:off x="486087" y="365125"/>
            <a:ext cx="10867713" cy="1325563"/>
          </a:xfrm>
        </p:spPr>
        <p:txBody>
          <a:bodyPr/>
          <a:lstStyle/>
          <a:p>
            <a:r>
              <a:rPr lang="en-US" b="1" dirty="0"/>
              <a:t>Enter Data in the Control Device Pollutant Tab</a:t>
            </a:r>
          </a:p>
        </p:txBody>
      </p:sp>
      <p:pic>
        <p:nvPicPr>
          <p:cNvPr id="7" name="Content Placeholder 6" descr="A screen showing the Control Device Pollutants Tab of the bulk upload excel template.">
            <a:extLst>
              <a:ext uri="{FF2B5EF4-FFF2-40B4-BE49-F238E27FC236}">
                <a16:creationId xmlns:a16="http://schemas.microsoft.com/office/drawing/2014/main" id="{6127E5F1-14B2-4B9B-8ED8-FC8700BDC682}"/>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86087" y="1524000"/>
            <a:ext cx="11083613" cy="4416127"/>
          </a:xfrm>
        </p:spPr>
      </p:pic>
    </p:spTree>
    <p:extLst>
      <p:ext uri="{BB962C8B-B14F-4D97-AF65-F5344CB8AC3E}">
        <p14:creationId xmlns:p14="http://schemas.microsoft.com/office/powerpoint/2010/main" val="360674616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140B2EA-8C15-4FAE-822F-DEF541369283}"/>
              </a:ext>
            </a:extLst>
          </p:cNvPr>
          <p:cNvSpPr>
            <a:spLocks noGrp="1"/>
          </p:cNvSpPr>
          <p:nvPr>
            <p:ph type="sldNum" sz="quarter" idx="12"/>
          </p:nvPr>
        </p:nvSpPr>
        <p:spPr/>
        <p:txBody>
          <a:bodyPr/>
          <a:lstStyle/>
          <a:p>
            <a:fld id="{C3625854-A157-44F5-B597-7EECA3982BD8}" type="slidenum">
              <a:rPr lang="en-US" smtClean="0"/>
              <a:t>64</a:t>
            </a:fld>
            <a:endParaRPr lang="en-US"/>
          </a:p>
        </p:txBody>
      </p:sp>
      <p:sp>
        <p:nvSpPr>
          <p:cNvPr id="2" name="Title 1">
            <a:extLst>
              <a:ext uri="{FF2B5EF4-FFF2-40B4-BE49-F238E27FC236}">
                <a16:creationId xmlns:a16="http://schemas.microsoft.com/office/drawing/2014/main" id="{75566831-E346-4D27-9E52-6FF09E00035C}"/>
              </a:ext>
            </a:extLst>
          </p:cNvPr>
          <p:cNvSpPr>
            <a:spLocks noGrp="1"/>
          </p:cNvSpPr>
          <p:nvPr>
            <p:ph type="title"/>
          </p:nvPr>
        </p:nvSpPr>
        <p:spPr/>
        <p:txBody>
          <a:bodyPr/>
          <a:lstStyle/>
          <a:p>
            <a:r>
              <a:rPr lang="en-US" b="1" dirty="0"/>
              <a:t>Enter All Pollutants if More than One</a:t>
            </a:r>
          </a:p>
        </p:txBody>
      </p:sp>
      <p:pic>
        <p:nvPicPr>
          <p:cNvPr id="7" name="Content Placeholder 6" descr="A screen showing the Control Devicee Pollutants tab of the bulk upload excel template.">
            <a:extLst>
              <a:ext uri="{FF2B5EF4-FFF2-40B4-BE49-F238E27FC236}">
                <a16:creationId xmlns:a16="http://schemas.microsoft.com/office/drawing/2014/main" id="{60571447-47A9-496D-90F6-87DD8CB142D4}"/>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38200" y="1899861"/>
            <a:ext cx="10515600" cy="4247316"/>
          </a:xfrm>
        </p:spPr>
      </p:pic>
    </p:spTree>
    <p:extLst>
      <p:ext uri="{BB962C8B-B14F-4D97-AF65-F5344CB8AC3E}">
        <p14:creationId xmlns:p14="http://schemas.microsoft.com/office/powerpoint/2010/main" val="218426004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420488F-214B-4C3C-A0E8-A90FBB2BD48A}"/>
              </a:ext>
            </a:extLst>
          </p:cNvPr>
          <p:cNvSpPr>
            <a:spLocks noGrp="1"/>
          </p:cNvSpPr>
          <p:nvPr>
            <p:ph type="sldNum" sz="quarter" idx="12"/>
          </p:nvPr>
        </p:nvSpPr>
        <p:spPr/>
        <p:txBody>
          <a:bodyPr/>
          <a:lstStyle/>
          <a:p>
            <a:fld id="{C3625854-A157-44F5-B597-7EECA3982BD8}" type="slidenum">
              <a:rPr lang="en-US" smtClean="0"/>
              <a:t>65</a:t>
            </a:fld>
            <a:endParaRPr lang="en-US"/>
          </a:p>
        </p:txBody>
      </p:sp>
      <p:sp>
        <p:nvSpPr>
          <p:cNvPr id="2" name="Title 1">
            <a:extLst>
              <a:ext uri="{FF2B5EF4-FFF2-40B4-BE49-F238E27FC236}">
                <a16:creationId xmlns:a16="http://schemas.microsoft.com/office/drawing/2014/main" id="{BC825235-6864-42C4-965D-0FF5C0ECF19D}"/>
              </a:ext>
            </a:extLst>
          </p:cNvPr>
          <p:cNvSpPr>
            <a:spLocks noGrp="1"/>
          </p:cNvSpPr>
          <p:nvPr>
            <p:ph type="title"/>
          </p:nvPr>
        </p:nvSpPr>
        <p:spPr>
          <a:xfrm>
            <a:off x="507124" y="365125"/>
            <a:ext cx="10846676" cy="1325563"/>
          </a:xfrm>
        </p:spPr>
        <p:txBody>
          <a:bodyPr/>
          <a:lstStyle/>
          <a:p>
            <a:r>
              <a:rPr lang="en-US" b="1" dirty="0"/>
              <a:t>Enter Data in the Apportionment Tab</a:t>
            </a:r>
          </a:p>
        </p:txBody>
      </p:sp>
      <p:pic>
        <p:nvPicPr>
          <p:cNvPr id="3" name="Picture 2" descr="Example screen showing the Apportionment tab to enter the release point apportionment in the excel template.">
            <a:extLst>
              <a:ext uri="{FF2B5EF4-FFF2-40B4-BE49-F238E27FC236}">
                <a16:creationId xmlns:a16="http://schemas.microsoft.com/office/drawing/2014/main" id="{ACCA8963-63B7-D578-8B08-FFB0652C9F76}"/>
              </a:ext>
            </a:extLst>
          </p:cNvPr>
          <p:cNvPicPr>
            <a:picLocks noChangeAspect="1"/>
          </p:cNvPicPr>
          <p:nvPr/>
        </p:nvPicPr>
        <p:blipFill rotWithShape="1">
          <a:blip r:embed="rId3"/>
          <a:srcRect t="26484" r="10312"/>
          <a:stretch/>
        </p:blipFill>
        <p:spPr>
          <a:xfrm>
            <a:off x="1813666" y="1486061"/>
            <a:ext cx="8447934" cy="4682419"/>
          </a:xfrm>
          <a:prstGeom prst="rect">
            <a:avLst/>
          </a:prstGeom>
        </p:spPr>
      </p:pic>
    </p:spTree>
    <p:extLst>
      <p:ext uri="{BB962C8B-B14F-4D97-AF65-F5344CB8AC3E}">
        <p14:creationId xmlns:p14="http://schemas.microsoft.com/office/powerpoint/2010/main" val="115054221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340D88C-9DFB-4A67-B353-B1808C5E018B}"/>
              </a:ext>
            </a:extLst>
          </p:cNvPr>
          <p:cNvSpPr>
            <a:spLocks noGrp="1"/>
          </p:cNvSpPr>
          <p:nvPr>
            <p:ph type="sldNum" sz="quarter" idx="12"/>
          </p:nvPr>
        </p:nvSpPr>
        <p:spPr/>
        <p:txBody>
          <a:bodyPr/>
          <a:lstStyle/>
          <a:p>
            <a:fld id="{C3625854-A157-44F5-B597-7EECA3982BD8}" type="slidenum">
              <a:rPr lang="en-US" smtClean="0"/>
              <a:t>66</a:t>
            </a:fld>
            <a:endParaRPr lang="en-US"/>
          </a:p>
        </p:txBody>
      </p:sp>
      <p:sp>
        <p:nvSpPr>
          <p:cNvPr id="2" name="Title 1">
            <a:extLst>
              <a:ext uri="{FF2B5EF4-FFF2-40B4-BE49-F238E27FC236}">
                <a16:creationId xmlns:a16="http://schemas.microsoft.com/office/drawing/2014/main" id="{30E728EF-1E73-42A4-BB84-D5874FCF65F6}"/>
              </a:ext>
            </a:extLst>
          </p:cNvPr>
          <p:cNvSpPr>
            <a:spLocks noGrp="1"/>
          </p:cNvSpPr>
          <p:nvPr>
            <p:ph type="title"/>
          </p:nvPr>
        </p:nvSpPr>
        <p:spPr>
          <a:xfrm>
            <a:off x="812800" y="365125"/>
            <a:ext cx="10541000" cy="1325563"/>
          </a:xfrm>
        </p:spPr>
        <p:txBody>
          <a:bodyPr/>
          <a:lstStyle/>
          <a:p>
            <a:r>
              <a:rPr lang="en-US" b="1" dirty="0"/>
              <a:t>List Pollutants in Emissions Tab</a:t>
            </a:r>
          </a:p>
        </p:txBody>
      </p:sp>
      <p:pic>
        <p:nvPicPr>
          <p:cNvPr id="3" name="Picture 2" descr="Screen showing the Emissions tab in the bulk upload excel file where data on the total emissions for each pollutant would be entered.  Oval highlighting where on the screen data on emissions for the pollutants would be entered.">
            <a:extLst>
              <a:ext uri="{FF2B5EF4-FFF2-40B4-BE49-F238E27FC236}">
                <a16:creationId xmlns:a16="http://schemas.microsoft.com/office/drawing/2014/main" id="{72390DAA-E096-1BB9-144D-251BCB831124}"/>
              </a:ext>
            </a:extLst>
          </p:cNvPr>
          <p:cNvPicPr>
            <a:picLocks noChangeAspect="1"/>
          </p:cNvPicPr>
          <p:nvPr/>
        </p:nvPicPr>
        <p:blipFill rotWithShape="1">
          <a:blip r:embed="rId3"/>
          <a:srcRect t="26980"/>
          <a:stretch/>
        </p:blipFill>
        <p:spPr>
          <a:xfrm>
            <a:off x="960339" y="1615783"/>
            <a:ext cx="10268781" cy="4036872"/>
          </a:xfrm>
          <a:prstGeom prst="rect">
            <a:avLst/>
          </a:prstGeom>
        </p:spPr>
      </p:pic>
      <p:sp>
        <p:nvSpPr>
          <p:cNvPr id="7" name="Oval 6">
            <a:extLst>
              <a:ext uri="{FF2B5EF4-FFF2-40B4-BE49-F238E27FC236}">
                <a16:creationId xmlns:a16="http://schemas.microsoft.com/office/drawing/2014/main" id="{AB9410D8-9F39-A347-5A65-C897C8E75090}"/>
              </a:ext>
              <a:ext uri="{C183D7F6-B498-43B3-948B-1728B52AA6E4}">
                <adec:decorative xmlns:adec="http://schemas.microsoft.com/office/drawing/2017/decorative" val="1"/>
              </a:ext>
            </a:extLst>
          </p:cNvPr>
          <p:cNvSpPr/>
          <p:nvPr/>
        </p:nvSpPr>
        <p:spPr>
          <a:xfrm>
            <a:off x="2895600" y="3831469"/>
            <a:ext cx="904240" cy="29349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145842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15CE6B9-D03E-42E0-B780-EFEC059D6DB7}"/>
              </a:ext>
            </a:extLst>
          </p:cNvPr>
          <p:cNvSpPr>
            <a:spLocks noGrp="1"/>
          </p:cNvSpPr>
          <p:nvPr>
            <p:ph type="sldNum" sz="quarter" idx="12"/>
          </p:nvPr>
        </p:nvSpPr>
        <p:spPr>
          <a:xfrm>
            <a:off x="8597900" y="5822950"/>
            <a:ext cx="2743200" cy="365125"/>
          </a:xfrm>
        </p:spPr>
        <p:txBody>
          <a:bodyPr/>
          <a:lstStyle/>
          <a:p>
            <a:fld id="{C3625854-A157-44F5-B597-7EECA3982BD8}" type="slidenum">
              <a:rPr lang="en-US" smtClean="0"/>
              <a:t>67</a:t>
            </a:fld>
            <a:endParaRPr lang="en-US"/>
          </a:p>
        </p:txBody>
      </p:sp>
      <p:sp>
        <p:nvSpPr>
          <p:cNvPr id="2" name="Title 1">
            <a:extLst>
              <a:ext uri="{FF2B5EF4-FFF2-40B4-BE49-F238E27FC236}">
                <a16:creationId xmlns:a16="http://schemas.microsoft.com/office/drawing/2014/main" id="{4D537929-3CD8-454D-9463-CB2BAC48E609}"/>
              </a:ext>
            </a:extLst>
          </p:cNvPr>
          <p:cNvSpPr>
            <a:spLocks noGrp="1"/>
          </p:cNvSpPr>
          <p:nvPr>
            <p:ph type="title"/>
          </p:nvPr>
        </p:nvSpPr>
        <p:spPr/>
        <p:txBody>
          <a:bodyPr/>
          <a:lstStyle/>
          <a:p>
            <a:r>
              <a:rPr lang="en-US" b="1" dirty="0"/>
              <a:t>List Overall % if Applicable in the Emissions Tab</a:t>
            </a:r>
          </a:p>
        </p:txBody>
      </p:sp>
      <p:pic>
        <p:nvPicPr>
          <p:cNvPr id="6" name="Picture 5" descr="A screen showing the Emissions Tab in the Bulk Upload template.  Oval highlighting where in the Emissions tab the data for overall percentage should be entered.">
            <a:extLst>
              <a:ext uri="{FF2B5EF4-FFF2-40B4-BE49-F238E27FC236}">
                <a16:creationId xmlns:a16="http://schemas.microsoft.com/office/drawing/2014/main" id="{7AEF1F69-62A7-4821-A99D-BFD34FBB435C}"/>
              </a:ext>
              <a:ext uri="{C183D7F6-B498-43B3-948B-1728B52AA6E4}">
                <adec:decorative xmlns:adec="http://schemas.microsoft.com/office/drawing/2017/decorative" val="0"/>
              </a:ext>
            </a:extLst>
          </p:cNvPr>
          <p:cNvPicPr>
            <a:picLocks noChangeAspect="1"/>
          </p:cNvPicPr>
          <p:nvPr/>
        </p:nvPicPr>
        <p:blipFill rotWithShape="1">
          <a:blip r:embed="rId3"/>
          <a:srcRect t="23506"/>
          <a:stretch/>
        </p:blipFill>
        <p:spPr>
          <a:xfrm>
            <a:off x="609600" y="1487607"/>
            <a:ext cx="10972800" cy="4562431"/>
          </a:xfrm>
          <a:prstGeom prst="rect">
            <a:avLst/>
          </a:prstGeom>
        </p:spPr>
      </p:pic>
      <p:sp>
        <p:nvSpPr>
          <p:cNvPr id="7" name="Oval 6">
            <a:extLst>
              <a:ext uri="{FF2B5EF4-FFF2-40B4-BE49-F238E27FC236}">
                <a16:creationId xmlns:a16="http://schemas.microsoft.com/office/drawing/2014/main" id="{FA51EB5F-EC61-45BE-A1C4-91D16B8A17A9}"/>
              </a:ext>
              <a:ext uri="{C183D7F6-B498-43B3-948B-1728B52AA6E4}">
                <adec:decorative xmlns:adec="http://schemas.microsoft.com/office/drawing/2017/decorative" val="1"/>
              </a:ext>
            </a:extLst>
          </p:cNvPr>
          <p:cNvSpPr/>
          <p:nvPr/>
        </p:nvSpPr>
        <p:spPr>
          <a:xfrm>
            <a:off x="7184570" y="3902530"/>
            <a:ext cx="3407229" cy="388988"/>
          </a:xfrm>
          <a:prstGeom prst="ellipse">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717816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EA57414-5643-4143-B102-D8B7FC601060}"/>
              </a:ext>
            </a:extLst>
          </p:cNvPr>
          <p:cNvSpPr>
            <a:spLocks noGrp="1"/>
          </p:cNvSpPr>
          <p:nvPr>
            <p:ph type="sldNum" sz="quarter" idx="12"/>
          </p:nvPr>
        </p:nvSpPr>
        <p:spPr/>
        <p:txBody>
          <a:bodyPr/>
          <a:lstStyle/>
          <a:p>
            <a:fld id="{C3625854-A157-44F5-B597-7EECA3982BD8}" type="slidenum">
              <a:rPr lang="en-US" smtClean="0"/>
              <a:t>68</a:t>
            </a:fld>
            <a:endParaRPr lang="en-US"/>
          </a:p>
        </p:txBody>
      </p:sp>
      <p:sp>
        <p:nvSpPr>
          <p:cNvPr id="2" name="Title 1">
            <a:extLst>
              <a:ext uri="{FF2B5EF4-FFF2-40B4-BE49-F238E27FC236}">
                <a16:creationId xmlns:a16="http://schemas.microsoft.com/office/drawing/2014/main" id="{D2981E17-4C87-486F-ABB8-5112BC673AA8}"/>
              </a:ext>
            </a:extLst>
          </p:cNvPr>
          <p:cNvSpPr>
            <a:spLocks noGrp="1"/>
          </p:cNvSpPr>
          <p:nvPr>
            <p:ph type="title"/>
          </p:nvPr>
        </p:nvSpPr>
        <p:spPr/>
        <p:txBody>
          <a:bodyPr/>
          <a:lstStyle/>
          <a:p>
            <a:r>
              <a:rPr lang="en-US" b="1" dirty="0"/>
              <a:t>Considerations to Keep in Mind</a:t>
            </a:r>
            <a:endParaRPr lang="en-US" dirty="0"/>
          </a:p>
        </p:txBody>
      </p:sp>
      <p:sp>
        <p:nvSpPr>
          <p:cNvPr id="3" name="Content Placeholder 2">
            <a:extLst>
              <a:ext uri="{FF2B5EF4-FFF2-40B4-BE49-F238E27FC236}">
                <a16:creationId xmlns:a16="http://schemas.microsoft.com/office/drawing/2014/main" id="{DB591E82-5C7C-4C32-A3CF-2FACBE88F398}"/>
              </a:ext>
            </a:extLst>
          </p:cNvPr>
          <p:cNvSpPr>
            <a:spLocks noGrp="1"/>
          </p:cNvSpPr>
          <p:nvPr>
            <p:ph idx="1"/>
          </p:nvPr>
        </p:nvSpPr>
        <p:spPr/>
        <p:txBody>
          <a:bodyPr/>
          <a:lstStyle/>
          <a:p>
            <a:r>
              <a:rPr lang="en-US" dirty="0"/>
              <a:t>Please don’t re-label or delete controls that existed in a previous year report, instead, mark them as “Permanently Shut Down” or your inventory in EPA will be out of sync.  Seeking input on when/how/why facilities relabel components, send to </a:t>
            </a:r>
            <a:r>
              <a:rPr lang="en-US" dirty="0">
                <a:hlinkClick r:id="rId2"/>
              </a:rPr>
              <a:t>caer@epa.gov</a:t>
            </a:r>
            <a:r>
              <a:rPr lang="en-US" dirty="0"/>
              <a:t>.</a:t>
            </a:r>
          </a:p>
          <a:p>
            <a:r>
              <a:rPr lang="en-US" dirty="0"/>
              <a:t>You could enter your control data in UI to help guide you, then download in BU template to continue the rest of your report and vice-versa.</a:t>
            </a:r>
          </a:p>
        </p:txBody>
      </p:sp>
    </p:spTree>
    <p:extLst>
      <p:ext uri="{BB962C8B-B14F-4D97-AF65-F5344CB8AC3E}">
        <p14:creationId xmlns:p14="http://schemas.microsoft.com/office/powerpoint/2010/main" val="258904713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42CD498-6F70-4E14-A6A8-1B69EEB6CB2C}"/>
              </a:ext>
            </a:extLst>
          </p:cNvPr>
          <p:cNvSpPr>
            <a:spLocks noGrp="1"/>
          </p:cNvSpPr>
          <p:nvPr>
            <p:ph type="sldNum" sz="quarter" idx="12"/>
          </p:nvPr>
        </p:nvSpPr>
        <p:spPr/>
        <p:txBody>
          <a:bodyPr/>
          <a:lstStyle/>
          <a:p>
            <a:fld id="{C3625854-A157-44F5-B597-7EECA3982BD8}" type="slidenum">
              <a:rPr lang="en-US" smtClean="0"/>
              <a:t>69</a:t>
            </a:fld>
            <a:endParaRPr lang="en-US"/>
          </a:p>
        </p:txBody>
      </p:sp>
      <p:sp>
        <p:nvSpPr>
          <p:cNvPr id="2" name="Title 1">
            <a:extLst>
              <a:ext uri="{FF2B5EF4-FFF2-40B4-BE49-F238E27FC236}">
                <a16:creationId xmlns:a16="http://schemas.microsoft.com/office/drawing/2014/main" id="{8BD0134B-9069-4CCB-BB17-571B3C155C28}"/>
              </a:ext>
            </a:extLst>
          </p:cNvPr>
          <p:cNvSpPr>
            <a:spLocks noGrp="1"/>
          </p:cNvSpPr>
          <p:nvPr>
            <p:ph type="title"/>
          </p:nvPr>
        </p:nvSpPr>
        <p:spPr>
          <a:xfrm>
            <a:off x="838200" y="2766218"/>
            <a:ext cx="10515600" cy="1325563"/>
          </a:xfrm>
        </p:spPr>
        <p:txBody>
          <a:bodyPr/>
          <a:lstStyle/>
          <a:p>
            <a:pPr algn="ctr"/>
            <a:r>
              <a:rPr lang="en-US" b="1" dirty="0"/>
              <a:t>Examples for Different Configurations</a:t>
            </a:r>
          </a:p>
        </p:txBody>
      </p:sp>
    </p:spTree>
    <p:extLst>
      <p:ext uri="{BB962C8B-B14F-4D97-AF65-F5344CB8AC3E}">
        <p14:creationId xmlns:p14="http://schemas.microsoft.com/office/powerpoint/2010/main" val="38364839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183435A-5ED3-4ADB-951B-049761363F3C}"/>
              </a:ext>
            </a:extLst>
          </p:cNvPr>
          <p:cNvSpPr>
            <a:spLocks noGrp="1"/>
          </p:cNvSpPr>
          <p:nvPr>
            <p:ph type="sldNum" sz="quarter" idx="12"/>
          </p:nvPr>
        </p:nvSpPr>
        <p:spPr/>
        <p:txBody>
          <a:bodyPr/>
          <a:lstStyle/>
          <a:p>
            <a:fld id="{C3625854-A157-44F5-B597-7EECA3982BD8}" type="slidenum">
              <a:rPr lang="en-US" smtClean="0"/>
              <a:t>7</a:t>
            </a:fld>
            <a:endParaRPr lang="en-US"/>
          </a:p>
        </p:txBody>
      </p:sp>
      <p:sp>
        <p:nvSpPr>
          <p:cNvPr id="2" name="Title 1">
            <a:extLst>
              <a:ext uri="{FF2B5EF4-FFF2-40B4-BE49-F238E27FC236}">
                <a16:creationId xmlns:a16="http://schemas.microsoft.com/office/drawing/2014/main" id="{49782EAB-2737-4025-AC9B-A4418B3DE57C}"/>
              </a:ext>
            </a:extLst>
          </p:cNvPr>
          <p:cNvSpPr>
            <a:spLocks noGrp="1"/>
          </p:cNvSpPr>
          <p:nvPr>
            <p:ph type="title"/>
          </p:nvPr>
        </p:nvSpPr>
        <p:spPr/>
        <p:txBody>
          <a:bodyPr/>
          <a:lstStyle/>
          <a:p>
            <a:r>
              <a:rPr lang="en-US" b="1" dirty="0"/>
              <a:t>Release Point Apportionment in the Bulk Upload Template</a:t>
            </a:r>
            <a:endParaRPr lang="en-US" dirty="0"/>
          </a:p>
        </p:txBody>
      </p:sp>
      <p:sp>
        <p:nvSpPr>
          <p:cNvPr id="10" name="TextBox 9">
            <a:extLst>
              <a:ext uri="{FF2B5EF4-FFF2-40B4-BE49-F238E27FC236}">
                <a16:creationId xmlns:a16="http://schemas.microsoft.com/office/drawing/2014/main" id="{6848AF5B-F84E-4C33-B020-8E402C9B9923}"/>
              </a:ext>
            </a:extLst>
          </p:cNvPr>
          <p:cNvSpPr txBox="1"/>
          <p:nvPr/>
        </p:nvSpPr>
        <p:spPr>
          <a:xfrm>
            <a:off x="527759" y="2690336"/>
            <a:ext cx="2097742" cy="1477328"/>
          </a:xfrm>
          <a:prstGeom prst="rect">
            <a:avLst/>
          </a:prstGeom>
          <a:noFill/>
        </p:spPr>
        <p:txBody>
          <a:bodyPr wrap="square">
            <a:spAutoFit/>
          </a:bodyPr>
          <a:lstStyle/>
          <a:p>
            <a:r>
              <a:rPr lang="en-US" dirty="0"/>
              <a:t>Found in the “Apportionment” tab and can be entered for existing release points.</a:t>
            </a:r>
          </a:p>
        </p:txBody>
      </p:sp>
      <p:pic>
        <p:nvPicPr>
          <p:cNvPr id="12" name="Picture 11" descr="Example screen showing the Apportionment tab to enter the release point apportionment in the excel template.">
            <a:extLst>
              <a:ext uri="{FF2B5EF4-FFF2-40B4-BE49-F238E27FC236}">
                <a16:creationId xmlns:a16="http://schemas.microsoft.com/office/drawing/2014/main" id="{27989615-8EF7-49FA-8EC2-9469C97DC093}"/>
              </a:ext>
            </a:extLst>
          </p:cNvPr>
          <p:cNvPicPr>
            <a:picLocks noChangeAspect="1"/>
          </p:cNvPicPr>
          <p:nvPr/>
        </p:nvPicPr>
        <p:blipFill rotWithShape="1">
          <a:blip r:embed="rId2"/>
          <a:srcRect t="26484" r="10312"/>
          <a:stretch/>
        </p:blipFill>
        <p:spPr>
          <a:xfrm>
            <a:off x="2625501" y="1816261"/>
            <a:ext cx="8161319" cy="4523557"/>
          </a:xfrm>
          <a:prstGeom prst="rect">
            <a:avLst/>
          </a:prstGeom>
        </p:spPr>
      </p:pic>
    </p:spTree>
    <p:extLst>
      <p:ext uri="{BB962C8B-B14F-4D97-AF65-F5344CB8AC3E}">
        <p14:creationId xmlns:p14="http://schemas.microsoft.com/office/powerpoint/2010/main" val="385804052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B305778-4303-F7AB-7505-663BAE6D88A0}"/>
              </a:ext>
            </a:extLst>
          </p:cNvPr>
          <p:cNvSpPr>
            <a:spLocks noGrp="1"/>
          </p:cNvSpPr>
          <p:nvPr>
            <p:ph type="sldNum" sz="quarter" idx="12"/>
          </p:nvPr>
        </p:nvSpPr>
        <p:spPr/>
        <p:txBody>
          <a:bodyPr/>
          <a:lstStyle/>
          <a:p>
            <a:fld id="{C3625854-A157-44F5-B597-7EECA3982BD8}" type="slidenum">
              <a:rPr lang="en-US" smtClean="0"/>
              <a:t>70</a:t>
            </a:fld>
            <a:endParaRPr lang="en-US"/>
          </a:p>
        </p:txBody>
      </p:sp>
      <p:sp>
        <p:nvSpPr>
          <p:cNvPr id="2" name="Title 1">
            <a:extLst>
              <a:ext uri="{FF2B5EF4-FFF2-40B4-BE49-F238E27FC236}">
                <a16:creationId xmlns:a16="http://schemas.microsoft.com/office/drawing/2014/main" id="{76479B33-5AB0-3A73-6630-4C06C62D25B2}"/>
              </a:ext>
            </a:extLst>
          </p:cNvPr>
          <p:cNvSpPr>
            <a:spLocks noGrp="1"/>
          </p:cNvSpPr>
          <p:nvPr>
            <p:ph type="title"/>
          </p:nvPr>
        </p:nvSpPr>
        <p:spPr>
          <a:xfrm>
            <a:off x="838200" y="365125"/>
            <a:ext cx="10515600" cy="1325563"/>
          </a:xfrm>
        </p:spPr>
        <p:txBody>
          <a:bodyPr/>
          <a:lstStyle/>
          <a:p>
            <a:r>
              <a:rPr lang="en-US" b="1" dirty="0"/>
              <a:t>Example Facility with Many Configurations</a:t>
            </a:r>
          </a:p>
        </p:txBody>
      </p:sp>
      <p:sp>
        <p:nvSpPr>
          <p:cNvPr id="12" name="Partial Circle 11">
            <a:extLst>
              <a:ext uri="{FF2B5EF4-FFF2-40B4-BE49-F238E27FC236}">
                <a16:creationId xmlns:a16="http://schemas.microsoft.com/office/drawing/2014/main" id="{B0509EC7-B649-69DA-774E-43004164714B}"/>
              </a:ext>
              <a:ext uri="{C183D7F6-B498-43B3-948B-1728B52AA6E4}">
                <adec:decorative xmlns:adec="http://schemas.microsoft.com/office/drawing/2017/decorative" val="1"/>
              </a:ext>
            </a:extLst>
          </p:cNvPr>
          <p:cNvSpPr/>
          <p:nvPr/>
        </p:nvSpPr>
        <p:spPr>
          <a:xfrm rot="5400000">
            <a:off x="3943709" y="1895421"/>
            <a:ext cx="1226542" cy="1180409"/>
          </a:xfrm>
          <a:prstGeom prst="pie">
            <a:avLst>
              <a:gd name="adj1" fmla="val 0"/>
              <a:gd name="adj2" fmla="val 15485585"/>
            </a:avLst>
          </a:prstGeom>
          <a:solidFill>
            <a:schemeClr val="accent4">
              <a:lumMod val="20000"/>
              <a:lumOff val="8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Cube 8" descr="Diagram of a facility where one building has a release point, and two sets of control device configurations: a single control, and then two controls in sequence.">
            <a:extLst>
              <a:ext uri="{FF2B5EF4-FFF2-40B4-BE49-F238E27FC236}">
                <a16:creationId xmlns:a16="http://schemas.microsoft.com/office/drawing/2014/main" id="{869D5C20-A1E9-9D49-CE66-B1E7E878F9B2}"/>
              </a:ext>
            </a:extLst>
          </p:cNvPr>
          <p:cNvSpPr/>
          <p:nvPr/>
        </p:nvSpPr>
        <p:spPr>
          <a:xfrm>
            <a:off x="578062" y="2602707"/>
            <a:ext cx="5117721" cy="3514381"/>
          </a:xfrm>
          <a:prstGeom prst="cube">
            <a:avLst/>
          </a:prstGeom>
          <a:solidFill>
            <a:schemeClr val="accent4">
              <a:lumMod val="20000"/>
              <a:lumOff val="80000"/>
            </a:schemeClr>
          </a:solidFill>
          <a:ln w="19050" cap="rnd" cmpd="sng" algn="ctr">
            <a:solidFill>
              <a:schemeClr val="accent4">
                <a:lumMod val="75000"/>
              </a:scheme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Trebuchet MS" panose="020B0603020202020204"/>
              <a:ea typeface="+mn-ea"/>
              <a:cs typeface="+mn-cs"/>
            </a:endParaRPr>
          </a:p>
        </p:txBody>
      </p:sp>
      <p:sp>
        <p:nvSpPr>
          <p:cNvPr id="5" name="Cube 4" descr="Diagram of a facility where a second building has a release point, and a unit process with no control devices, and a unit process sending emissions through control devices in parallel.">
            <a:extLst>
              <a:ext uri="{FF2B5EF4-FFF2-40B4-BE49-F238E27FC236}">
                <a16:creationId xmlns:a16="http://schemas.microsoft.com/office/drawing/2014/main" id="{886EBD5F-CC50-24B6-A672-6D2BA3D0485D}"/>
              </a:ext>
            </a:extLst>
          </p:cNvPr>
          <p:cNvSpPr/>
          <p:nvPr/>
        </p:nvSpPr>
        <p:spPr>
          <a:xfrm>
            <a:off x="6354935" y="2602707"/>
            <a:ext cx="5066454" cy="3514381"/>
          </a:xfrm>
          <a:prstGeom prst="cube">
            <a:avLst/>
          </a:prstGeom>
          <a:solidFill>
            <a:schemeClr val="accent6">
              <a:lumMod val="20000"/>
              <a:lumOff val="80000"/>
            </a:schemeClr>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Trebuchet MS" panose="020B0603020202020204"/>
              <a:ea typeface="+mn-ea"/>
              <a:cs typeface="+mn-cs"/>
            </a:endParaRPr>
          </a:p>
        </p:txBody>
      </p:sp>
      <p:sp>
        <p:nvSpPr>
          <p:cNvPr id="6" name="Cylinder 5">
            <a:extLst>
              <a:ext uri="{FF2B5EF4-FFF2-40B4-BE49-F238E27FC236}">
                <a16:creationId xmlns:a16="http://schemas.microsoft.com/office/drawing/2014/main" id="{3B498505-2568-214C-F1A8-186B672DF9F9}"/>
              </a:ext>
              <a:ext uri="{C183D7F6-B498-43B3-948B-1728B52AA6E4}">
                <adec:decorative xmlns:adec="http://schemas.microsoft.com/office/drawing/2017/decorative" val="1"/>
              </a:ext>
            </a:extLst>
          </p:cNvPr>
          <p:cNvSpPr/>
          <p:nvPr/>
        </p:nvSpPr>
        <p:spPr>
          <a:xfrm>
            <a:off x="8068222" y="1872354"/>
            <a:ext cx="605928" cy="1131385"/>
          </a:xfrm>
          <a:prstGeom prst="can">
            <a:avLst/>
          </a:prstGeom>
          <a:solidFill>
            <a:schemeClr val="accent6">
              <a:lumMod val="20000"/>
              <a:lumOff val="80000"/>
            </a:schemeClr>
          </a:solidFill>
          <a:ln w="19050" cap="rnd" cmpd="sng" algn="ctr">
            <a:solidFill>
              <a:srgbClr val="90C226">
                <a:shade val="50000"/>
              </a:srgbClr>
            </a:solidFill>
            <a:prstDash val="solid"/>
          </a:ln>
          <a:effectLst/>
        </p:spPr>
        <p:txBody>
          <a:bodyPr vert="vert"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lang="en-US" kern="0" dirty="0">
                <a:solidFill>
                  <a:schemeClr val="accent6">
                    <a:lumMod val="50000"/>
                  </a:schemeClr>
                </a:solidFill>
                <a:latin typeface="Trebuchet MS" panose="020B0603020202020204"/>
              </a:rPr>
              <a:t>RP 3</a:t>
            </a:r>
            <a:endParaRPr kumimoji="0" lang="en-US" sz="1800" b="0" i="0" u="none" strike="noStrike" kern="0" cap="none" spc="0" normalizeH="0" baseline="0" noProof="0" dirty="0">
              <a:ln>
                <a:noFill/>
              </a:ln>
              <a:solidFill>
                <a:schemeClr val="accent6">
                  <a:lumMod val="50000"/>
                </a:schemeClr>
              </a:solidFill>
              <a:effectLst/>
              <a:uLnTx/>
              <a:uFillTx/>
              <a:latin typeface="Trebuchet MS" panose="020B0603020202020204"/>
              <a:ea typeface="+mn-ea"/>
              <a:cs typeface="+mn-cs"/>
            </a:endParaRPr>
          </a:p>
        </p:txBody>
      </p:sp>
      <p:sp>
        <p:nvSpPr>
          <p:cNvPr id="13" name="Rectangle 12">
            <a:extLst>
              <a:ext uri="{FF2B5EF4-FFF2-40B4-BE49-F238E27FC236}">
                <a16:creationId xmlns:a16="http://schemas.microsoft.com/office/drawing/2014/main" id="{63494778-541D-58D0-7877-3E8AF47D89B5}"/>
              </a:ext>
              <a:ext uri="{C183D7F6-B498-43B3-948B-1728B52AA6E4}">
                <adec:decorative xmlns:adec="http://schemas.microsoft.com/office/drawing/2017/decorative" val="1"/>
              </a:ext>
            </a:extLst>
          </p:cNvPr>
          <p:cNvSpPr/>
          <p:nvPr/>
        </p:nvSpPr>
        <p:spPr>
          <a:xfrm rot="5400000">
            <a:off x="3873915" y="2578486"/>
            <a:ext cx="790945" cy="605223"/>
          </a:xfrm>
          <a:prstGeom prst="rect">
            <a:avLst/>
          </a:prstGeom>
          <a:solidFill>
            <a:schemeClr val="accent4">
              <a:lumMod val="20000"/>
              <a:lumOff val="8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1">
                    <a:lumMod val="50000"/>
                  </a:schemeClr>
                </a:solidFill>
              </a:rPr>
              <a:t>RP 1</a:t>
            </a:r>
          </a:p>
        </p:txBody>
      </p:sp>
      <p:sp>
        <p:nvSpPr>
          <p:cNvPr id="14" name="Cube 13">
            <a:extLst>
              <a:ext uri="{FF2B5EF4-FFF2-40B4-BE49-F238E27FC236}">
                <a16:creationId xmlns:a16="http://schemas.microsoft.com/office/drawing/2014/main" id="{D80FF2C5-A934-BC3B-5070-D32E7F317413}"/>
              </a:ext>
              <a:ext uri="{C183D7F6-B498-43B3-948B-1728B52AA6E4}">
                <adec:decorative xmlns:adec="http://schemas.microsoft.com/office/drawing/2017/decorative" val="1"/>
              </a:ext>
            </a:extLst>
          </p:cNvPr>
          <p:cNvSpPr/>
          <p:nvPr/>
        </p:nvSpPr>
        <p:spPr>
          <a:xfrm>
            <a:off x="3210700" y="5173507"/>
            <a:ext cx="1025138" cy="640419"/>
          </a:xfrm>
          <a:prstGeom prst="cube">
            <a:avLst/>
          </a:prstGeom>
          <a:solidFill>
            <a:srgbClr val="2C3C43">
              <a:lumMod val="20000"/>
              <a:lumOff val="80000"/>
            </a:srgbClr>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chemeClr val="bg2">
                    <a:lumMod val="25000"/>
                  </a:schemeClr>
                </a:solidFill>
                <a:effectLst/>
                <a:uLnTx/>
                <a:uFillTx/>
                <a:latin typeface="Trebuchet MS" panose="020B0603020202020204"/>
                <a:ea typeface="+mn-ea"/>
                <a:cs typeface="+mn-cs"/>
              </a:rPr>
              <a:t>Control 1</a:t>
            </a:r>
          </a:p>
        </p:txBody>
      </p:sp>
      <p:sp>
        <p:nvSpPr>
          <p:cNvPr id="19" name="Cylinder 18">
            <a:extLst>
              <a:ext uri="{FF2B5EF4-FFF2-40B4-BE49-F238E27FC236}">
                <a16:creationId xmlns:a16="http://schemas.microsoft.com/office/drawing/2014/main" id="{D940DB5D-0C0D-FE6C-DE3F-D3A4C6F466B5}"/>
              </a:ext>
              <a:ext uri="{C183D7F6-B498-43B3-948B-1728B52AA6E4}">
                <adec:decorative xmlns:adec="http://schemas.microsoft.com/office/drawing/2017/decorative" val="1"/>
              </a:ext>
            </a:extLst>
          </p:cNvPr>
          <p:cNvSpPr/>
          <p:nvPr/>
        </p:nvSpPr>
        <p:spPr>
          <a:xfrm rot="16200000">
            <a:off x="1237799" y="5319018"/>
            <a:ext cx="440985" cy="770524"/>
          </a:xfrm>
          <a:prstGeom prst="can">
            <a:avLst/>
          </a:prstGeom>
          <a:solidFill>
            <a:srgbClr val="C42F1A"/>
          </a:solidFill>
          <a:ln w="19050" cap="rnd" cmpd="sng" algn="ctr">
            <a:solidFill>
              <a:srgbClr val="90C226">
                <a:shade val="50000"/>
              </a:srgbClr>
            </a:solidFill>
            <a:prstDash val="solid"/>
          </a:ln>
          <a:effectLst/>
        </p:spPr>
        <p:txBody>
          <a:bodyPr vert="vert"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Trebuchet MS" panose="020B0603020202020204"/>
                <a:ea typeface="+mn-ea"/>
                <a:cs typeface="+mn-cs"/>
              </a:rPr>
              <a:t>B301 </a:t>
            </a:r>
          </a:p>
        </p:txBody>
      </p:sp>
      <p:sp>
        <p:nvSpPr>
          <p:cNvPr id="21" name="TextBox 20">
            <a:extLst>
              <a:ext uri="{FF2B5EF4-FFF2-40B4-BE49-F238E27FC236}">
                <a16:creationId xmlns:a16="http://schemas.microsoft.com/office/drawing/2014/main" id="{20130BE3-9774-5EA7-4189-FFB0E3E8C12C}"/>
              </a:ext>
              <a:ext uri="{C183D7F6-B498-43B3-948B-1728B52AA6E4}">
                <adec:decorative xmlns:adec="http://schemas.microsoft.com/office/drawing/2017/decorative" val="1"/>
              </a:ext>
            </a:extLst>
          </p:cNvPr>
          <p:cNvSpPr txBox="1"/>
          <p:nvPr/>
        </p:nvSpPr>
        <p:spPr>
          <a:xfrm>
            <a:off x="1781605" y="5415528"/>
            <a:ext cx="651879" cy="338554"/>
          </a:xfrm>
          <a:prstGeom prst="rect">
            <a:avLst/>
          </a:prstGeom>
          <a:solidFill>
            <a:srgbClr val="0070C0"/>
          </a:solidFill>
        </p:spPr>
        <p:txBody>
          <a:bodyPr wrap="square" rtlCol="0">
            <a:spAutoFit/>
          </a:bodyPr>
          <a:lstStyle/>
          <a:p>
            <a:r>
              <a:rPr lang="en-US" sz="1600" dirty="0">
                <a:solidFill>
                  <a:schemeClr val="bg1"/>
                </a:solidFill>
              </a:rPr>
              <a:t>P301</a:t>
            </a:r>
          </a:p>
        </p:txBody>
      </p:sp>
      <p:sp>
        <p:nvSpPr>
          <p:cNvPr id="22" name="Arrow: Right 21">
            <a:extLst>
              <a:ext uri="{FF2B5EF4-FFF2-40B4-BE49-F238E27FC236}">
                <a16:creationId xmlns:a16="http://schemas.microsoft.com/office/drawing/2014/main" id="{864979DB-ECBA-8F87-4800-1AFDB02017ED}"/>
              </a:ext>
              <a:ext uri="{C183D7F6-B498-43B3-948B-1728B52AA6E4}">
                <adec:decorative xmlns:adec="http://schemas.microsoft.com/office/drawing/2017/decorative" val="1"/>
              </a:ext>
            </a:extLst>
          </p:cNvPr>
          <p:cNvSpPr/>
          <p:nvPr/>
        </p:nvSpPr>
        <p:spPr>
          <a:xfrm rot="174273">
            <a:off x="2469053" y="5474427"/>
            <a:ext cx="661948" cy="250515"/>
          </a:xfrm>
          <a:prstGeom prst="rightArrow">
            <a:avLst/>
          </a:prstGeom>
          <a:solidFill>
            <a:srgbClr val="FFFF00"/>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rebuchet MS" panose="020B0603020202020204"/>
              <a:ea typeface="+mn-ea"/>
              <a:cs typeface="+mn-cs"/>
            </a:endParaRPr>
          </a:p>
        </p:txBody>
      </p:sp>
      <p:sp>
        <p:nvSpPr>
          <p:cNvPr id="25" name="Cloud 24">
            <a:extLst>
              <a:ext uri="{FF2B5EF4-FFF2-40B4-BE49-F238E27FC236}">
                <a16:creationId xmlns:a16="http://schemas.microsoft.com/office/drawing/2014/main" id="{E947AEB0-3474-165C-48A5-00B1D56B8251}"/>
              </a:ext>
              <a:ext uri="{C183D7F6-B498-43B3-948B-1728B52AA6E4}">
                <adec:decorative xmlns:adec="http://schemas.microsoft.com/office/drawing/2017/decorative" val="1"/>
              </a:ext>
            </a:extLst>
          </p:cNvPr>
          <p:cNvSpPr/>
          <p:nvPr/>
        </p:nvSpPr>
        <p:spPr>
          <a:xfrm>
            <a:off x="2250042" y="4572212"/>
            <a:ext cx="960658" cy="571441"/>
          </a:xfrm>
          <a:prstGeom prst="cloud">
            <a:avLst/>
          </a:prstGeom>
          <a:solidFill>
            <a:srgbClr val="6858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RP 2</a:t>
            </a:r>
          </a:p>
        </p:txBody>
      </p:sp>
      <p:sp>
        <p:nvSpPr>
          <p:cNvPr id="26" name="Arrow: Right 25">
            <a:extLst>
              <a:ext uri="{FF2B5EF4-FFF2-40B4-BE49-F238E27FC236}">
                <a16:creationId xmlns:a16="http://schemas.microsoft.com/office/drawing/2014/main" id="{4E50BF8A-39F3-2B9E-8ADE-83AA57435FA4}"/>
              </a:ext>
              <a:ext uri="{C183D7F6-B498-43B3-948B-1728B52AA6E4}">
                <adec:decorative xmlns:adec="http://schemas.microsoft.com/office/drawing/2017/decorative" val="1"/>
              </a:ext>
            </a:extLst>
          </p:cNvPr>
          <p:cNvSpPr/>
          <p:nvPr/>
        </p:nvSpPr>
        <p:spPr>
          <a:xfrm rot="16741409">
            <a:off x="3163235" y="4050399"/>
            <a:ext cx="1770667" cy="285625"/>
          </a:xfrm>
          <a:prstGeom prst="rightArrow">
            <a:avLst/>
          </a:prstGeom>
          <a:solidFill>
            <a:srgbClr val="FF0000"/>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rebuchet MS" panose="020B0603020202020204"/>
              <a:ea typeface="+mn-ea"/>
              <a:cs typeface="+mn-cs"/>
            </a:endParaRPr>
          </a:p>
        </p:txBody>
      </p:sp>
      <p:sp>
        <p:nvSpPr>
          <p:cNvPr id="27" name="Arrow: Right 26">
            <a:extLst>
              <a:ext uri="{FF2B5EF4-FFF2-40B4-BE49-F238E27FC236}">
                <a16:creationId xmlns:a16="http://schemas.microsoft.com/office/drawing/2014/main" id="{DCD491A2-1231-8296-A5BA-B97832AAE18B}"/>
              </a:ext>
              <a:ext uri="{C183D7F6-B498-43B3-948B-1728B52AA6E4}">
                <adec:decorative xmlns:adec="http://schemas.microsoft.com/office/drawing/2017/decorative" val="1"/>
              </a:ext>
            </a:extLst>
          </p:cNvPr>
          <p:cNvSpPr/>
          <p:nvPr/>
        </p:nvSpPr>
        <p:spPr>
          <a:xfrm rot="14634341">
            <a:off x="2817399" y="5095517"/>
            <a:ext cx="417214" cy="241841"/>
          </a:xfrm>
          <a:prstGeom prst="rightArrow">
            <a:avLst/>
          </a:prstGeom>
          <a:solidFill>
            <a:srgbClr val="FF0000"/>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rebuchet MS" panose="020B0603020202020204"/>
              <a:ea typeface="+mn-ea"/>
              <a:cs typeface="+mn-cs"/>
            </a:endParaRPr>
          </a:p>
        </p:txBody>
      </p:sp>
      <p:sp>
        <p:nvSpPr>
          <p:cNvPr id="28" name="Cylinder 27">
            <a:extLst>
              <a:ext uri="{FF2B5EF4-FFF2-40B4-BE49-F238E27FC236}">
                <a16:creationId xmlns:a16="http://schemas.microsoft.com/office/drawing/2014/main" id="{DCBC98DA-97D0-5357-4830-5152C9C577F5}"/>
              </a:ext>
              <a:ext uri="{C183D7F6-B498-43B3-948B-1728B52AA6E4}">
                <adec:decorative xmlns:adec="http://schemas.microsoft.com/office/drawing/2017/decorative" val="1"/>
              </a:ext>
            </a:extLst>
          </p:cNvPr>
          <p:cNvSpPr/>
          <p:nvPr/>
        </p:nvSpPr>
        <p:spPr>
          <a:xfrm rot="16200000">
            <a:off x="852754" y="4716086"/>
            <a:ext cx="440984" cy="770525"/>
          </a:xfrm>
          <a:prstGeom prst="can">
            <a:avLst/>
          </a:prstGeom>
          <a:solidFill>
            <a:srgbClr val="C42F1A"/>
          </a:solidFill>
          <a:ln w="19050" cap="rnd" cmpd="sng" algn="ctr">
            <a:solidFill>
              <a:srgbClr val="90C226">
                <a:shade val="50000"/>
              </a:srgbClr>
            </a:solidFill>
            <a:prstDash val="solid"/>
          </a:ln>
          <a:effectLst/>
        </p:spPr>
        <p:txBody>
          <a:bodyPr vert="vert"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Trebuchet MS" panose="020B0603020202020204"/>
                <a:ea typeface="+mn-ea"/>
                <a:cs typeface="+mn-cs"/>
              </a:rPr>
              <a:t>B101 </a:t>
            </a:r>
          </a:p>
        </p:txBody>
      </p:sp>
      <p:sp>
        <p:nvSpPr>
          <p:cNvPr id="29" name="TextBox 28">
            <a:extLst>
              <a:ext uri="{FF2B5EF4-FFF2-40B4-BE49-F238E27FC236}">
                <a16:creationId xmlns:a16="http://schemas.microsoft.com/office/drawing/2014/main" id="{606F8AC0-E9A5-0333-E14A-24F9E6D3BA9F}"/>
              </a:ext>
              <a:ext uri="{C183D7F6-B498-43B3-948B-1728B52AA6E4}">
                <adec:decorative xmlns:adec="http://schemas.microsoft.com/office/drawing/2017/decorative" val="1"/>
              </a:ext>
            </a:extLst>
          </p:cNvPr>
          <p:cNvSpPr txBox="1"/>
          <p:nvPr/>
        </p:nvSpPr>
        <p:spPr>
          <a:xfrm>
            <a:off x="770611" y="4532644"/>
            <a:ext cx="651879" cy="338554"/>
          </a:xfrm>
          <a:prstGeom prst="rect">
            <a:avLst/>
          </a:prstGeom>
          <a:solidFill>
            <a:srgbClr val="0070C0"/>
          </a:solidFill>
        </p:spPr>
        <p:txBody>
          <a:bodyPr wrap="square" rtlCol="0">
            <a:spAutoFit/>
          </a:bodyPr>
          <a:lstStyle/>
          <a:p>
            <a:r>
              <a:rPr lang="en-US" sz="1600" dirty="0">
                <a:solidFill>
                  <a:schemeClr val="bg1"/>
                </a:solidFill>
              </a:rPr>
              <a:t>P101</a:t>
            </a:r>
          </a:p>
        </p:txBody>
      </p:sp>
      <p:sp>
        <p:nvSpPr>
          <p:cNvPr id="30" name="Cube 29">
            <a:extLst>
              <a:ext uri="{FF2B5EF4-FFF2-40B4-BE49-F238E27FC236}">
                <a16:creationId xmlns:a16="http://schemas.microsoft.com/office/drawing/2014/main" id="{AE7FDABF-EE3A-F818-625A-579EBDE54A84}"/>
              </a:ext>
              <a:ext uri="{C183D7F6-B498-43B3-948B-1728B52AA6E4}">
                <adec:decorative xmlns:adec="http://schemas.microsoft.com/office/drawing/2017/decorative" val="1"/>
              </a:ext>
            </a:extLst>
          </p:cNvPr>
          <p:cNvSpPr/>
          <p:nvPr/>
        </p:nvSpPr>
        <p:spPr>
          <a:xfrm>
            <a:off x="2488646" y="3564495"/>
            <a:ext cx="1025138" cy="640419"/>
          </a:xfrm>
          <a:prstGeom prst="cube">
            <a:avLst/>
          </a:prstGeom>
          <a:solidFill>
            <a:srgbClr val="2C3C43">
              <a:lumMod val="20000"/>
              <a:lumOff val="80000"/>
            </a:srgbClr>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chemeClr val="bg2">
                    <a:lumMod val="25000"/>
                  </a:schemeClr>
                </a:solidFill>
                <a:effectLst/>
                <a:uLnTx/>
                <a:uFillTx/>
                <a:latin typeface="Trebuchet MS" panose="020B0603020202020204"/>
                <a:ea typeface="+mn-ea"/>
                <a:cs typeface="+mn-cs"/>
              </a:rPr>
              <a:t>Control </a:t>
            </a:r>
            <a:r>
              <a:rPr lang="en-US" sz="1600" kern="0" dirty="0">
                <a:solidFill>
                  <a:schemeClr val="bg2">
                    <a:lumMod val="25000"/>
                  </a:schemeClr>
                </a:solidFill>
                <a:latin typeface="Trebuchet MS" panose="020B0603020202020204"/>
              </a:rPr>
              <a:t>3</a:t>
            </a:r>
            <a:endParaRPr kumimoji="0" lang="en-US" sz="1600" b="0" i="0" u="none" strike="noStrike" kern="0" cap="none" spc="0" normalizeH="0" baseline="0" noProof="0" dirty="0">
              <a:ln>
                <a:noFill/>
              </a:ln>
              <a:solidFill>
                <a:schemeClr val="bg2">
                  <a:lumMod val="25000"/>
                </a:schemeClr>
              </a:solidFill>
              <a:effectLst/>
              <a:uLnTx/>
              <a:uFillTx/>
              <a:latin typeface="Trebuchet MS" panose="020B0603020202020204"/>
              <a:ea typeface="+mn-ea"/>
              <a:cs typeface="+mn-cs"/>
            </a:endParaRPr>
          </a:p>
        </p:txBody>
      </p:sp>
      <p:sp>
        <p:nvSpPr>
          <p:cNvPr id="31" name="Cube 30">
            <a:extLst>
              <a:ext uri="{FF2B5EF4-FFF2-40B4-BE49-F238E27FC236}">
                <a16:creationId xmlns:a16="http://schemas.microsoft.com/office/drawing/2014/main" id="{E4A31B87-8E06-5C3E-AA9C-E91C1C659C82}"/>
              </a:ext>
              <a:ext uri="{C183D7F6-B498-43B3-948B-1728B52AA6E4}">
                <adec:decorative xmlns:adec="http://schemas.microsoft.com/office/drawing/2017/decorative" val="1"/>
              </a:ext>
            </a:extLst>
          </p:cNvPr>
          <p:cNvSpPr/>
          <p:nvPr/>
        </p:nvSpPr>
        <p:spPr>
          <a:xfrm>
            <a:off x="1258883" y="3593366"/>
            <a:ext cx="1025138" cy="640419"/>
          </a:xfrm>
          <a:prstGeom prst="cube">
            <a:avLst/>
          </a:prstGeom>
          <a:solidFill>
            <a:srgbClr val="2C3C43">
              <a:lumMod val="20000"/>
              <a:lumOff val="80000"/>
            </a:srgbClr>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chemeClr val="bg2">
                    <a:lumMod val="25000"/>
                  </a:schemeClr>
                </a:solidFill>
                <a:effectLst/>
                <a:uLnTx/>
                <a:uFillTx/>
                <a:latin typeface="Trebuchet MS" panose="020B0603020202020204"/>
                <a:ea typeface="+mn-ea"/>
                <a:cs typeface="+mn-cs"/>
              </a:rPr>
              <a:t>Control </a:t>
            </a:r>
            <a:r>
              <a:rPr lang="en-US" sz="1600" kern="0" dirty="0">
                <a:solidFill>
                  <a:schemeClr val="bg2">
                    <a:lumMod val="25000"/>
                  </a:schemeClr>
                </a:solidFill>
                <a:latin typeface="Trebuchet MS" panose="020B0603020202020204"/>
              </a:rPr>
              <a:t>2</a:t>
            </a:r>
            <a:endParaRPr kumimoji="0" lang="en-US" sz="1600" b="0" i="0" u="none" strike="noStrike" kern="0" cap="none" spc="0" normalizeH="0" baseline="0" noProof="0" dirty="0">
              <a:ln>
                <a:noFill/>
              </a:ln>
              <a:solidFill>
                <a:schemeClr val="bg2">
                  <a:lumMod val="25000"/>
                </a:schemeClr>
              </a:solidFill>
              <a:effectLst/>
              <a:uLnTx/>
              <a:uFillTx/>
              <a:latin typeface="Trebuchet MS" panose="020B0603020202020204"/>
              <a:ea typeface="+mn-ea"/>
              <a:cs typeface="+mn-cs"/>
            </a:endParaRPr>
          </a:p>
        </p:txBody>
      </p:sp>
      <p:sp>
        <p:nvSpPr>
          <p:cNvPr id="32" name="Arrow: Right 31">
            <a:extLst>
              <a:ext uri="{FF2B5EF4-FFF2-40B4-BE49-F238E27FC236}">
                <a16:creationId xmlns:a16="http://schemas.microsoft.com/office/drawing/2014/main" id="{E47B04DB-1382-4B16-CB6F-8EB8741304C3}"/>
              </a:ext>
              <a:ext uri="{C183D7F6-B498-43B3-948B-1728B52AA6E4}">
                <adec:decorative xmlns:adec="http://schemas.microsoft.com/office/drawing/2017/decorative" val="1"/>
              </a:ext>
            </a:extLst>
          </p:cNvPr>
          <p:cNvSpPr/>
          <p:nvPr/>
        </p:nvSpPr>
        <p:spPr>
          <a:xfrm rot="18805930">
            <a:off x="974670" y="4205275"/>
            <a:ext cx="383017" cy="279515"/>
          </a:xfrm>
          <a:prstGeom prst="rightArrow">
            <a:avLst/>
          </a:prstGeom>
          <a:solidFill>
            <a:srgbClr val="FFFF00"/>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rebuchet MS" panose="020B0603020202020204"/>
              <a:ea typeface="+mn-ea"/>
              <a:cs typeface="+mn-cs"/>
            </a:endParaRPr>
          </a:p>
        </p:txBody>
      </p:sp>
      <p:sp>
        <p:nvSpPr>
          <p:cNvPr id="34" name="Arrow: Right 33">
            <a:extLst>
              <a:ext uri="{FF2B5EF4-FFF2-40B4-BE49-F238E27FC236}">
                <a16:creationId xmlns:a16="http://schemas.microsoft.com/office/drawing/2014/main" id="{E7A3735D-B7C5-F4E6-67CC-196D7A45C24A}"/>
              </a:ext>
              <a:ext uri="{C183D7F6-B498-43B3-948B-1728B52AA6E4}">
                <adec:decorative xmlns:adec="http://schemas.microsoft.com/office/drawing/2017/decorative" val="1"/>
              </a:ext>
            </a:extLst>
          </p:cNvPr>
          <p:cNvSpPr/>
          <p:nvPr/>
        </p:nvSpPr>
        <p:spPr>
          <a:xfrm rot="2446614">
            <a:off x="2131149" y="4331261"/>
            <a:ext cx="417214" cy="241841"/>
          </a:xfrm>
          <a:prstGeom prst="rightArrow">
            <a:avLst/>
          </a:prstGeom>
          <a:solidFill>
            <a:srgbClr val="FF0000"/>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rebuchet MS" panose="020B0603020202020204"/>
              <a:ea typeface="+mn-ea"/>
              <a:cs typeface="+mn-cs"/>
            </a:endParaRPr>
          </a:p>
        </p:txBody>
      </p:sp>
      <p:sp>
        <p:nvSpPr>
          <p:cNvPr id="35" name="Arrow: Right 34">
            <a:extLst>
              <a:ext uri="{FF2B5EF4-FFF2-40B4-BE49-F238E27FC236}">
                <a16:creationId xmlns:a16="http://schemas.microsoft.com/office/drawing/2014/main" id="{B73CE27B-76B6-EC89-F580-AF91262F1001}"/>
              </a:ext>
              <a:ext uri="{C183D7F6-B498-43B3-948B-1728B52AA6E4}">
                <adec:decorative xmlns:adec="http://schemas.microsoft.com/office/drawing/2017/decorative" val="1"/>
              </a:ext>
            </a:extLst>
          </p:cNvPr>
          <p:cNvSpPr/>
          <p:nvPr/>
        </p:nvSpPr>
        <p:spPr>
          <a:xfrm rot="18472871">
            <a:off x="3281016" y="3360780"/>
            <a:ext cx="1004971" cy="261379"/>
          </a:xfrm>
          <a:prstGeom prst="rightArrow">
            <a:avLst/>
          </a:prstGeom>
          <a:solidFill>
            <a:srgbClr val="FF0000"/>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rebuchet MS" panose="020B0603020202020204"/>
              <a:ea typeface="+mn-ea"/>
              <a:cs typeface="+mn-cs"/>
            </a:endParaRPr>
          </a:p>
        </p:txBody>
      </p:sp>
      <p:sp>
        <p:nvSpPr>
          <p:cNvPr id="36" name="Cylinder 35">
            <a:extLst>
              <a:ext uri="{FF2B5EF4-FFF2-40B4-BE49-F238E27FC236}">
                <a16:creationId xmlns:a16="http://schemas.microsoft.com/office/drawing/2014/main" id="{6A1E7422-D9B5-4FF6-02BB-CB5720403679}"/>
              </a:ext>
              <a:ext uri="{C183D7F6-B498-43B3-948B-1728B52AA6E4}">
                <adec:decorative xmlns:adec="http://schemas.microsoft.com/office/drawing/2017/decorative" val="1"/>
              </a:ext>
            </a:extLst>
          </p:cNvPr>
          <p:cNvSpPr/>
          <p:nvPr/>
        </p:nvSpPr>
        <p:spPr>
          <a:xfrm rot="16200000">
            <a:off x="8094969" y="5509338"/>
            <a:ext cx="440985" cy="770524"/>
          </a:xfrm>
          <a:prstGeom prst="can">
            <a:avLst/>
          </a:prstGeom>
          <a:solidFill>
            <a:srgbClr val="C42F1A"/>
          </a:solidFill>
          <a:ln w="19050" cap="rnd" cmpd="sng" algn="ctr">
            <a:solidFill>
              <a:srgbClr val="90C226">
                <a:shade val="50000"/>
              </a:srgbClr>
            </a:solidFill>
            <a:prstDash val="solid"/>
          </a:ln>
          <a:effectLst/>
        </p:spPr>
        <p:txBody>
          <a:bodyPr vert="vert"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Trebuchet MS" panose="020B0603020202020204"/>
                <a:ea typeface="+mn-ea"/>
                <a:cs typeface="+mn-cs"/>
              </a:rPr>
              <a:t>B201 </a:t>
            </a:r>
          </a:p>
        </p:txBody>
      </p:sp>
      <p:sp>
        <p:nvSpPr>
          <p:cNvPr id="37" name="TextBox 36">
            <a:extLst>
              <a:ext uri="{FF2B5EF4-FFF2-40B4-BE49-F238E27FC236}">
                <a16:creationId xmlns:a16="http://schemas.microsoft.com/office/drawing/2014/main" id="{2B42A158-23C2-D2ED-78CB-BD6B8DE2E36C}"/>
              </a:ext>
              <a:ext uri="{C183D7F6-B498-43B3-948B-1728B52AA6E4}">
                <adec:decorative xmlns:adec="http://schemas.microsoft.com/office/drawing/2017/decorative" val="1"/>
              </a:ext>
            </a:extLst>
          </p:cNvPr>
          <p:cNvSpPr txBox="1"/>
          <p:nvPr/>
        </p:nvSpPr>
        <p:spPr>
          <a:xfrm>
            <a:off x="8027746" y="5366741"/>
            <a:ext cx="651879" cy="338554"/>
          </a:xfrm>
          <a:prstGeom prst="rect">
            <a:avLst/>
          </a:prstGeom>
          <a:solidFill>
            <a:srgbClr val="0070C0"/>
          </a:solidFill>
        </p:spPr>
        <p:txBody>
          <a:bodyPr wrap="square" rtlCol="0">
            <a:spAutoFit/>
          </a:bodyPr>
          <a:lstStyle/>
          <a:p>
            <a:r>
              <a:rPr lang="en-US" sz="1600" dirty="0">
                <a:solidFill>
                  <a:schemeClr val="bg1"/>
                </a:solidFill>
              </a:rPr>
              <a:t>P201</a:t>
            </a:r>
          </a:p>
        </p:txBody>
      </p:sp>
      <p:sp>
        <p:nvSpPr>
          <p:cNvPr id="38" name="Cube 37">
            <a:extLst>
              <a:ext uri="{FF2B5EF4-FFF2-40B4-BE49-F238E27FC236}">
                <a16:creationId xmlns:a16="http://schemas.microsoft.com/office/drawing/2014/main" id="{38C710F1-A98A-570D-A073-5F5A644E873F}"/>
              </a:ext>
              <a:ext uri="{C183D7F6-B498-43B3-948B-1728B52AA6E4}">
                <adec:decorative xmlns:adec="http://schemas.microsoft.com/office/drawing/2017/decorative" val="1"/>
              </a:ext>
            </a:extLst>
          </p:cNvPr>
          <p:cNvSpPr/>
          <p:nvPr/>
        </p:nvSpPr>
        <p:spPr>
          <a:xfrm>
            <a:off x="8072285" y="4335755"/>
            <a:ext cx="1025138" cy="640419"/>
          </a:xfrm>
          <a:prstGeom prst="cube">
            <a:avLst/>
          </a:prstGeom>
          <a:solidFill>
            <a:srgbClr val="2C3C43">
              <a:lumMod val="20000"/>
              <a:lumOff val="80000"/>
            </a:srgbClr>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chemeClr val="bg2">
                    <a:lumMod val="25000"/>
                  </a:schemeClr>
                </a:solidFill>
                <a:effectLst/>
                <a:uLnTx/>
                <a:uFillTx/>
                <a:latin typeface="Trebuchet MS" panose="020B0603020202020204"/>
                <a:ea typeface="+mn-ea"/>
                <a:cs typeface="+mn-cs"/>
              </a:rPr>
              <a:t>Control 4</a:t>
            </a:r>
          </a:p>
        </p:txBody>
      </p:sp>
      <p:sp>
        <p:nvSpPr>
          <p:cNvPr id="39" name="Cube 38">
            <a:extLst>
              <a:ext uri="{FF2B5EF4-FFF2-40B4-BE49-F238E27FC236}">
                <a16:creationId xmlns:a16="http://schemas.microsoft.com/office/drawing/2014/main" id="{FD6307C3-94D9-82A8-0606-9240700BFD1E}"/>
              </a:ext>
              <a:ext uri="{C183D7F6-B498-43B3-948B-1728B52AA6E4}">
                <adec:decorative xmlns:adec="http://schemas.microsoft.com/office/drawing/2017/decorative" val="1"/>
              </a:ext>
            </a:extLst>
          </p:cNvPr>
          <p:cNvSpPr/>
          <p:nvPr/>
        </p:nvSpPr>
        <p:spPr>
          <a:xfrm>
            <a:off x="6846051" y="4348655"/>
            <a:ext cx="1025138" cy="640419"/>
          </a:xfrm>
          <a:prstGeom prst="cube">
            <a:avLst/>
          </a:prstGeom>
          <a:solidFill>
            <a:srgbClr val="2C3C43">
              <a:lumMod val="20000"/>
              <a:lumOff val="80000"/>
            </a:srgbClr>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chemeClr val="bg2">
                    <a:lumMod val="25000"/>
                  </a:schemeClr>
                </a:solidFill>
                <a:effectLst/>
                <a:uLnTx/>
                <a:uFillTx/>
                <a:latin typeface="Trebuchet MS" panose="020B0603020202020204"/>
                <a:ea typeface="+mn-ea"/>
                <a:cs typeface="+mn-cs"/>
              </a:rPr>
              <a:t>Control </a:t>
            </a:r>
            <a:r>
              <a:rPr lang="en-US" sz="1600" kern="0" dirty="0">
                <a:solidFill>
                  <a:schemeClr val="bg2">
                    <a:lumMod val="25000"/>
                  </a:schemeClr>
                </a:solidFill>
                <a:latin typeface="Trebuchet MS" panose="020B0603020202020204"/>
              </a:rPr>
              <a:t>5</a:t>
            </a:r>
            <a:endParaRPr kumimoji="0" lang="en-US" sz="1600" b="0" i="0" u="none" strike="noStrike" kern="0" cap="none" spc="0" normalizeH="0" baseline="0" noProof="0" dirty="0">
              <a:ln>
                <a:noFill/>
              </a:ln>
              <a:solidFill>
                <a:schemeClr val="bg2">
                  <a:lumMod val="25000"/>
                </a:schemeClr>
              </a:solidFill>
              <a:effectLst/>
              <a:uLnTx/>
              <a:uFillTx/>
              <a:latin typeface="Trebuchet MS" panose="020B0603020202020204"/>
              <a:ea typeface="+mn-ea"/>
              <a:cs typeface="+mn-cs"/>
            </a:endParaRPr>
          </a:p>
        </p:txBody>
      </p:sp>
      <p:sp>
        <p:nvSpPr>
          <p:cNvPr id="47" name="Arrow: Right 46">
            <a:extLst>
              <a:ext uri="{FF2B5EF4-FFF2-40B4-BE49-F238E27FC236}">
                <a16:creationId xmlns:a16="http://schemas.microsoft.com/office/drawing/2014/main" id="{58B4D47E-6169-937D-CCC8-08C5D3E73C96}"/>
              </a:ext>
              <a:ext uri="{C183D7F6-B498-43B3-948B-1728B52AA6E4}">
                <adec:decorative xmlns:adec="http://schemas.microsoft.com/office/drawing/2017/decorative" val="1"/>
              </a:ext>
            </a:extLst>
          </p:cNvPr>
          <p:cNvSpPr/>
          <p:nvPr/>
        </p:nvSpPr>
        <p:spPr>
          <a:xfrm rot="13862152">
            <a:off x="7706545" y="5015662"/>
            <a:ext cx="473659" cy="223634"/>
          </a:xfrm>
          <a:prstGeom prst="rightArrow">
            <a:avLst/>
          </a:prstGeom>
          <a:solidFill>
            <a:srgbClr val="FFFF00"/>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rebuchet MS" panose="020B0603020202020204"/>
              <a:ea typeface="+mn-ea"/>
              <a:cs typeface="+mn-cs"/>
            </a:endParaRPr>
          </a:p>
        </p:txBody>
      </p:sp>
      <p:sp>
        <p:nvSpPr>
          <p:cNvPr id="48" name="Arrow: Right 47">
            <a:extLst>
              <a:ext uri="{FF2B5EF4-FFF2-40B4-BE49-F238E27FC236}">
                <a16:creationId xmlns:a16="http://schemas.microsoft.com/office/drawing/2014/main" id="{3CBB3E79-EF77-D9D7-DF2B-F0AE0072B8D4}"/>
              </a:ext>
              <a:ext uri="{C183D7F6-B498-43B3-948B-1728B52AA6E4}">
                <adec:decorative xmlns:adec="http://schemas.microsoft.com/office/drawing/2017/decorative" val="1"/>
              </a:ext>
            </a:extLst>
          </p:cNvPr>
          <p:cNvSpPr/>
          <p:nvPr/>
        </p:nvSpPr>
        <p:spPr>
          <a:xfrm rot="16753810">
            <a:off x="8378311" y="5021234"/>
            <a:ext cx="358262" cy="255029"/>
          </a:xfrm>
          <a:prstGeom prst="rightArrow">
            <a:avLst/>
          </a:prstGeom>
          <a:solidFill>
            <a:srgbClr val="FFFF00"/>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rebuchet MS" panose="020B0603020202020204"/>
              <a:ea typeface="+mn-ea"/>
              <a:cs typeface="+mn-cs"/>
            </a:endParaRPr>
          </a:p>
        </p:txBody>
      </p:sp>
      <p:sp>
        <p:nvSpPr>
          <p:cNvPr id="53" name="Arrow: Right 52">
            <a:extLst>
              <a:ext uri="{FF2B5EF4-FFF2-40B4-BE49-F238E27FC236}">
                <a16:creationId xmlns:a16="http://schemas.microsoft.com/office/drawing/2014/main" id="{E5C566F0-4A58-2E09-97FC-C40AFF26694C}"/>
              </a:ext>
              <a:ext uri="{C183D7F6-B498-43B3-948B-1728B52AA6E4}">
                <adec:decorative xmlns:adec="http://schemas.microsoft.com/office/drawing/2017/decorative" val="1"/>
              </a:ext>
            </a:extLst>
          </p:cNvPr>
          <p:cNvSpPr/>
          <p:nvPr/>
        </p:nvSpPr>
        <p:spPr>
          <a:xfrm rot="17133316">
            <a:off x="7663420" y="3096591"/>
            <a:ext cx="864638" cy="199749"/>
          </a:xfrm>
          <a:prstGeom prst="rightArrow">
            <a:avLst/>
          </a:prstGeom>
          <a:solidFill>
            <a:srgbClr val="FF0000"/>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rebuchet MS" panose="020B0603020202020204"/>
              <a:ea typeface="+mn-ea"/>
              <a:cs typeface="+mn-cs"/>
            </a:endParaRPr>
          </a:p>
        </p:txBody>
      </p:sp>
      <p:sp>
        <p:nvSpPr>
          <p:cNvPr id="54" name="Cloud 53">
            <a:extLst>
              <a:ext uri="{FF2B5EF4-FFF2-40B4-BE49-F238E27FC236}">
                <a16:creationId xmlns:a16="http://schemas.microsoft.com/office/drawing/2014/main" id="{5A365E94-ABCB-A5B3-5356-1B85415F22F5}"/>
              </a:ext>
              <a:ext uri="{C183D7F6-B498-43B3-948B-1728B52AA6E4}">
                <adec:decorative xmlns:adec="http://schemas.microsoft.com/office/drawing/2017/decorative" val="1"/>
              </a:ext>
            </a:extLst>
          </p:cNvPr>
          <p:cNvSpPr/>
          <p:nvPr/>
        </p:nvSpPr>
        <p:spPr>
          <a:xfrm>
            <a:off x="7684904" y="3674071"/>
            <a:ext cx="960658" cy="571441"/>
          </a:xfrm>
          <a:prstGeom prst="cloud">
            <a:avLst/>
          </a:prstGeom>
          <a:solidFill>
            <a:srgbClr val="6858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RP 4</a:t>
            </a:r>
          </a:p>
        </p:txBody>
      </p:sp>
      <p:sp>
        <p:nvSpPr>
          <p:cNvPr id="57" name="Arrow: Right 56">
            <a:extLst>
              <a:ext uri="{FF2B5EF4-FFF2-40B4-BE49-F238E27FC236}">
                <a16:creationId xmlns:a16="http://schemas.microsoft.com/office/drawing/2014/main" id="{6866F8BD-40A5-0C06-5ADD-C1D5EE99C64A}"/>
              </a:ext>
              <a:ext uri="{C183D7F6-B498-43B3-948B-1728B52AA6E4}">
                <adec:decorative xmlns:adec="http://schemas.microsoft.com/office/drawing/2017/decorative" val="1"/>
              </a:ext>
            </a:extLst>
          </p:cNvPr>
          <p:cNvSpPr/>
          <p:nvPr/>
        </p:nvSpPr>
        <p:spPr>
          <a:xfrm rot="16200000">
            <a:off x="7763131" y="4342301"/>
            <a:ext cx="417214" cy="241841"/>
          </a:xfrm>
          <a:prstGeom prst="rightArrow">
            <a:avLst/>
          </a:prstGeom>
          <a:solidFill>
            <a:srgbClr val="FF0000"/>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rebuchet MS" panose="020B0603020202020204"/>
              <a:ea typeface="+mn-ea"/>
              <a:cs typeface="+mn-cs"/>
            </a:endParaRPr>
          </a:p>
        </p:txBody>
      </p:sp>
      <p:sp>
        <p:nvSpPr>
          <p:cNvPr id="3" name="Cylinder 2">
            <a:extLst>
              <a:ext uri="{FF2B5EF4-FFF2-40B4-BE49-F238E27FC236}">
                <a16:creationId xmlns:a16="http://schemas.microsoft.com/office/drawing/2014/main" id="{FE2C07BB-9034-99B2-21F4-FE3E86DD9435}"/>
              </a:ext>
              <a:ext uri="{C183D7F6-B498-43B3-948B-1728B52AA6E4}">
                <adec:decorative xmlns:adec="http://schemas.microsoft.com/office/drawing/2017/decorative" val="1"/>
              </a:ext>
            </a:extLst>
          </p:cNvPr>
          <p:cNvSpPr/>
          <p:nvPr/>
        </p:nvSpPr>
        <p:spPr>
          <a:xfrm rot="16200000">
            <a:off x="9865436" y="5472890"/>
            <a:ext cx="440985" cy="770524"/>
          </a:xfrm>
          <a:prstGeom prst="can">
            <a:avLst/>
          </a:prstGeom>
          <a:solidFill>
            <a:srgbClr val="C42F1A"/>
          </a:solidFill>
          <a:ln w="19050" cap="rnd" cmpd="sng" algn="ctr">
            <a:solidFill>
              <a:srgbClr val="90C226">
                <a:shade val="50000"/>
              </a:srgbClr>
            </a:solidFill>
            <a:prstDash val="solid"/>
          </a:ln>
          <a:effectLst/>
        </p:spPr>
        <p:txBody>
          <a:bodyPr vert="vert"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Trebuchet MS" panose="020B0603020202020204"/>
                <a:ea typeface="+mn-ea"/>
                <a:cs typeface="+mn-cs"/>
              </a:rPr>
              <a:t>B102 </a:t>
            </a:r>
          </a:p>
        </p:txBody>
      </p:sp>
      <p:sp>
        <p:nvSpPr>
          <p:cNvPr id="8" name="TextBox 7">
            <a:extLst>
              <a:ext uri="{FF2B5EF4-FFF2-40B4-BE49-F238E27FC236}">
                <a16:creationId xmlns:a16="http://schemas.microsoft.com/office/drawing/2014/main" id="{CCCE9725-A778-622E-B1CC-4232279340F3}"/>
              </a:ext>
              <a:ext uri="{C183D7F6-B498-43B3-948B-1728B52AA6E4}">
                <adec:decorative xmlns:adec="http://schemas.microsoft.com/office/drawing/2017/decorative" val="1"/>
              </a:ext>
            </a:extLst>
          </p:cNvPr>
          <p:cNvSpPr txBox="1"/>
          <p:nvPr/>
        </p:nvSpPr>
        <p:spPr>
          <a:xfrm>
            <a:off x="9732633" y="5348751"/>
            <a:ext cx="651879" cy="338554"/>
          </a:xfrm>
          <a:prstGeom prst="rect">
            <a:avLst/>
          </a:prstGeom>
          <a:solidFill>
            <a:srgbClr val="0070C0"/>
          </a:solidFill>
        </p:spPr>
        <p:txBody>
          <a:bodyPr wrap="square" rtlCol="0">
            <a:spAutoFit/>
          </a:bodyPr>
          <a:lstStyle/>
          <a:p>
            <a:r>
              <a:rPr lang="en-US" sz="1600" dirty="0">
                <a:solidFill>
                  <a:schemeClr val="bg1"/>
                </a:solidFill>
              </a:rPr>
              <a:t>P102</a:t>
            </a:r>
          </a:p>
        </p:txBody>
      </p:sp>
      <p:sp>
        <p:nvSpPr>
          <p:cNvPr id="10" name="Arrow: Right 9">
            <a:extLst>
              <a:ext uri="{FF2B5EF4-FFF2-40B4-BE49-F238E27FC236}">
                <a16:creationId xmlns:a16="http://schemas.microsoft.com/office/drawing/2014/main" id="{D2896384-05F0-40A0-13C1-93D76EBAE29D}"/>
              </a:ext>
              <a:ext uri="{C183D7F6-B498-43B3-948B-1728B52AA6E4}">
                <adec:decorative xmlns:adec="http://schemas.microsoft.com/office/drawing/2017/decorative" val="1"/>
              </a:ext>
            </a:extLst>
          </p:cNvPr>
          <p:cNvSpPr/>
          <p:nvPr/>
        </p:nvSpPr>
        <p:spPr>
          <a:xfrm rot="14571682">
            <a:off x="7811597" y="3830140"/>
            <a:ext cx="3025379" cy="233114"/>
          </a:xfrm>
          <a:prstGeom prst="rightArrow">
            <a:avLst/>
          </a:prstGeom>
          <a:solidFill>
            <a:srgbClr val="FF0000"/>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rebuchet MS" panose="020B0603020202020204"/>
              <a:ea typeface="+mn-ea"/>
              <a:cs typeface="+mn-cs"/>
            </a:endParaRPr>
          </a:p>
        </p:txBody>
      </p:sp>
      <p:sp>
        <p:nvSpPr>
          <p:cNvPr id="11" name="Arrow: Right 10">
            <a:extLst>
              <a:ext uri="{FF2B5EF4-FFF2-40B4-BE49-F238E27FC236}">
                <a16:creationId xmlns:a16="http://schemas.microsoft.com/office/drawing/2014/main" id="{F8093F59-D838-C1C3-EDDF-CAD16A0B9FB5}"/>
              </a:ext>
              <a:ext uri="{C183D7F6-B498-43B3-948B-1728B52AA6E4}">
                <adec:decorative xmlns:adec="http://schemas.microsoft.com/office/drawing/2017/decorative" val="1"/>
              </a:ext>
            </a:extLst>
          </p:cNvPr>
          <p:cNvSpPr/>
          <p:nvPr/>
        </p:nvSpPr>
        <p:spPr>
          <a:xfrm rot="13717264">
            <a:off x="8314480" y="4436776"/>
            <a:ext cx="1934499" cy="263473"/>
          </a:xfrm>
          <a:prstGeom prst="rightArrow">
            <a:avLst/>
          </a:prstGeom>
          <a:solidFill>
            <a:srgbClr val="FF0000"/>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rebuchet MS" panose="020B0603020202020204"/>
              <a:ea typeface="+mn-ea"/>
              <a:cs typeface="+mn-cs"/>
            </a:endParaRPr>
          </a:p>
        </p:txBody>
      </p:sp>
      <p:sp>
        <p:nvSpPr>
          <p:cNvPr id="15" name="Arrow: Right 14">
            <a:extLst>
              <a:ext uri="{FF2B5EF4-FFF2-40B4-BE49-F238E27FC236}">
                <a16:creationId xmlns:a16="http://schemas.microsoft.com/office/drawing/2014/main" id="{89B9129A-AA51-FB7B-6863-170A742921FE}"/>
              </a:ext>
              <a:ext uri="{C183D7F6-B498-43B3-948B-1728B52AA6E4}">
                <adec:decorative xmlns:adec="http://schemas.microsoft.com/office/drawing/2017/decorative" val="1"/>
              </a:ext>
            </a:extLst>
          </p:cNvPr>
          <p:cNvSpPr/>
          <p:nvPr/>
        </p:nvSpPr>
        <p:spPr>
          <a:xfrm rot="174273">
            <a:off x="2158644" y="3838630"/>
            <a:ext cx="309939" cy="207328"/>
          </a:xfrm>
          <a:prstGeom prst="rightArrow">
            <a:avLst/>
          </a:prstGeom>
          <a:solidFill>
            <a:srgbClr val="FFFF00"/>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115376428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B305778-4303-F7AB-7505-663BAE6D88A0}"/>
              </a:ext>
            </a:extLst>
          </p:cNvPr>
          <p:cNvSpPr>
            <a:spLocks noGrp="1"/>
          </p:cNvSpPr>
          <p:nvPr>
            <p:ph type="sldNum" sz="quarter" idx="12"/>
          </p:nvPr>
        </p:nvSpPr>
        <p:spPr/>
        <p:txBody>
          <a:bodyPr/>
          <a:lstStyle/>
          <a:p>
            <a:fld id="{C3625854-A157-44F5-B597-7EECA3982BD8}" type="slidenum">
              <a:rPr lang="en-US" smtClean="0"/>
              <a:t>71</a:t>
            </a:fld>
            <a:endParaRPr lang="en-US"/>
          </a:p>
        </p:txBody>
      </p:sp>
      <p:sp>
        <p:nvSpPr>
          <p:cNvPr id="2" name="Title 1">
            <a:extLst>
              <a:ext uri="{FF2B5EF4-FFF2-40B4-BE49-F238E27FC236}">
                <a16:creationId xmlns:a16="http://schemas.microsoft.com/office/drawing/2014/main" id="{76479B33-5AB0-3A73-6630-4C06C62D25B2}"/>
              </a:ext>
            </a:extLst>
          </p:cNvPr>
          <p:cNvSpPr>
            <a:spLocks noGrp="1"/>
          </p:cNvSpPr>
          <p:nvPr>
            <p:ph type="title"/>
          </p:nvPr>
        </p:nvSpPr>
        <p:spPr>
          <a:xfrm>
            <a:off x="838200" y="401126"/>
            <a:ext cx="10515600" cy="1325563"/>
          </a:xfrm>
        </p:spPr>
        <p:txBody>
          <a:bodyPr/>
          <a:lstStyle/>
          <a:p>
            <a:r>
              <a:rPr lang="en-US" b="1" dirty="0"/>
              <a:t>Example of Paths for a Facility with Many Configurations</a:t>
            </a:r>
          </a:p>
        </p:txBody>
      </p:sp>
      <p:sp>
        <p:nvSpPr>
          <p:cNvPr id="12" name="Partial Circle 11">
            <a:extLst>
              <a:ext uri="{FF2B5EF4-FFF2-40B4-BE49-F238E27FC236}">
                <a16:creationId xmlns:a16="http://schemas.microsoft.com/office/drawing/2014/main" id="{B0509EC7-B649-69DA-774E-43004164714B}"/>
              </a:ext>
              <a:ext uri="{C183D7F6-B498-43B3-948B-1728B52AA6E4}">
                <adec:decorative xmlns:adec="http://schemas.microsoft.com/office/drawing/2017/decorative" val="1"/>
              </a:ext>
            </a:extLst>
          </p:cNvPr>
          <p:cNvSpPr/>
          <p:nvPr/>
        </p:nvSpPr>
        <p:spPr>
          <a:xfrm rot="5400000">
            <a:off x="3943709" y="1993338"/>
            <a:ext cx="1226542" cy="1180409"/>
          </a:xfrm>
          <a:prstGeom prst="pie">
            <a:avLst>
              <a:gd name="adj1" fmla="val 0"/>
              <a:gd name="adj2" fmla="val 15485585"/>
            </a:avLst>
          </a:prstGeom>
          <a:solidFill>
            <a:schemeClr val="accent4">
              <a:lumMod val="20000"/>
              <a:lumOff val="8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Cube 8" descr="Diagram of a facility where one building has a release point, and two sets of control device configurations: where a path contains an individual control, and another path contains two controls in sequence.">
            <a:extLst>
              <a:ext uri="{FF2B5EF4-FFF2-40B4-BE49-F238E27FC236}">
                <a16:creationId xmlns:a16="http://schemas.microsoft.com/office/drawing/2014/main" id="{869D5C20-A1E9-9D49-CE66-B1E7E878F9B2}"/>
              </a:ext>
            </a:extLst>
          </p:cNvPr>
          <p:cNvSpPr/>
          <p:nvPr/>
        </p:nvSpPr>
        <p:spPr>
          <a:xfrm>
            <a:off x="639096" y="2602707"/>
            <a:ext cx="5117721" cy="3514381"/>
          </a:xfrm>
          <a:prstGeom prst="cube">
            <a:avLst/>
          </a:prstGeom>
          <a:solidFill>
            <a:schemeClr val="accent4">
              <a:lumMod val="20000"/>
              <a:lumOff val="80000"/>
            </a:schemeClr>
          </a:solidFill>
          <a:ln w="19050" cap="rnd" cmpd="sng" algn="ctr">
            <a:solidFill>
              <a:schemeClr val="accent4">
                <a:lumMod val="75000"/>
              </a:scheme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Trebuchet MS" panose="020B0603020202020204"/>
              <a:ea typeface="+mn-ea"/>
              <a:cs typeface="+mn-cs"/>
            </a:endParaRPr>
          </a:p>
        </p:txBody>
      </p:sp>
      <p:sp>
        <p:nvSpPr>
          <p:cNvPr id="5" name="Cube 4" descr="Diagram of a facility where one building has a release point, a path contains two controls in parallel.">
            <a:extLst>
              <a:ext uri="{FF2B5EF4-FFF2-40B4-BE49-F238E27FC236}">
                <a16:creationId xmlns:a16="http://schemas.microsoft.com/office/drawing/2014/main" id="{886EBD5F-CC50-24B6-A672-6D2BA3D0485D}"/>
              </a:ext>
            </a:extLst>
          </p:cNvPr>
          <p:cNvSpPr/>
          <p:nvPr/>
        </p:nvSpPr>
        <p:spPr>
          <a:xfrm>
            <a:off x="6354935" y="2602707"/>
            <a:ext cx="5066454" cy="3514381"/>
          </a:xfrm>
          <a:prstGeom prst="cube">
            <a:avLst/>
          </a:prstGeom>
          <a:solidFill>
            <a:schemeClr val="accent6">
              <a:lumMod val="20000"/>
              <a:lumOff val="80000"/>
            </a:schemeClr>
          </a:solidFill>
          <a:ln w="19050" cap="rnd" cmpd="sng" algn="ctr">
            <a:solidFill>
              <a:schemeClr val="accent6">
                <a:lumMod val="50000"/>
              </a:scheme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Trebuchet MS" panose="020B0603020202020204"/>
              <a:ea typeface="+mn-ea"/>
              <a:cs typeface="+mn-cs"/>
            </a:endParaRPr>
          </a:p>
        </p:txBody>
      </p:sp>
      <p:sp>
        <p:nvSpPr>
          <p:cNvPr id="6" name="Cylinder 5">
            <a:extLst>
              <a:ext uri="{FF2B5EF4-FFF2-40B4-BE49-F238E27FC236}">
                <a16:creationId xmlns:a16="http://schemas.microsoft.com/office/drawing/2014/main" id="{3B498505-2568-214C-F1A8-186B672DF9F9}"/>
              </a:ext>
              <a:ext uri="{C183D7F6-B498-43B3-948B-1728B52AA6E4}">
                <adec:decorative xmlns:adec="http://schemas.microsoft.com/office/drawing/2017/decorative" val="1"/>
              </a:ext>
            </a:extLst>
          </p:cNvPr>
          <p:cNvSpPr/>
          <p:nvPr/>
        </p:nvSpPr>
        <p:spPr>
          <a:xfrm>
            <a:off x="8068222" y="1858913"/>
            <a:ext cx="605928" cy="1144826"/>
          </a:xfrm>
          <a:prstGeom prst="can">
            <a:avLst/>
          </a:prstGeom>
          <a:solidFill>
            <a:schemeClr val="accent6">
              <a:lumMod val="20000"/>
              <a:lumOff val="80000"/>
            </a:schemeClr>
          </a:solidFill>
          <a:ln w="19050" cap="rnd" cmpd="sng" algn="ctr">
            <a:solidFill>
              <a:srgbClr val="90C226">
                <a:shade val="50000"/>
              </a:srgbClr>
            </a:solidFill>
            <a:prstDash val="solid"/>
          </a:ln>
          <a:effectLst/>
        </p:spPr>
        <p:txBody>
          <a:bodyPr vert="vert"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lang="en-US" kern="0" dirty="0">
                <a:solidFill>
                  <a:schemeClr val="accent6">
                    <a:lumMod val="50000"/>
                  </a:schemeClr>
                </a:solidFill>
                <a:latin typeface="Trebuchet MS" panose="020B0603020202020204"/>
              </a:rPr>
              <a:t>RP 3</a:t>
            </a:r>
            <a:endParaRPr kumimoji="0" lang="en-US" sz="1800" b="0" i="0" u="none" strike="noStrike" kern="0" cap="none" spc="0" normalizeH="0" baseline="0" noProof="0" dirty="0">
              <a:ln>
                <a:noFill/>
              </a:ln>
              <a:solidFill>
                <a:schemeClr val="accent6">
                  <a:lumMod val="50000"/>
                </a:schemeClr>
              </a:solidFill>
              <a:effectLst/>
              <a:uLnTx/>
              <a:uFillTx/>
              <a:latin typeface="Trebuchet MS" panose="020B0603020202020204"/>
              <a:ea typeface="+mn-ea"/>
              <a:cs typeface="+mn-cs"/>
            </a:endParaRPr>
          </a:p>
        </p:txBody>
      </p:sp>
      <p:sp>
        <p:nvSpPr>
          <p:cNvPr id="13" name="Rectangle 12">
            <a:extLst>
              <a:ext uri="{FF2B5EF4-FFF2-40B4-BE49-F238E27FC236}">
                <a16:creationId xmlns:a16="http://schemas.microsoft.com/office/drawing/2014/main" id="{63494778-541D-58D0-7877-3E8AF47D89B5}"/>
              </a:ext>
              <a:ext uri="{C183D7F6-B498-43B3-948B-1728B52AA6E4}">
                <adec:decorative xmlns:adec="http://schemas.microsoft.com/office/drawing/2017/decorative" val="1"/>
              </a:ext>
            </a:extLst>
          </p:cNvPr>
          <p:cNvSpPr/>
          <p:nvPr/>
        </p:nvSpPr>
        <p:spPr>
          <a:xfrm rot="5400000">
            <a:off x="3910666" y="2615237"/>
            <a:ext cx="717443" cy="605223"/>
          </a:xfrm>
          <a:prstGeom prst="rect">
            <a:avLst/>
          </a:prstGeom>
          <a:solidFill>
            <a:schemeClr val="accent4">
              <a:lumMod val="20000"/>
              <a:lumOff val="8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1">
                    <a:lumMod val="50000"/>
                  </a:schemeClr>
                </a:solidFill>
              </a:rPr>
              <a:t>RP 1</a:t>
            </a:r>
          </a:p>
        </p:txBody>
      </p:sp>
      <p:sp>
        <p:nvSpPr>
          <p:cNvPr id="14" name="Cube 13">
            <a:extLst>
              <a:ext uri="{FF2B5EF4-FFF2-40B4-BE49-F238E27FC236}">
                <a16:creationId xmlns:a16="http://schemas.microsoft.com/office/drawing/2014/main" id="{D80FF2C5-A934-BC3B-5070-D32E7F317413}"/>
              </a:ext>
              <a:ext uri="{C183D7F6-B498-43B3-948B-1728B52AA6E4}">
                <adec:decorative xmlns:adec="http://schemas.microsoft.com/office/drawing/2017/decorative" val="1"/>
              </a:ext>
            </a:extLst>
          </p:cNvPr>
          <p:cNvSpPr/>
          <p:nvPr/>
        </p:nvSpPr>
        <p:spPr>
          <a:xfrm>
            <a:off x="3210700" y="5173507"/>
            <a:ext cx="1025138" cy="640419"/>
          </a:xfrm>
          <a:prstGeom prst="cube">
            <a:avLst/>
          </a:prstGeom>
          <a:solidFill>
            <a:srgbClr val="2C3C43">
              <a:lumMod val="20000"/>
              <a:lumOff val="80000"/>
            </a:srgbClr>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chemeClr val="bg2">
                    <a:lumMod val="25000"/>
                  </a:schemeClr>
                </a:solidFill>
                <a:effectLst/>
                <a:uLnTx/>
                <a:uFillTx/>
                <a:latin typeface="Trebuchet MS" panose="020B0603020202020204"/>
                <a:ea typeface="+mn-ea"/>
                <a:cs typeface="+mn-cs"/>
              </a:rPr>
              <a:t>Control 1</a:t>
            </a:r>
          </a:p>
        </p:txBody>
      </p:sp>
      <p:sp>
        <p:nvSpPr>
          <p:cNvPr id="19" name="Cylinder 18">
            <a:extLst>
              <a:ext uri="{FF2B5EF4-FFF2-40B4-BE49-F238E27FC236}">
                <a16:creationId xmlns:a16="http://schemas.microsoft.com/office/drawing/2014/main" id="{D940DB5D-0C0D-FE6C-DE3F-D3A4C6F466B5}"/>
              </a:ext>
              <a:ext uri="{C183D7F6-B498-43B3-948B-1728B52AA6E4}">
                <adec:decorative xmlns:adec="http://schemas.microsoft.com/office/drawing/2017/decorative" val="1"/>
              </a:ext>
            </a:extLst>
          </p:cNvPr>
          <p:cNvSpPr/>
          <p:nvPr/>
        </p:nvSpPr>
        <p:spPr>
          <a:xfrm rot="16200000">
            <a:off x="1237799" y="5319018"/>
            <a:ext cx="440985" cy="770524"/>
          </a:xfrm>
          <a:prstGeom prst="can">
            <a:avLst/>
          </a:prstGeom>
          <a:solidFill>
            <a:srgbClr val="C42F1A"/>
          </a:solidFill>
          <a:ln w="19050" cap="rnd" cmpd="sng" algn="ctr">
            <a:solidFill>
              <a:srgbClr val="90C226">
                <a:shade val="50000"/>
              </a:srgbClr>
            </a:solidFill>
            <a:prstDash val="solid"/>
          </a:ln>
          <a:effectLst/>
        </p:spPr>
        <p:txBody>
          <a:bodyPr vert="vert"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Trebuchet MS" panose="020B0603020202020204"/>
                <a:ea typeface="+mn-ea"/>
                <a:cs typeface="+mn-cs"/>
              </a:rPr>
              <a:t>B301 </a:t>
            </a:r>
          </a:p>
        </p:txBody>
      </p:sp>
      <p:sp>
        <p:nvSpPr>
          <p:cNvPr id="21" name="TextBox 20">
            <a:extLst>
              <a:ext uri="{FF2B5EF4-FFF2-40B4-BE49-F238E27FC236}">
                <a16:creationId xmlns:a16="http://schemas.microsoft.com/office/drawing/2014/main" id="{20130BE3-9774-5EA7-4189-FFB0E3E8C12C}"/>
              </a:ext>
              <a:ext uri="{C183D7F6-B498-43B3-948B-1728B52AA6E4}">
                <adec:decorative xmlns:adec="http://schemas.microsoft.com/office/drawing/2017/decorative" val="1"/>
              </a:ext>
            </a:extLst>
          </p:cNvPr>
          <p:cNvSpPr txBox="1"/>
          <p:nvPr/>
        </p:nvSpPr>
        <p:spPr>
          <a:xfrm>
            <a:off x="1781605" y="5415528"/>
            <a:ext cx="651879" cy="338554"/>
          </a:xfrm>
          <a:prstGeom prst="rect">
            <a:avLst/>
          </a:prstGeom>
          <a:solidFill>
            <a:srgbClr val="0070C0"/>
          </a:solidFill>
        </p:spPr>
        <p:txBody>
          <a:bodyPr wrap="square" rtlCol="0">
            <a:spAutoFit/>
          </a:bodyPr>
          <a:lstStyle/>
          <a:p>
            <a:r>
              <a:rPr lang="en-US" sz="1600" dirty="0">
                <a:solidFill>
                  <a:schemeClr val="bg1"/>
                </a:solidFill>
              </a:rPr>
              <a:t>P301</a:t>
            </a:r>
          </a:p>
        </p:txBody>
      </p:sp>
      <p:sp>
        <p:nvSpPr>
          <p:cNvPr id="22" name="Arrow: Right 21">
            <a:extLst>
              <a:ext uri="{FF2B5EF4-FFF2-40B4-BE49-F238E27FC236}">
                <a16:creationId xmlns:a16="http://schemas.microsoft.com/office/drawing/2014/main" id="{864979DB-ECBA-8F87-4800-1AFDB02017ED}"/>
              </a:ext>
              <a:ext uri="{C183D7F6-B498-43B3-948B-1728B52AA6E4}">
                <adec:decorative xmlns:adec="http://schemas.microsoft.com/office/drawing/2017/decorative" val="1"/>
              </a:ext>
            </a:extLst>
          </p:cNvPr>
          <p:cNvSpPr/>
          <p:nvPr/>
        </p:nvSpPr>
        <p:spPr>
          <a:xfrm rot="174273">
            <a:off x="2469053" y="5474427"/>
            <a:ext cx="661948" cy="250515"/>
          </a:xfrm>
          <a:prstGeom prst="rightArrow">
            <a:avLst/>
          </a:prstGeom>
          <a:solidFill>
            <a:srgbClr val="FFFF00"/>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rebuchet MS" panose="020B0603020202020204"/>
              <a:ea typeface="+mn-ea"/>
              <a:cs typeface="+mn-cs"/>
            </a:endParaRPr>
          </a:p>
        </p:txBody>
      </p:sp>
      <p:sp>
        <p:nvSpPr>
          <p:cNvPr id="25" name="Cloud 24">
            <a:extLst>
              <a:ext uri="{FF2B5EF4-FFF2-40B4-BE49-F238E27FC236}">
                <a16:creationId xmlns:a16="http://schemas.microsoft.com/office/drawing/2014/main" id="{E947AEB0-3474-165C-48A5-00B1D56B8251}"/>
              </a:ext>
              <a:ext uri="{C183D7F6-B498-43B3-948B-1728B52AA6E4}">
                <adec:decorative xmlns:adec="http://schemas.microsoft.com/office/drawing/2017/decorative" val="1"/>
              </a:ext>
            </a:extLst>
          </p:cNvPr>
          <p:cNvSpPr/>
          <p:nvPr/>
        </p:nvSpPr>
        <p:spPr>
          <a:xfrm>
            <a:off x="2250042" y="4572212"/>
            <a:ext cx="960658" cy="571441"/>
          </a:xfrm>
          <a:prstGeom prst="cloud">
            <a:avLst/>
          </a:prstGeom>
          <a:solidFill>
            <a:srgbClr val="6858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RP 2</a:t>
            </a:r>
          </a:p>
        </p:txBody>
      </p:sp>
      <p:sp>
        <p:nvSpPr>
          <p:cNvPr id="26" name="Arrow: Right 25">
            <a:extLst>
              <a:ext uri="{FF2B5EF4-FFF2-40B4-BE49-F238E27FC236}">
                <a16:creationId xmlns:a16="http://schemas.microsoft.com/office/drawing/2014/main" id="{4E50BF8A-39F3-2B9E-8ADE-83AA57435FA4}"/>
              </a:ext>
              <a:ext uri="{C183D7F6-B498-43B3-948B-1728B52AA6E4}">
                <adec:decorative xmlns:adec="http://schemas.microsoft.com/office/drawing/2017/decorative" val="1"/>
              </a:ext>
            </a:extLst>
          </p:cNvPr>
          <p:cNvSpPr/>
          <p:nvPr/>
        </p:nvSpPr>
        <p:spPr>
          <a:xfrm rot="16741409">
            <a:off x="3275920" y="4194690"/>
            <a:ext cx="1559447" cy="242398"/>
          </a:xfrm>
          <a:prstGeom prst="rightArrow">
            <a:avLst/>
          </a:prstGeom>
          <a:solidFill>
            <a:srgbClr val="FF0000"/>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rebuchet MS" panose="020B0603020202020204"/>
              <a:ea typeface="+mn-ea"/>
              <a:cs typeface="+mn-cs"/>
            </a:endParaRPr>
          </a:p>
        </p:txBody>
      </p:sp>
      <p:sp>
        <p:nvSpPr>
          <p:cNvPr id="27" name="Arrow: Right 26">
            <a:extLst>
              <a:ext uri="{FF2B5EF4-FFF2-40B4-BE49-F238E27FC236}">
                <a16:creationId xmlns:a16="http://schemas.microsoft.com/office/drawing/2014/main" id="{DCD491A2-1231-8296-A5BA-B97832AAE18B}"/>
              </a:ext>
              <a:ext uri="{C183D7F6-B498-43B3-948B-1728B52AA6E4}">
                <adec:decorative xmlns:adec="http://schemas.microsoft.com/office/drawing/2017/decorative" val="1"/>
              </a:ext>
            </a:extLst>
          </p:cNvPr>
          <p:cNvSpPr/>
          <p:nvPr/>
        </p:nvSpPr>
        <p:spPr>
          <a:xfrm rot="14634341">
            <a:off x="2817399" y="5095517"/>
            <a:ext cx="417214" cy="241841"/>
          </a:xfrm>
          <a:prstGeom prst="rightArrow">
            <a:avLst/>
          </a:prstGeom>
          <a:solidFill>
            <a:srgbClr val="FF0000"/>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rebuchet MS" panose="020B0603020202020204"/>
              <a:ea typeface="+mn-ea"/>
              <a:cs typeface="+mn-cs"/>
            </a:endParaRPr>
          </a:p>
        </p:txBody>
      </p:sp>
      <p:sp>
        <p:nvSpPr>
          <p:cNvPr id="28" name="Cylinder 27">
            <a:extLst>
              <a:ext uri="{FF2B5EF4-FFF2-40B4-BE49-F238E27FC236}">
                <a16:creationId xmlns:a16="http://schemas.microsoft.com/office/drawing/2014/main" id="{DCBC98DA-97D0-5357-4830-5152C9C577F5}"/>
              </a:ext>
              <a:ext uri="{C183D7F6-B498-43B3-948B-1728B52AA6E4}">
                <adec:decorative xmlns:adec="http://schemas.microsoft.com/office/drawing/2017/decorative" val="1"/>
              </a:ext>
            </a:extLst>
          </p:cNvPr>
          <p:cNvSpPr/>
          <p:nvPr/>
        </p:nvSpPr>
        <p:spPr>
          <a:xfrm rot="16200000">
            <a:off x="852754" y="4716086"/>
            <a:ext cx="440984" cy="770525"/>
          </a:xfrm>
          <a:prstGeom prst="can">
            <a:avLst/>
          </a:prstGeom>
          <a:solidFill>
            <a:srgbClr val="C42F1A"/>
          </a:solidFill>
          <a:ln w="19050" cap="rnd" cmpd="sng" algn="ctr">
            <a:solidFill>
              <a:srgbClr val="90C226">
                <a:shade val="50000"/>
              </a:srgbClr>
            </a:solidFill>
            <a:prstDash val="solid"/>
          </a:ln>
          <a:effectLst/>
        </p:spPr>
        <p:txBody>
          <a:bodyPr vert="vert"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Trebuchet MS" panose="020B0603020202020204"/>
                <a:ea typeface="+mn-ea"/>
                <a:cs typeface="+mn-cs"/>
              </a:rPr>
              <a:t>B101 </a:t>
            </a:r>
          </a:p>
        </p:txBody>
      </p:sp>
      <p:sp>
        <p:nvSpPr>
          <p:cNvPr id="29" name="TextBox 28">
            <a:extLst>
              <a:ext uri="{FF2B5EF4-FFF2-40B4-BE49-F238E27FC236}">
                <a16:creationId xmlns:a16="http://schemas.microsoft.com/office/drawing/2014/main" id="{606F8AC0-E9A5-0333-E14A-24F9E6D3BA9F}"/>
              </a:ext>
              <a:ext uri="{C183D7F6-B498-43B3-948B-1728B52AA6E4}">
                <adec:decorative xmlns:adec="http://schemas.microsoft.com/office/drawing/2017/decorative" val="1"/>
              </a:ext>
            </a:extLst>
          </p:cNvPr>
          <p:cNvSpPr txBox="1"/>
          <p:nvPr/>
        </p:nvSpPr>
        <p:spPr>
          <a:xfrm>
            <a:off x="770611" y="4532644"/>
            <a:ext cx="651879" cy="338554"/>
          </a:xfrm>
          <a:prstGeom prst="rect">
            <a:avLst/>
          </a:prstGeom>
          <a:solidFill>
            <a:srgbClr val="0070C0"/>
          </a:solidFill>
        </p:spPr>
        <p:txBody>
          <a:bodyPr wrap="square" rtlCol="0">
            <a:spAutoFit/>
          </a:bodyPr>
          <a:lstStyle/>
          <a:p>
            <a:r>
              <a:rPr lang="en-US" sz="1600" dirty="0">
                <a:solidFill>
                  <a:schemeClr val="bg1"/>
                </a:solidFill>
              </a:rPr>
              <a:t>P101</a:t>
            </a:r>
          </a:p>
        </p:txBody>
      </p:sp>
      <p:sp>
        <p:nvSpPr>
          <p:cNvPr id="30" name="Cube 29">
            <a:extLst>
              <a:ext uri="{FF2B5EF4-FFF2-40B4-BE49-F238E27FC236}">
                <a16:creationId xmlns:a16="http://schemas.microsoft.com/office/drawing/2014/main" id="{AE7FDABF-EE3A-F818-625A-579EBDE54A84}"/>
              </a:ext>
              <a:ext uri="{C183D7F6-B498-43B3-948B-1728B52AA6E4}">
                <adec:decorative xmlns:adec="http://schemas.microsoft.com/office/drawing/2017/decorative" val="1"/>
              </a:ext>
            </a:extLst>
          </p:cNvPr>
          <p:cNvSpPr/>
          <p:nvPr/>
        </p:nvSpPr>
        <p:spPr>
          <a:xfrm>
            <a:off x="2488646" y="3564495"/>
            <a:ext cx="1025138" cy="640419"/>
          </a:xfrm>
          <a:prstGeom prst="cube">
            <a:avLst/>
          </a:prstGeom>
          <a:solidFill>
            <a:srgbClr val="2C3C43">
              <a:lumMod val="20000"/>
              <a:lumOff val="80000"/>
            </a:srgbClr>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chemeClr val="bg2">
                    <a:lumMod val="25000"/>
                  </a:schemeClr>
                </a:solidFill>
                <a:effectLst/>
                <a:uLnTx/>
                <a:uFillTx/>
                <a:latin typeface="Trebuchet MS" panose="020B0603020202020204"/>
                <a:ea typeface="+mn-ea"/>
                <a:cs typeface="+mn-cs"/>
              </a:rPr>
              <a:t>Control </a:t>
            </a:r>
            <a:r>
              <a:rPr lang="en-US" sz="1600" kern="0" dirty="0">
                <a:solidFill>
                  <a:schemeClr val="bg2">
                    <a:lumMod val="25000"/>
                  </a:schemeClr>
                </a:solidFill>
                <a:latin typeface="Trebuchet MS" panose="020B0603020202020204"/>
              </a:rPr>
              <a:t>3</a:t>
            </a:r>
            <a:endParaRPr kumimoji="0" lang="en-US" sz="1600" b="0" i="0" u="none" strike="noStrike" kern="0" cap="none" spc="0" normalizeH="0" baseline="0" noProof="0" dirty="0">
              <a:ln>
                <a:noFill/>
              </a:ln>
              <a:solidFill>
                <a:schemeClr val="bg2">
                  <a:lumMod val="25000"/>
                </a:schemeClr>
              </a:solidFill>
              <a:effectLst/>
              <a:uLnTx/>
              <a:uFillTx/>
              <a:latin typeface="Trebuchet MS" panose="020B0603020202020204"/>
              <a:ea typeface="+mn-ea"/>
              <a:cs typeface="+mn-cs"/>
            </a:endParaRPr>
          </a:p>
        </p:txBody>
      </p:sp>
      <p:sp>
        <p:nvSpPr>
          <p:cNvPr id="31" name="Cube 30">
            <a:extLst>
              <a:ext uri="{FF2B5EF4-FFF2-40B4-BE49-F238E27FC236}">
                <a16:creationId xmlns:a16="http://schemas.microsoft.com/office/drawing/2014/main" id="{E4A31B87-8E06-5C3E-AA9C-E91C1C659C82}"/>
              </a:ext>
              <a:ext uri="{C183D7F6-B498-43B3-948B-1728B52AA6E4}">
                <adec:decorative xmlns:adec="http://schemas.microsoft.com/office/drawing/2017/decorative" val="1"/>
              </a:ext>
            </a:extLst>
          </p:cNvPr>
          <p:cNvSpPr/>
          <p:nvPr/>
        </p:nvSpPr>
        <p:spPr>
          <a:xfrm>
            <a:off x="1258883" y="3593366"/>
            <a:ext cx="1025138" cy="640419"/>
          </a:xfrm>
          <a:prstGeom prst="cube">
            <a:avLst/>
          </a:prstGeom>
          <a:solidFill>
            <a:srgbClr val="2C3C43">
              <a:lumMod val="20000"/>
              <a:lumOff val="80000"/>
            </a:srgbClr>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chemeClr val="bg2">
                    <a:lumMod val="25000"/>
                  </a:schemeClr>
                </a:solidFill>
                <a:effectLst/>
                <a:uLnTx/>
                <a:uFillTx/>
                <a:latin typeface="Trebuchet MS" panose="020B0603020202020204"/>
                <a:ea typeface="+mn-ea"/>
                <a:cs typeface="+mn-cs"/>
              </a:rPr>
              <a:t>Control </a:t>
            </a:r>
            <a:r>
              <a:rPr lang="en-US" sz="1600" kern="0" dirty="0">
                <a:solidFill>
                  <a:schemeClr val="bg2">
                    <a:lumMod val="25000"/>
                  </a:schemeClr>
                </a:solidFill>
                <a:latin typeface="Trebuchet MS" panose="020B0603020202020204"/>
              </a:rPr>
              <a:t>2</a:t>
            </a:r>
            <a:endParaRPr kumimoji="0" lang="en-US" sz="1600" b="0" i="0" u="none" strike="noStrike" kern="0" cap="none" spc="0" normalizeH="0" baseline="0" noProof="0" dirty="0">
              <a:ln>
                <a:noFill/>
              </a:ln>
              <a:solidFill>
                <a:schemeClr val="bg2">
                  <a:lumMod val="25000"/>
                </a:schemeClr>
              </a:solidFill>
              <a:effectLst/>
              <a:uLnTx/>
              <a:uFillTx/>
              <a:latin typeface="Trebuchet MS" panose="020B0603020202020204"/>
              <a:ea typeface="+mn-ea"/>
              <a:cs typeface="+mn-cs"/>
            </a:endParaRPr>
          </a:p>
        </p:txBody>
      </p:sp>
      <p:sp>
        <p:nvSpPr>
          <p:cNvPr id="32" name="Arrow: Right 31">
            <a:extLst>
              <a:ext uri="{FF2B5EF4-FFF2-40B4-BE49-F238E27FC236}">
                <a16:creationId xmlns:a16="http://schemas.microsoft.com/office/drawing/2014/main" id="{E47B04DB-1382-4B16-CB6F-8EB8741304C3}"/>
              </a:ext>
              <a:ext uri="{C183D7F6-B498-43B3-948B-1728B52AA6E4}">
                <adec:decorative xmlns:adec="http://schemas.microsoft.com/office/drawing/2017/decorative" val="1"/>
              </a:ext>
            </a:extLst>
          </p:cNvPr>
          <p:cNvSpPr/>
          <p:nvPr/>
        </p:nvSpPr>
        <p:spPr>
          <a:xfrm rot="18805930">
            <a:off x="974670" y="4205275"/>
            <a:ext cx="383017" cy="279515"/>
          </a:xfrm>
          <a:prstGeom prst="rightArrow">
            <a:avLst/>
          </a:prstGeom>
          <a:solidFill>
            <a:srgbClr val="FFFF00"/>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rebuchet MS" panose="020B0603020202020204"/>
              <a:ea typeface="+mn-ea"/>
              <a:cs typeface="+mn-cs"/>
            </a:endParaRPr>
          </a:p>
        </p:txBody>
      </p:sp>
      <p:sp>
        <p:nvSpPr>
          <p:cNvPr id="33" name="Arrow: Right 32">
            <a:extLst>
              <a:ext uri="{FF2B5EF4-FFF2-40B4-BE49-F238E27FC236}">
                <a16:creationId xmlns:a16="http://schemas.microsoft.com/office/drawing/2014/main" id="{D09CBBF4-792F-0A01-1B31-DCF537EF4220}"/>
              </a:ext>
              <a:ext uri="{C183D7F6-B498-43B3-948B-1728B52AA6E4}">
                <adec:decorative xmlns:adec="http://schemas.microsoft.com/office/drawing/2017/decorative" val="1"/>
              </a:ext>
            </a:extLst>
          </p:cNvPr>
          <p:cNvSpPr/>
          <p:nvPr/>
        </p:nvSpPr>
        <p:spPr>
          <a:xfrm rot="174273">
            <a:off x="2158644" y="3838630"/>
            <a:ext cx="309939" cy="207328"/>
          </a:xfrm>
          <a:prstGeom prst="rightArrow">
            <a:avLst/>
          </a:prstGeom>
          <a:solidFill>
            <a:srgbClr val="FFFF00"/>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rebuchet MS" panose="020B0603020202020204"/>
              <a:ea typeface="+mn-ea"/>
              <a:cs typeface="+mn-cs"/>
            </a:endParaRPr>
          </a:p>
        </p:txBody>
      </p:sp>
      <p:sp>
        <p:nvSpPr>
          <p:cNvPr id="34" name="Arrow: Right 33">
            <a:extLst>
              <a:ext uri="{FF2B5EF4-FFF2-40B4-BE49-F238E27FC236}">
                <a16:creationId xmlns:a16="http://schemas.microsoft.com/office/drawing/2014/main" id="{E7A3735D-B7C5-F4E6-67CC-196D7A45C24A}"/>
              </a:ext>
              <a:ext uri="{C183D7F6-B498-43B3-948B-1728B52AA6E4}">
                <adec:decorative xmlns:adec="http://schemas.microsoft.com/office/drawing/2017/decorative" val="1"/>
              </a:ext>
            </a:extLst>
          </p:cNvPr>
          <p:cNvSpPr/>
          <p:nvPr/>
        </p:nvSpPr>
        <p:spPr>
          <a:xfrm rot="2446614">
            <a:off x="2131149" y="4331261"/>
            <a:ext cx="417214" cy="241841"/>
          </a:xfrm>
          <a:prstGeom prst="rightArrow">
            <a:avLst/>
          </a:prstGeom>
          <a:solidFill>
            <a:srgbClr val="FF0000"/>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rebuchet MS" panose="020B0603020202020204"/>
              <a:ea typeface="+mn-ea"/>
              <a:cs typeface="+mn-cs"/>
            </a:endParaRPr>
          </a:p>
        </p:txBody>
      </p:sp>
      <p:sp>
        <p:nvSpPr>
          <p:cNvPr id="35" name="Arrow: Right 34">
            <a:extLst>
              <a:ext uri="{FF2B5EF4-FFF2-40B4-BE49-F238E27FC236}">
                <a16:creationId xmlns:a16="http://schemas.microsoft.com/office/drawing/2014/main" id="{B73CE27B-76B6-EC89-F580-AF91262F1001}"/>
              </a:ext>
              <a:ext uri="{C183D7F6-B498-43B3-948B-1728B52AA6E4}">
                <adec:decorative xmlns:adec="http://schemas.microsoft.com/office/drawing/2017/decorative" val="1"/>
              </a:ext>
            </a:extLst>
          </p:cNvPr>
          <p:cNvSpPr/>
          <p:nvPr/>
        </p:nvSpPr>
        <p:spPr>
          <a:xfrm rot="18472871">
            <a:off x="3269189" y="3366563"/>
            <a:ext cx="1013970" cy="249812"/>
          </a:xfrm>
          <a:prstGeom prst="rightArrow">
            <a:avLst/>
          </a:prstGeom>
          <a:solidFill>
            <a:srgbClr val="FF0000"/>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rebuchet MS" panose="020B0603020202020204"/>
              <a:ea typeface="+mn-ea"/>
              <a:cs typeface="+mn-cs"/>
            </a:endParaRPr>
          </a:p>
        </p:txBody>
      </p:sp>
      <p:sp>
        <p:nvSpPr>
          <p:cNvPr id="36" name="Cylinder 35">
            <a:extLst>
              <a:ext uri="{FF2B5EF4-FFF2-40B4-BE49-F238E27FC236}">
                <a16:creationId xmlns:a16="http://schemas.microsoft.com/office/drawing/2014/main" id="{6A1E7422-D9B5-4FF6-02BB-CB5720403679}"/>
              </a:ext>
              <a:ext uri="{C183D7F6-B498-43B3-948B-1728B52AA6E4}">
                <adec:decorative xmlns:adec="http://schemas.microsoft.com/office/drawing/2017/decorative" val="1"/>
              </a:ext>
            </a:extLst>
          </p:cNvPr>
          <p:cNvSpPr/>
          <p:nvPr/>
        </p:nvSpPr>
        <p:spPr>
          <a:xfrm rot="16200000">
            <a:off x="8094969" y="5509338"/>
            <a:ext cx="440985" cy="770524"/>
          </a:xfrm>
          <a:prstGeom prst="can">
            <a:avLst/>
          </a:prstGeom>
          <a:solidFill>
            <a:srgbClr val="C42F1A"/>
          </a:solidFill>
          <a:ln w="19050" cap="rnd" cmpd="sng" algn="ctr">
            <a:solidFill>
              <a:srgbClr val="90C226">
                <a:shade val="50000"/>
              </a:srgbClr>
            </a:solidFill>
            <a:prstDash val="solid"/>
          </a:ln>
          <a:effectLst/>
        </p:spPr>
        <p:txBody>
          <a:bodyPr vert="vert"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Trebuchet MS" panose="020B0603020202020204"/>
                <a:ea typeface="+mn-ea"/>
                <a:cs typeface="+mn-cs"/>
              </a:rPr>
              <a:t>B201 </a:t>
            </a:r>
          </a:p>
        </p:txBody>
      </p:sp>
      <p:sp>
        <p:nvSpPr>
          <p:cNvPr id="37" name="TextBox 36">
            <a:extLst>
              <a:ext uri="{FF2B5EF4-FFF2-40B4-BE49-F238E27FC236}">
                <a16:creationId xmlns:a16="http://schemas.microsoft.com/office/drawing/2014/main" id="{2B42A158-23C2-D2ED-78CB-BD6B8DE2E36C}"/>
              </a:ext>
              <a:ext uri="{C183D7F6-B498-43B3-948B-1728B52AA6E4}">
                <adec:decorative xmlns:adec="http://schemas.microsoft.com/office/drawing/2017/decorative" val="1"/>
              </a:ext>
            </a:extLst>
          </p:cNvPr>
          <p:cNvSpPr txBox="1"/>
          <p:nvPr/>
        </p:nvSpPr>
        <p:spPr>
          <a:xfrm>
            <a:off x="8027746" y="5366741"/>
            <a:ext cx="651879" cy="338554"/>
          </a:xfrm>
          <a:prstGeom prst="rect">
            <a:avLst/>
          </a:prstGeom>
          <a:solidFill>
            <a:srgbClr val="0070C0"/>
          </a:solidFill>
        </p:spPr>
        <p:txBody>
          <a:bodyPr wrap="square" rtlCol="0">
            <a:spAutoFit/>
          </a:bodyPr>
          <a:lstStyle/>
          <a:p>
            <a:r>
              <a:rPr lang="en-US" sz="1600" dirty="0">
                <a:solidFill>
                  <a:schemeClr val="bg1"/>
                </a:solidFill>
              </a:rPr>
              <a:t>P201</a:t>
            </a:r>
          </a:p>
        </p:txBody>
      </p:sp>
      <p:sp>
        <p:nvSpPr>
          <p:cNvPr id="38" name="Cube 37">
            <a:extLst>
              <a:ext uri="{FF2B5EF4-FFF2-40B4-BE49-F238E27FC236}">
                <a16:creationId xmlns:a16="http://schemas.microsoft.com/office/drawing/2014/main" id="{38C710F1-A98A-570D-A073-5F5A644E873F}"/>
              </a:ext>
              <a:ext uri="{C183D7F6-B498-43B3-948B-1728B52AA6E4}">
                <adec:decorative xmlns:adec="http://schemas.microsoft.com/office/drawing/2017/decorative" val="1"/>
              </a:ext>
            </a:extLst>
          </p:cNvPr>
          <p:cNvSpPr/>
          <p:nvPr/>
        </p:nvSpPr>
        <p:spPr>
          <a:xfrm>
            <a:off x="8072285" y="4335755"/>
            <a:ext cx="1025138" cy="640419"/>
          </a:xfrm>
          <a:prstGeom prst="cube">
            <a:avLst/>
          </a:prstGeom>
          <a:solidFill>
            <a:srgbClr val="2C3C43">
              <a:lumMod val="20000"/>
              <a:lumOff val="80000"/>
            </a:srgbClr>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chemeClr val="bg2">
                    <a:lumMod val="25000"/>
                  </a:schemeClr>
                </a:solidFill>
                <a:effectLst/>
                <a:uLnTx/>
                <a:uFillTx/>
                <a:latin typeface="Trebuchet MS" panose="020B0603020202020204"/>
                <a:ea typeface="+mn-ea"/>
                <a:cs typeface="+mn-cs"/>
              </a:rPr>
              <a:t>Control 4</a:t>
            </a:r>
          </a:p>
        </p:txBody>
      </p:sp>
      <p:sp>
        <p:nvSpPr>
          <p:cNvPr id="39" name="Cube 38">
            <a:extLst>
              <a:ext uri="{FF2B5EF4-FFF2-40B4-BE49-F238E27FC236}">
                <a16:creationId xmlns:a16="http://schemas.microsoft.com/office/drawing/2014/main" id="{FD6307C3-94D9-82A8-0606-9240700BFD1E}"/>
              </a:ext>
              <a:ext uri="{C183D7F6-B498-43B3-948B-1728B52AA6E4}">
                <adec:decorative xmlns:adec="http://schemas.microsoft.com/office/drawing/2017/decorative" val="1"/>
              </a:ext>
            </a:extLst>
          </p:cNvPr>
          <p:cNvSpPr/>
          <p:nvPr/>
        </p:nvSpPr>
        <p:spPr>
          <a:xfrm>
            <a:off x="6846051" y="4348655"/>
            <a:ext cx="1025138" cy="640419"/>
          </a:xfrm>
          <a:prstGeom prst="cube">
            <a:avLst/>
          </a:prstGeom>
          <a:solidFill>
            <a:srgbClr val="2C3C43">
              <a:lumMod val="20000"/>
              <a:lumOff val="80000"/>
            </a:srgbClr>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chemeClr val="bg2">
                    <a:lumMod val="25000"/>
                  </a:schemeClr>
                </a:solidFill>
                <a:effectLst/>
                <a:uLnTx/>
                <a:uFillTx/>
                <a:latin typeface="Trebuchet MS" panose="020B0603020202020204"/>
                <a:ea typeface="+mn-ea"/>
                <a:cs typeface="+mn-cs"/>
              </a:rPr>
              <a:t>Control </a:t>
            </a:r>
            <a:r>
              <a:rPr lang="en-US" sz="1600" kern="0" dirty="0">
                <a:solidFill>
                  <a:schemeClr val="bg2">
                    <a:lumMod val="25000"/>
                  </a:schemeClr>
                </a:solidFill>
                <a:latin typeface="Trebuchet MS" panose="020B0603020202020204"/>
              </a:rPr>
              <a:t>5</a:t>
            </a:r>
            <a:endParaRPr kumimoji="0" lang="en-US" sz="1600" b="0" i="0" u="none" strike="noStrike" kern="0" cap="none" spc="0" normalizeH="0" baseline="0" noProof="0" dirty="0">
              <a:ln>
                <a:noFill/>
              </a:ln>
              <a:solidFill>
                <a:schemeClr val="bg2">
                  <a:lumMod val="25000"/>
                </a:schemeClr>
              </a:solidFill>
              <a:effectLst/>
              <a:uLnTx/>
              <a:uFillTx/>
              <a:latin typeface="Trebuchet MS" panose="020B0603020202020204"/>
              <a:ea typeface="+mn-ea"/>
              <a:cs typeface="+mn-cs"/>
            </a:endParaRPr>
          </a:p>
        </p:txBody>
      </p:sp>
      <p:sp>
        <p:nvSpPr>
          <p:cNvPr id="41" name="TextBox 40">
            <a:extLst>
              <a:ext uri="{FF2B5EF4-FFF2-40B4-BE49-F238E27FC236}">
                <a16:creationId xmlns:a16="http://schemas.microsoft.com/office/drawing/2014/main" id="{2ED31A43-32D7-6ED3-66FC-CDDD2651728D}"/>
              </a:ext>
              <a:ext uri="{C183D7F6-B498-43B3-948B-1728B52AA6E4}">
                <adec:decorative xmlns:adec="http://schemas.microsoft.com/office/drawing/2017/decorative" val="1"/>
              </a:ext>
            </a:extLst>
          </p:cNvPr>
          <p:cNvSpPr txBox="1"/>
          <p:nvPr/>
        </p:nvSpPr>
        <p:spPr>
          <a:xfrm>
            <a:off x="3601482" y="6092914"/>
            <a:ext cx="922315" cy="369332"/>
          </a:xfrm>
          <a:prstGeom prst="rect">
            <a:avLst/>
          </a:prstGeom>
          <a:noFill/>
        </p:spPr>
        <p:txBody>
          <a:bodyPr wrap="square" rtlCol="0">
            <a:spAutoFit/>
          </a:bodyPr>
          <a:lstStyle/>
          <a:p>
            <a:r>
              <a:rPr lang="en-US" b="1" dirty="0"/>
              <a:t>Path 1</a:t>
            </a:r>
          </a:p>
        </p:txBody>
      </p:sp>
      <p:sp>
        <p:nvSpPr>
          <p:cNvPr id="43" name="Oval 42">
            <a:extLst>
              <a:ext uri="{FF2B5EF4-FFF2-40B4-BE49-F238E27FC236}">
                <a16:creationId xmlns:a16="http://schemas.microsoft.com/office/drawing/2014/main" id="{1C00AAD5-5F6C-1D82-43A2-89E07C78DE3A}"/>
              </a:ext>
              <a:ext uri="{C183D7F6-B498-43B3-948B-1728B52AA6E4}">
                <adec:decorative xmlns:adec="http://schemas.microsoft.com/office/drawing/2017/decorative" val="1"/>
              </a:ext>
            </a:extLst>
          </p:cNvPr>
          <p:cNvSpPr/>
          <p:nvPr/>
        </p:nvSpPr>
        <p:spPr>
          <a:xfrm>
            <a:off x="957432" y="3328396"/>
            <a:ext cx="2959283" cy="1104073"/>
          </a:xfrm>
          <a:prstGeom prst="ellipse">
            <a:avLst/>
          </a:prstGeom>
          <a:noFill/>
          <a:ln w="381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DBACE681-798C-2021-F880-D74C6194A325}"/>
              </a:ext>
              <a:ext uri="{C183D7F6-B498-43B3-948B-1728B52AA6E4}">
                <adec:decorative xmlns:adec="http://schemas.microsoft.com/office/drawing/2017/decorative" val="1"/>
              </a:ext>
            </a:extLst>
          </p:cNvPr>
          <p:cNvSpPr txBox="1"/>
          <p:nvPr/>
        </p:nvSpPr>
        <p:spPr>
          <a:xfrm>
            <a:off x="1986434" y="2970048"/>
            <a:ext cx="922315" cy="369332"/>
          </a:xfrm>
          <a:prstGeom prst="rect">
            <a:avLst/>
          </a:prstGeom>
          <a:noFill/>
        </p:spPr>
        <p:txBody>
          <a:bodyPr wrap="square" rtlCol="0">
            <a:spAutoFit/>
          </a:bodyPr>
          <a:lstStyle/>
          <a:p>
            <a:r>
              <a:rPr lang="en-US" b="1" dirty="0"/>
              <a:t>Path 2</a:t>
            </a:r>
          </a:p>
        </p:txBody>
      </p:sp>
      <p:sp>
        <p:nvSpPr>
          <p:cNvPr id="46" name="TextBox 45">
            <a:extLst>
              <a:ext uri="{FF2B5EF4-FFF2-40B4-BE49-F238E27FC236}">
                <a16:creationId xmlns:a16="http://schemas.microsoft.com/office/drawing/2014/main" id="{C04A1DBA-5EA5-E2DC-D1F6-996440B472E8}"/>
              </a:ext>
              <a:ext uri="{C183D7F6-B498-43B3-948B-1728B52AA6E4}">
                <adec:decorative xmlns:adec="http://schemas.microsoft.com/office/drawing/2017/decorative" val="1"/>
              </a:ext>
            </a:extLst>
          </p:cNvPr>
          <p:cNvSpPr txBox="1"/>
          <p:nvPr/>
        </p:nvSpPr>
        <p:spPr>
          <a:xfrm>
            <a:off x="6507314" y="5597752"/>
            <a:ext cx="922315" cy="369332"/>
          </a:xfrm>
          <a:prstGeom prst="rect">
            <a:avLst/>
          </a:prstGeom>
          <a:noFill/>
        </p:spPr>
        <p:txBody>
          <a:bodyPr wrap="square" rtlCol="0">
            <a:spAutoFit/>
          </a:bodyPr>
          <a:lstStyle/>
          <a:p>
            <a:r>
              <a:rPr lang="en-US" b="1" dirty="0"/>
              <a:t>Path 3</a:t>
            </a:r>
          </a:p>
        </p:txBody>
      </p:sp>
      <p:sp>
        <p:nvSpPr>
          <p:cNvPr id="54" name="Cloud 53">
            <a:extLst>
              <a:ext uri="{FF2B5EF4-FFF2-40B4-BE49-F238E27FC236}">
                <a16:creationId xmlns:a16="http://schemas.microsoft.com/office/drawing/2014/main" id="{5A365E94-ABCB-A5B3-5356-1B85415F22F5}"/>
              </a:ext>
              <a:ext uri="{C183D7F6-B498-43B3-948B-1728B52AA6E4}">
                <adec:decorative xmlns:adec="http://schemas.microsoft.com/office/drawing/2017/decorative" val="1"/>
              </a:ext>
            </a:extLst>
          </p:cNvPr>
          <p:cNvSpPr/>
          <p:nvPr/>
        </p:nvSpPr>
        <p:spPr>
          <a:xfrm>
            <a:off x="7684904" y="3674071"/>
            <a:ext cx="960658" cy="571441"/>
          </a:xfrm>
          <a:prstGeom prst="cloud">
            <a:avLst/>
          </a:prstGeom>
          <a:solidFill>
            <a:srgbClr val="6858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RP 4</a:t>
            </a:r>
          </a:p>
        </p:txBody>
      </p:sp>
      <p:sp>
        <p:nvSpPr>
          <p:cNvPr id="3" name="Cylinder 2">
            <a:extLst>
              <a:ext uri="{FF2B5EF4-FFF2-40B4-BE49-F238E27FC236}">
                <a16:creationId xmlns:a16="http://schemas.microsoft.com/office/drawing/2014/main" id="{FE2C07BB-9034-99B2-21F4-FE3E86DD9435}"/>
              </a:ext>
              <a:ext uri="{C183D7F6-B498-43B3-948B-1728B52AA6E4}">
                <adec:decorative xmlns:adec="http://schemas.microsoft.com/office/drawing/2017/decorative" val="1"/>
              </a:ext>
            </a:extLst>
          </p:cNvPr>
          <p:cNvSpPr/>
          <p:nvPr/>
        </p:nvSpPr>
        <p:spPr>
          <a:xfrm rot="16200000">
            <a:off x="9865436" y="5472890"/>
            <a:ext cx="440985" cy="770524"/>
          </a:xfrm>
          <a:prstGeom prst="can">
            <a:avLst/>
          </a:prstGeom>
          <a:solidFill>
            <a:srgbClr val="C42F1A"/>
          </a:solidFill>
          <a:ln w="19050" cap="rnd" cmpd="sng" algn="ctr">
            <a:solidFill>
              <a:srgbClr val="90C226">
                <a:shade val="50000"/>
              </a:srgbClr>
            </a:solidFill>
            <a:prstDash val="solid"/>
          </a:ln>
          <a:effectLst/>
        </p:spPr>
        <p:txBody>
          <a:bodyPr vert="vert"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Trebuchet MS" panose="020B0603020202020204"/>
                <a:ea typeface="+mn-ea"/>
                <a:cs typeface="+mn-cs"/>
              </a:rPr>
              <a:t>B102 </a:t>
            </a:r>
          </a:p>
        </p:txBody>
      </p:sp>
      <p:sp>
        <p:nvSpPr>
          <p:cNvPr id="8" name="TextBox 7">
            <a:extLst>
              <a:ext uri="{FF2B5EF4-FFF2-40B4-BE49-F238E27FC236}">
                <a16:creationId xmlns:a16="http://schemas.microsoft.com/office/drawing/2014/main" id="{CCCE9725-A778-622E-B1CC-4232279340F3}"/>
              </a:ext>
              <a:ext uri="{C183D7F6-B498-43B3-948B-1728B52AA6E4}">
                <adec:decorative xmlns:adec="http://schemas.microsoft.com/office/drawing/2017/decorative" val="1"/>
              </a:ext>
            </a:extLst>
          </p:cNvPr>
          <p:cNvSpPr txBox="1"/>
          <p:nvPr/>
        </p:nvSpPr>
        <p:spPr>
          <a:xfrm>
            <a:off x="9732633" y="5348751"/>
            <a:ext cx="651879" cy="338554"/>
          </a:xfrm>
          <a:prstGeom prst="rect">
            <a:avLst/>
          </a:prstGeom>
          <a:solidFill>
            <a:srgbClr val="0070C0"/>
          </a:solidFill>
        </p:spPr>
        <p:txBody>
          <a:bodyPr wrap="square" rtlCol="0">
            <a:spAutoFit/>
          </a:bodyPr>
          <a:lstStyle/>
          <a:p>
            <a:r>
              <a:rPr lang="en-US" sz="1600" dirty="0">
                <a:solidFill>
                  <a:schemeClr val="bg1"/>
                </a:solidFill>
              </a:rPr>
              <a:t>P102</a:t>
            </a:r>
          </a:p>
        </p:txBody>
      </p:sp>
      <p:sp>
        <p:nvSpPr>
          <p:cNvPr id="10" name="Arrow: Right 9">
            <a:extLst>
              <a:ext uri="{FF2B5EF4-FFF2-40B4-BE49-F238E27FC236}">
                <a16:creationId xmlns:a16="http://schemas.microsoft.com/office/drawing/2014/main" id="{D2896384-05F0-40A0-13C1-93D76EBAE29D}"/>
              </a:ext>
              <a:ext uri="{C183D7F6-B498-43B3-948B-1728B52AA6E4}">
                <adec:decorative xmlns:adec="http://schemas.microsoft.com/office/drawing/2017/decorative" val="1"/>
              </a:ext>
            </a:extLst>
          </p:cNvPr>
          <p:cNvSpPr/>
          <p:nvPr/>
        </p:nvSpPr>
        <p:spPr>
          <a:xfrm rot="14571682">
            <a:off x="7879706" y="3841887"/>
            <a:ext cx="3025379" cy="233114"/>
          </a:xfrm>
          <a:prstGeom prst="rightArrow">
            <a:avLst/>
          </a:prstGeom>
          <a:solidFill>
            <a:srgbClr val="FF0000"/>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rebuchet MS" panose="020B0603020202020204"/>
              <a:ea typeface="+mn-ea"/>
              <a:cs typeface="+mn-cs"/>
            </a:endParaRPr>
          </a:p>
        </p:txBody>
      </p:sp>
      <p:sp>
        <p:nvSpPr>
          <p:cNvPr id="11" name="Arrow: Right 10">
            <a:extLst>
              <a:ext uri="{FF2B5EF4-FFF2-40B4-BE49-F238E27FC236}">
                <a16:creationId xmlns:a16="http://schemas.microsoft.com/office/drawing/2014/main" id="{F8093F59-D838-C1C3-EDDF-CAD16A0B9FB5}"/>
              </a:ext>
              <a:ext uri="{C183D7F6-B498-43B3-948B-1728B52AA6E4}">
                <adec:decorative xmlns:adec="http://schemas.microsoft.com/office/drawing/2017/decorative" val="1"/>
              </a:ext>
            </a:extLst>
          </p:cNvPr>
          <p:cNvSpPr/>
          <p:nvPr/>
        </p:nvSpPr>
        <p:spPr>
          <a:xfrm rot="13717264">
            <a:off x="8314480" y="4436776"/>
            <a:ext cx="1934499" cy="263473"/>
          </a:xfrm>
          <a:prstGeom prst="rightArrow">
            <a:avLst/>
          </a:prstGeom>
          <a:solidFill>
            <a:srgbClr val="FF0000"/>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rebuchet MS" panose="020B0603020202020204"/>
              <a:ea typeface="+mn-ea"/>
              <a:cs typeface="+mn-cs"/>
            </a:endParaRPr>
          </a:p>
        </p:txBody>
      </p:sp>
      <p:sp>
        <p:nvSpPr>
          <p:cNvPr id="7" name="Arrow: Right 6">
            <a:extLst>
              <a:ext uri="{FF2B5EF4-FFF2-40B4-BE49-F238E27FC236}">
                <a16:creationId xmlns:a16="http://schemas.microsoft.com/office/drawing/2014/main" id="{D373399F-FF2D-D398-EAD0-1732E2839BA4}"/>
              </a:ext>
              <a:ext uri="{C183D7F6-B498-43B3-948B-1728B52AA6E4}">
                <adec:decorative xmlns:adec="http://schemas.microsoft.com/office/drawing/2017/decorative" val="1"/>
              </a:ext>
            </a:extLst>
          </p:cNvPr>
          <p:cNvSpPr/>
          <p:nvPr/>
        </p:nvSpPr>
        <p:spPr>
          <a:xfrm rot="13862152">
            <a:off x="7706545" y="5015662"/>
            <a:ext cx="473659" cy="223634"/>
          </a:xfrm>
          <a:prstGeom prst="rightArrow">
            <a:avLst/>
          </a:prstGeom>
          <a:solidFill>
            <a:srgbClr val="FFFF00"/>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rebuchet MS" panose="020B0603020202020204"/>
              <a:ea typeface="+mn-ea"/>
              <a:cs typeface="+mn-cs"/>
            </a:endParaRPr>
          </a:p>
        </p:txBody>
      </p:sp>
      <p:sp>
        <p:nvSpPr>
          <p:cNvPr id="15" name="Arrow: Right 14">
            <a:extLst>
              <a:ext uri="{FF2B5EF4-FFF2-40B4-BE49-F238E27FC236}">
                <a16:creationId xmlns:a16="http://schemas.microsoft.com/office/drawing/2014/main" id="{D7DC5385-5BC6-E569-5753-F626965AFE28}"/>
              </a:ext>
              <a:ext uri="{C183D7F6-B498-43B3-948B-1728B52AA6E4}">
                <adec:decorative xmlns:adec="http://schemas.microsoft.com/office/drawing/2017/decorative" val="1"/>
              </a:ext>
            </a:extLst>
          </p:cNvPr>
          <p:cNvSpPr/>
          <p:nvPr/>
        </p:nvSpPr>
        <p:spPr>
          <a:xfrm rot="16753810">
            <a:off x="8378311" y="5021234"/>
            <a:ext cx="358262" cy="255029"/>
          </a:xfrm>
          <a:prstGeom prst="rightArrow">
            <a:avLst/>
          </a:prstGeom>
          <a:solidFill>
            <a:srgbClr val="FFFF00"/>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rebuchet MS" panose="020B0603020202020204"/>
              <a:ea typeface="+mn-ea"/>
              <a:cs typeface="+mn-cs"/>
            </a:endParaRPr>
          </a:p>
        </p:txBody>
      </p:sp>
      <p:sp>
        <p:nvSpPr>
          <p:cNvPr id="16" name="Arrow: Right 15">
            <a:extLst>
              <a:ext uri="{FF2B5EF4-FFF2-40B4-BE49-F238E27FC236}">
                <a16:creationId xmlns:a16="http://schemas.microsoft.com/office/drawing/2014/main" id="{3BFBE8B1-6EB5-35BA-620A-987184BDD0B5}"/>
              </a:ext>
              <a:ext uri="{C183D7F6-B498-43B3-948B-1728B52AA6E4}">
                <adec:decorative xmlns:adec="http://schemas.microsoft.com/office/drawing/2017/decorative" val="1"/>
              </a:ext>
            </a:extLst>
          </p:cNvPr>
          <p:cNvSpPr/>
          <p:nvPr/>
        </p:nvSpPr>
        <p:spPr>
          <a:xfrm rot="17133316">
            <a:off x="7663420" y="3096591"/>
            <a:ext cx="864638" cy="199749"/>
          </a:xfrm>
          <a:prstGeom prst="rightArrow">
            <a:avLst/>
          </a:prstGeom>
          <a:solidFill>
            <a:srgbClr val="FF0000"/>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rebuchet MS" panose="020B0603020202020204"/>
              <a:ea typeface="+mn-ea"/>
              <a:cs typeface="+mn-cs"/>
            </a:endParaRPr>
          </a:p>
        </p:txBody>
      </p:sp>
      <p:sp>
        <p:nvSpPr>
          <p:cNvPr id="17" name="Arrow: Right 16">
            <a:extLst>
              <a:ext uri="{FF2B5EF4-FFF2-40B4-BE49-F238E27FC236}">
                <a16:creationId xmlns:a16="http://schemas.microsoft.com/office/drawing/2014/main" id="{E7828428-6635-D03A-AFB8-58458718F191}"/>
              </a:ext>
              <a:ext uri="{C183D7F6-B498-43B3-948B-1728B52AA6E4}">
                <adec:decorative xmlns:adec="http://schemas.microsoft.com/office/drawing/2017/decorative" val="1"/>
              </a:ext>
            </a:extLst>
          </p:cNvPr>
          <p:cNvSpPr/>
          <p:nvPr/>
        </p:nvSpPr>
        <p:spPr>
          <a:xfrm rot="16200000">
            <a:off x="7763131" y="4342301"/>
            <a:ext cx="417214" cy="241841"/>
          </a:xfrm>
          <a:prstGeom prst="rightArrow">
            <a:avLst/>
          </a:prstGeom>
          <a:solidFill>
            <a:srgbClr val="FF0000"/>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rebuchet MS" panose="020B0603020202020204"/>
              <a:ea typeface="+mn-ea"/>
              <a:cs typeface="+mn-cs"/>
            </a:endParaRPr>
          </a:p>
        </p:txBody>
      </p:sp>
      <p:sp>
        <p:nvSpPr>
          <p:cNvPr id="18" name="Oval 17">
            <a:extLst>
              <a:ext uri="{FF2B5EF4-FFF2-40B4-BE49-F238E27FC236}">
                <a16:creationId xmlns:a16="http://schemas.microsoft.com/office/drawing/2014/main" id="{C9DFDDB3-D50A-D1D6-BCC0-D3A720F5531B}"/>
              </a:ext>
              <a:ext uri="{C183D7F6-B498-43B3-948B-1728B52AA6E4}">
                <adec:decorative xmlns:adec="http://schemas.microsoft.com/office/drawing/2017/decorative" val="1"/>
              </a:ext>
            </a:extLst>
          </p:cNvPr>
          <p:cNvSpPr/>
          <p:nvPr/>
        </p:nvSpPr>
        <p:spPr>
          <a:xfrm>
            <a:off x="2995650" y="4944479"/>
            <a:ext cx="1455638" cy="1104073"/>
          </a:xfrm>
          <a:prstGeom prst="ellipse">
            <a:avLst/>
          </a:prstGeom>
          <a:noFill/>
          <a:ln w="381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B4F6FA57-E3B4-048A-5550-785F864F3280}"/>
              </a:ext>
              <a:ext uri="{C183D7F6-B498-43B3-948B-1728B52AA6E4}">
                <adec:decorative xmlns:adec="http://schemas.microsoft.com/office/drawing/2017/decorative" val="1"/>
              </a:ext>
            </a:extLst>
          </p:cNvPr>
          <p:cNvSpPr/>
          <p:nvPr/>
        </p:nvSpPr>
        <p:spPr>
          <a:xfrm rot="5400000">
            <a:off x="6886458" y="3326109"/>
            <a:ext cx="2234266" cy="2665743"/>
          </a:xfrm>
          <a:prstGeom prst="ellipse">
            <a:avLst/>
          </a:prstGeom>
          <a:noFill/>
          <a:ln w="381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6369033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DA689C2-2C9C-54C5-EE81-1A9E83ED35D2}"/>
              </a:ext>
            </a:extLst>
          </p:cNvPr>
          <p:cNvSpPr>
            <a:spLocks noGrp="1"/>
          </p:cNvSpPr>
          <p:nvPr>
            <p:ph type="sldNum" sz="quarter" idx="12"/>
          </p:nvPr>
        </p:nvSpPr>
        <p:spPr/>
        <p:txBody>
          <a:bodyPr/>
          <a:lstStyle/>
          <a:p>
            <a:fld id="{C3625854-A157-44F5-B597-7EECA3982BD8}" type="slidenum">
              <a:rPr lang="en-US" smtClean="0"/>
              <a:t>72</a:t>
            </a:fld>
            <a:endParaRPr lang="en-US"/>
          </a:p>
        </p:txBody>
      </p:sp>
      <p:sp>
        <p:nvSpPr>
          <p:cNvPr id="2" name="Title 1">
            <a:extLst>
              <a:ext uri="{FF2B5EF4-FFF2-40B4-BE49-F238E27FC236}">
                <a16:creationId xmlns:a16="http://schemas.microsoft.com/office/drawing/2014/main" id="{64D3E0D6-41C1-A8DF-2277-39501CE811AB}"/>
              </a:ext>
            </a:extLst>
          </p:cNvPr>
          <p:cNvSpPr>
            <a:spLocks noGrp="1"/>
          </p:cNvSpPr>
          <p:nvPr>
            <p:ph type="title"/>
          </p:nvPr>
        </p:nvSpPr>
        <p:spPr>
          <a:xfrm>
            <a:off x="838200" y="35702"/>
            <a:ext cx="10515600" cy="1325563"/>
          </a:xfrm>
        </p:spPr>
        <p:txBody>
          <a:bodyPr/>
          <a:lstStyle/>
          <a:p>
            <a:r>
              <a:rPr lang="en-US" b="1" dirty="0"/>
              <a:t>No Control Device Example</a:t>
            </a:r>
          </a:p>
        </p:txBody>
      </p:sp>
      <p:sp>
        <p:nvSpPr>
          <p:cNvPr id="5" name="Cube 4" descr="A conceptual picture of a facility where there is a unit-process with no control devices.  The only items to enter are the release point apportionments.">
            <a:extLst>
              <a:ext uri="{FF2B5EF4-FFF2-40B4-BE49-F238E27FC236}">
                <a16:creationId xmlns:a16="http://schemas.microsoft.com/office/drawing/2014/main" id="{81AC8024-C3AC-81B5-2258-86DD54A48C13}"/>
              </a:ext>
            </a:extLst>
          </p:cNvPr>
          <p:cNvSpPr/>
          <p:nvPr/>
        </p:nvSpPr>
        <p:spPr>
          <a:xfrm>
            <a:off x="2219960" y="1690688"/>
            <a:ext cx="7265577" cy="4519453"/>
          </a:xfrm>
          <a:prstGeom prst="cube">
            <a:avLst/>
          </a:prstGeom>
          <a:solidFill>
            <a:schemeClr val="accent6">
              <a:lumMod val="20000"/>
              <a:lumOff val="80000"/>
            </a:schemeClr>
          </a:solidFill>
          <a:ln w="19050" cap="rnd" cmpd="sng" algn="ctr">
            <a:solidFill>
              <a:schemeClr val="accent6">
                <a:lumMod val="50000"/>
              </a:scheme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prstClr val="white"/>
              </a:solidFill>
              <a:effectLst/>
              <a:uLnTx/>
              <a:uFillTx/>
              <a:latin typeface="Trebuchet MS" panose="020B0603020202020204"/>
              <a:ea typeface="+mn-ea"/>
              <a:cs typeface="+mn-cs"/>
            </a:endParaRPr>
          </a:p>
        </p:txBody>
      </p:sp>
      <p:sp>
        <p:nvSpPr>
          <p:cNvPr id="6" name="Cylinder 5">
            <a:extLst>
              <a:ext uri="{FF2B5EF4-FFF2-40B4-BE49-F238E27FC236}">
                <a16:creationId xmlns:a16="http://schemas.microsoft.com/office/drawing/2014/main" id="{1E090CAE-8697-11DC-D575-D6C3E5F79AA6}"/>
              </a:ext>
              <a:ext uri="{C183D7F6-B498-43B3-948B-1728B52AA6E4}">
                <adec:decorative xmlns:adec="http://schemas.microsoft.com/office/drawing/2017/decorative" val="1"/>
              </a:ext>
            </a:extLst>
          </p:cNvPr>
          <p:cNvSpPr/>
          <p:nvPr/>
        </p:nvSpPr>
        <p:spPr>
          <a:xfrm>
            <a:off x="4255020" y="1031842"/>
            <a:ext cx="605928" cy="1144933"/>
          </a:xfrm>
          <a:prstGeom prst="can">
            <a:avLst/>
          </a:prstGeom>
          <a:solidFill>
            <a:schemeClr val="accent6">
              <a:lumMod val="20000"/>
              <a:lumOff val="80000"/>
            </a:schemeClr>
          </a:solidFill>
          <a:ln w="19050" cap="rnd" cmpd="sng" algn="ctr">
            <a:solidFill>
              <a:srgbClr val="90C226">
                <a:shade val="50000"/>
              </a:srgbClr>
            </a:solidFill>
            <a:prstDash val="solid"/>
          </a:ln>
          <a:effectLst/>
        </p:spPr>
        <p:txBody>
          <a:bodyPr vert="vert"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lang="en-US" kern="0" dirty="0">
                <a:solidFill>
                  <a:schemeClr val="accent6">
                    <a:lumMod val="50000"/>
                  </a:schemeClr>
                </a:solidFill>
                <a:latin typeface="Trebuchet MS" panose="020B0603020202020204"/>
              </a:rPr>
              <a:t>RP 3</a:t>
            </a:r>
            <a:endParaRPr kumimoji="0" lang="en-US" sz="1800" b="0" i="0" u="none" strike="noStrike" kern="0" cap="none" spc="0" normalizeH="0" baseline="0" noProof="0" dirty="0">
              <a:ln>
                <a:noFill/>
              </a:ln>
              <a:solidFill>
                <a:schemeClr val="accent6">
                  <a:lumMod val="50000"/>
                </a:schemeClr>
              </a:solidFill>
              <a:effectLst/>
              <a:uLnTx/>
              <a:uFillTx/>
              <a:latin typeface="Trebuchet MS" panose="020B0603020202020204"/>
              <a:ea typeface="+mn-ea"/>
              <a:cs typeface="+mn-cs"/>
            </a:endParaRPr>
          </a:p>
        </p:txBody>
      </p:sp>
      <p:sp>
        <p:nvSpPr>
          <p:cNvPr id="7" name="Cylinder 6">
            <a:extLst>
              <a:ext uri="{FF2B5EF4-FFF2-40B4-BE49-F238E27FC236}">
                <a16:creationId xmlns:a16="http://schemas.microsoft.com/office/drawing/2014/main" id="{58DBE088-D94D-A43A-581E-62DD929D4C14}"/>
              </a:ext>
              <a:ext uri="{C183D7F6-B498-43B3-948B-1728B52AA6E4}">
                <adec:decorative xmlns:adec="http://schemas.microsoft.com/office/drawing/2017/decorative" val="1"/>
              </a:ext>
            </a:extLst>
          </p:cNvPr>
          <p:cNvSpPr/>
          <p:nvPr/>
        </p:nvSpPr>
        <p:spPr>
          <a:xfrm rot="16200000">
            <a:off x="5875508" y="5220403"/>
            <a:ext cx="440985" cy="770524"/>
          </a:xfrm>
          <a:prstGeom prst="can">
            <a:avLst/>
          </a:prstGeom>
          <a:solidFill>
            <a:srgbClr val="C42F1A"/>
          </a:solidFill>
          <a:ln w="19050" cap="rnd" cmpd="sng" algn="ctr">
            <a:solidFill>
              <a:srgbClr val="90C226">
                <a:shade val="50000"/>
              </a:srgbClr>
            </a:solidFill>
            <a:prstDash val="solid"/>
          </a:ln>
          <a:effectLst/>
        </p:spPr>
        <p:txBody>
          <a:bodyPr vert="vert"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Trebuchet MS" panose="020B0603020202020204"/>
                <a:ea typeface="+mn-ea"/>
                <a:cs typeface="+mn-cs"/>
              </a:rPr>
              <a:t>B102 </a:t>
            </a:r>
          </a:p>
        </p:txBody>
      </p:sp>
      <p:sp>
        <p:nvSpPr>
          <p:cNvPr id="8" name="TextBox 7">
            <a:extLst>
              <a:ext uri="{FF2B5EF4-FFF2-40B4-BE49-F238E27FC236}">
                <a16:creationId xmlns:a16="http://schemas.microsoft.com/office/drawing/2014/main" id="{16EB6DDD-8096-7CD1-50C4-5636869619C3}"/>
              </a:ext>
              <a:ext uri="{C183D7F6-B498-43B3-948B-1728B52AA6E4}">
                <adec:decorative xmlns:adec="http://schemas.microsoft.com/office/drawing/2017/decorative" val="1"/>
              </a:ext>
            </a:extLst>
          </p:cNvPr>
          <p:cNvSpPr txBox="1"/>
          <p:nvPr/>
        </p:nvSpPr>
        <p:spPr>
          <a:xfrm>
            <a:off x="5742705" y="5096264"/>
            <a:ext cx="651879" cy="338554"/>
          </a:xfrm>
          <a:prstGeom prst="rect">
            <a:avLst/>
          </a:prstGeom>
          <a:solidFill>
            <a:srgbClr val="0070C0"/>
          </a:solidFill>
        </p:spPr>
        <p:txBody>
          <a:bodyPr wrap="square" rtlCol="0">
            <a:spAutoFit/>
          </a:bodyPr>
          <a:lstStyle/>
          <a:p>
            <a:r>
              <a:rPr lang="en-US" sz="1600" dirty="0">
                <a:solidFill>
                  <a:schemeClr val="bg1"/>
                </a:solidFill>
              </a:rPr>
              <a:t>P102</a:t>
            </a:r>
          </a:p>
        </p:txBody>
      </p:sp>
      <p:sp>
        <p:nvSpPr>
          <p:cNvPr id="9" name="Arrow: Right 8">
            <a:extLst>
              <a:ext uri="{FF2B5EF4-FFF2-40B4-BE49-F238E27FC236}">
                <a16:creationId xmlns:a16="http://schemas.microsoft.com/office/drawing/2014/main" id="{84E2DC54-BDAB-92C5-08B1-D1C68C2EEA82}"/>
              </a:ext>
              <a:ext uri="{C183D7F6-B498-43B3-948B-1728B52AA6E4}">
                <adec:decorative xmlns:adec="http://schemas.microsoft.com/office/drawing/2017/decorative" val="1"/>
              </a:ext>
            </a:extLst>
          </p:cNvPr>
          <p:cNvSpPr/>
          <p:nvPr/>
        </p:nvSpPr>
        <p:spPr>
          <a:xfrm rot="14571682">
            <a:off x="3889778" y="3589400"/>
            <a:ext cx="3025379" cy="233114"/>
          </a:xfrm>
          <a:prstGeom prst="rightArrow">
            <a:avLst/>
          </a:prstGeom>
          <a:solidFill>
            <a:srgbClr val="FF0000"/>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rebuchet MS" panose="020B0603020202020204"/>
              <a:ea typeface="+mn-ea"/>
              <a:cs typeface="+mn-cs"/>
            </a:endParaRPr>
          </a:p>
        </p:txBody>
      </p:sp>
      <p:sp>
        <p:nvSpPr>
          <p:cNvPr id="10" name="Arrow: Right 9">
            <a:extLst>
              <a:ext uri="{FF2B5EF4-FFF2-40B4-BE49-F238E27FC236}">
                <a16:creationId xmlns:a16="http://schemas.microsoft.com/office/drawing/2014/main" id="{753094B4-E8BE-67C7-E1C9-9EC7AD4443D3}"/>
              </a:ext>
              <a:ext uri="{C183D7F6-B498-43B3-948B-1728B52AA6E4}">
                <adec:decorative xmlns:adec="http://schemas.microsoft.com/office/drawing/2017/decorative" val="1"/>
              </a:ext>
            </a:extLst>
          </p:cNvPr>
          <p:cNvSpPr/>
          <p:nvPr/>
        </p:nvSpPr>
        <p:spPr>
          <a:xfrm rot="13717264">
            <a:off x="4868080" y="4474506"/>
            <a:ext cx="1236110" cy="271380"/>
          </a:xfrm>
          <a:prstGeom prst="rightArrow">
            <a:avLst/>
          </a:prstGeom>
          <a:solidFill>
            <a:srgbClr val="FF0000"/>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rebuchet MS" panose="020B0603020202020204"/>
              <a:ea typeface="+mn-ea"/>
              <a:cs typeface="+mn-cs"/>
            </a:endParaRPr>
          </a:p>
        </p:txBody>
      </p:sp>
      <p:sp>
        <p:nvSpPr>
          <p:cNvPr id="12" name="TextBox 11" descr="Release Point RP3  Apportionment 95%&#10;">
            <a:extLst>
              <a:ext uri="{FF2B5EF4-FFF2-40B4-BE49-F238E27FC236}">
                <a16:creationId xmlns:a16="http://schemas.microsoft.com/office/drawing/2014/main" id="{2834A098-80B0-ED0B-8D70-A14E1DC343AF}"/>
              </a:ext>
              <a:ext uri="{C183D7F6-B498-43B3-948B-1728B52AA6E4}">
                <adec:decorative xmlns:adec="http://schemas.microsoft.com/office/drawing/2017/decorative" val="0"/>
              </a:ext>
            </a:extLst>
          </p:cNvPr>
          <p:cNvSpPr txBox="1"/>
          <p:nvPr/>
        </p:nvSpPr>
        <p:spPr>
          <a:xfrm>
            <a:off x="5673154" y="3274032"/>
            <a:ext cx="2167714" cy="584775"/>
          </a:xfrm>
          <a:prstGeom prst="rect">
            <a:avLst/>
          </a:prstGeom>
          <a:solidFill>
            <a:schemeClr val="bg1"/>
          </a:solidFill>
          <a:ln>
            <a:solidFill>
              <a:schemeClr val="tx1"/>
            </a:solidFill>
          </a:ln>
        </p:spPr>
        <p:txBody>
          <a:bodyPr wrap="square" rtlCol="0">
            <a:spAutoFit/>
          </a:bodyPr>
          <a:lstStyle/>
          <a:p>
            <a:r>
              <a:rPr lang="en-US" sz="1600" b="1" dirty="0"/>
              <a:t>Release Point RP3  Apportionment 95%</a:t>
            </a:r>
          </a:p>
        </p:txBody>
      </p:sp>
      <p:sp>
        <p:nvSpPr>
          <p:cNvPr id="13" name="TextBox 12" descr="Release Point RP4  Apportionment 5%&#10;">
            <a:extLst>
              <a:ext uri="{FF2B5EF4-FFF2-40B4-BE49-F238E27FC236}">
                <a16:creationId xmlns:a16="http://schemas.microsoft.com/office/drawing/2014/main" id="{4E11A2CE-B03B-D04B-F352-28B8B0EE11D6}"/>
              </a:ext>
              <a:ext uri="{C183D7F6-B498-43B3-948B-1728B52AA6E4}">
                <adec:decorative xmlns:adec="http://schemas.microsoft.com/office/drawing/2017/decorative" val="0"/>
              </a:ext>
            </a:extLst>
          </p:cNvPr>
          <p:cNvSpPr txBox="1"/>
          <p:nvPr/>
        </p:nvSpPr>
        <p:spPr>
          <a:xfrm>
            <a:off x="2457459" y="4319246"/>
            <a:ext cx="2167714" cy="584775"/>
          </a:xfrm>
          <a:prstGeom prst="rect">
            <a:avLst/>
          </a:prstGeom>
          <a:solidFill>
            <a:schemeClr val="bg1"/>
          </a:solidFill>
          <a:ln>
            <a:solidFill>
              <a:schemeClr val="tx1"/>
            </a:solidFill>
          </a:ln>
        </p:spPr>
        <p:txBody>
          <a:bodyPr wrap="square" rtlCol="0">
            <a:spAutoFit/>
          </a:bodyPr>
          <a:lstStyle/>
          <a:p>
            <a:r>
              <a:rPr lang="en-US" sz="1600" b="1" dirty="0"/>
              <a:t>Release Point RP4  Apportionment 5%</a:t>
            </a:r>
          </a:p>
        </p:txBody>
      </p:sp>
      <p:sp>
        <p:nvSpPr>
          <p:cNvPr id="14" name="Cloud 13">
            <a:extLst>
              <a:ext uri="{FF2B5EF4-FFF2-40B4-BE49-F238E27FC236}">
                <a16:creationId xmlns:a16="http://schemas.microsoft.com/office/drawing/2014/main" id="{B5B0A617-BAFE-E931-B1C8-45D16844BFDD}"/>
              </a:ext>
              <a:ext uri="{C183D7F6-B498-43B3-948B-1728B52AA6E4}">
                <adec:decorative xmlns:adec="http://schemas.microsoft.com/office/drawing/2017/decorative" val="1"/>
              </a:ext>
            </a:extLst>
          </p:cNvPr>
          <p:cNvSpPr/>
          <p:nvPr/>
        </p:nvSpPr>
        <p:spPr>
          <a:xfrm>
            <a:off x="4144844" y="3664693"/>
            <a:ext cx="960658" cy="571441"/>
          </a:xfrm>
          <a:prstGeom prst="cloud">
            <a:avLst/>
          </a:prstGeom>
          <a:solidFill>
            <a:srgbClr val="6858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RP 4</a:t>
            </a:r>
          </a:p>
        </p:txBody>
      </p:sp>
    </p:spTree>
    <p:extLst>
      <p:ext uri="{BB962C8B-B14F-4D97-AF65-F5344CB8AC3E}">
        <p14:creationId xmlns:p14="http://schemas.microsoft.com/office/powerpoint/2010/main" val="410560078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2C7B5CF-1420-B1B5-CC96-2312883FF176}"/>
              </a:ext>
            </a:extLst>
          </p:cNvPr>
          <p:cNvSpPr>
            <a:spLocks noGrp="1"/>
          </p:cNvSpPr>
          <p:nvPr>
            <p:ph type="sldNum" sz="quarter" idx="12"/>
          </p:nvPr>
        </p:nvSpPr>
        <p:spPr/>
        <p:txBody>
          <a:bodyPr/>
          <a:lstStyle/>
          <a:p>
            <a:fld id="{C3625854-A157-44F5-B597-7EECA3982BD8}" type="slidenum">
              <a:rPr lang="en-US" smtClean="0"/>
              <a:t>73</a:t>
            </a:fld>
            <a:endParaRPr lang="en-US"/>
          </a:p>
        </p:txBody>
      </p:sp>
      <p:sp>
        <p:nvSpPr>
          <p:cNvPr id="2" name="Title 1">
            <a:extLst>
              <a:ext uri="{FF2B5EF4-FFF2-40B4-BE49-F238E27FC236}">
                <a16:creationId xmlns:a16="http://schemas.microsoft.com/office/drawing/2014/main" id="{0D83DA2F-1BF5-E20D-9256-B66BAAADCCDD}"/>
              </a:ext>
            </a:extLst>
          </p:cNvPr>
          <p:cNvSpPr>
            <a:spLocks noGrp="1"/>
          </p:cNvSpPr>
          <p:nvPr>
            <p:ph type="title"/>
          </p:nvPr>
        </p:nvSpPr>
        <p:spPr>
          <a:xfrm>
            <a:off x="838200" y="181443"/>
            <a:ext cx="10515600" cy="1325563"/>
          </a:xfrm>
        </p:spPr>
        <p:txBody>
          <a:bodyPr/>
          <a:lstStyle/>
          <a:p>
            <a:r>
              <a:rPr lang="en-US" b="1" dirty="0"/>
              <a:t>Single Control Device Example</a:t>
            </a:r>
          </a:p>
        </p:txBody>
      </p:sp>
      <p:sp>
        <p:nvSpPr>
          <p:cNvPr id="5" name="Partial Circle 4">
            <a:extLst>
              <a:ext uri="{FF2B5EF4-FFF2-40B4-BE49-F238E27FC236}">
                <a16:creationId xmlns:a16="http://schemas.microsoft.com/office/drawing/2014/main" id="{8289E36A-4FB2-A6EB-E258-4089B82B4D9A}"/>
              </a:ext>
              <a:ext uri="{C183D7F6-B498-43B3-948B-1728B52AA6E4}">
                <adec:decorative xmlns:adec="http://schemas.microsoft.com/office/drawing/2017/decorative" val="1"/>
              </a:ext>
            </a:extLst>
          </p:cNvPr>
          <p:cNvSpPr/>
          <p:nvPr/>
        </p:nvSpPr>
        <p:spPr>
          <a:xfrm rot="5400000">
            <a:off x="7490735" y="535495"/>
            <a:ext cx="1577321" cy="1675815"/>
          </a:xfrm>
          <a:prstGeom prst="pie">
            <a:avLst>
              <a:gd name="adj1" fmla="val 0"/>
              <a:gd name="adj2" fmla="val 15485585"/>
            </a:avLst>
          </a:prstGeom>
          <a:solidFill>
            <a:schemeClr val="accent4">
              <a:lumMod val="20000"/>
              <a:lumOff val="8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Cube 5" descr="Picture showing a facility with a single control set up and the data fields associated with the control and path.">
            <a:extLst>
              <a:ext uri="{FF2B5EF4-FFF2-40B4-BE49-F238E27FC236}">
                <a16:creationId xmlns:a16="http://schemas.microsoft.com/office/drawing/2014/main" id="{0665B9A2-2790-3612-B550-F5A1574D8149}"/>
              </a:ext>
            </a:extLst>
          </p:cNvPr>
          <p:cNvSpPr/>
          <p:nvPr/>
        </p:nvSpPr>
        <p:spPr>
          <a:xfrm>
            <a:off x="2219960" y="1434307"/>
            <a:ext cx="7265577" cy="4519453"/>
          </a:xfrm>
          <a:prstGeom prst="cube">
            <a:avLst/>
          </a:prstGeom>
          <a:solidFill>
            <a:schemeClr val="accent4">
              <a:lumMod val="20000"/>
              <a:lumOff val="80000"/>
            </a:schemeClr>
          </a:solidFill>
          <a:ln w="19050" cap="rnd" cmpd="sng" algn="ctr">
            <a:solidFill>
              <a:schemeClr val="accent4">
                <a:lumMod val="75000"/>
              </a:scheme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Trebuchet MS" panose="020B0603020202020204"/>
              <a:ea typeface="+mn-ea"/>
              <a:cs typeface="+mn-cs"/>
            </a:endParaRPr>
          </a:p>
        </p:txBody>
      </p:sp>
      <p:sp>
        <p:nvSpPr>
          <p:cNvPr id="7" name="Rectangle 6">
            <a:extLst>
              <a:ext uri="{FF2B5EF4-FFF2-40B4-BE49-F238E27FC236}">
                <a16:creationId xmlns:a16="http://schemas.microsoft.com/office/drawing/2014/main" id="{65DD5413-51F7-0260-3832-4B4C35CD126E}"/>
              </a:ext>
              <a:ext uri="{C183D7F6-B498-43B3-948B-1728B52AA6E4}">
                <adec:decorative xmlns:adec="http://schemas.microsoft.com/office/drawing/2017/decorative" val="1"/>
              </a:ext>
            </a:extLst>
          </p:cNvPr>
          <p:cNvSpPr/>
          <p:nvPr/>
        </p:nvSpPr>
        <p:spPr>
          <a:xfrm rot="5400000">
            <a:off x="7332940" y="1491172"/>
            <a:ext cx="1076325" cy="859229"/>
          </a:xfrm>
          <a:prstGeom prst="rect">
            <a:avLst/>
          </a:prstGeom>
          <a:solidFill>
            <a:schemeClr val="accent4">
              <a:lumMod val="20000"/>
              <a:lumOff val="8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1">
                    <a:lumMod val="50000"/>
                  </a:schemeClr>
                </a:solidFill>
              </a:rPr>
              <a:t>RP 1</a:t>
            </a:r>
          </a:p>
        </p:txBody>
      </p:sp>
      <p:sp>
        <p:nvSpPr>
          <p:cNvPr id="8" name="Cube 7">
            <a:extLst>
              <a:ext uri="{FF2B5EF4-FFF2-40B4-BE49-F238E27FC236}">
                <a16:creationId xmlns:a16="http://schemas.microsoft.com/office/drawing/2014/main" id="{9F0862F9-E316-2C01-EC8D-D824646C5DFF}"/>
              </a:ext>
              <a:ext uri="{C183D7F6-B498-43B3-948B-1728B52AA6E4}">
                <adec:decorative xmlns:adec="http://schemas.microsoft.com/office/drawing/2017/decorative" val="1"/>
              </a:ext>
            </a:extLst>
          </p:cNvPr>
          <p:cNvSpPr/>
          <p:nvPr/>
        </p:nvSpPr>
        <p:spPr>
          <a:xfrm>
            <a:off x="6544326" y="4651805"/>
            <a:ext cx="1455378" cy="823571"/>
          </a:xfrm>
          <a:prstGeom prst="cube">
            <a:avLst/>
          </a:prstGeom>
          <a:solidFill>
            <a:srgbClr val="2C3C43">
              <a:lumMod val="20000"/>
              <a:lumOff val="80000"/>
            </a:srgbClr>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chemeClr val="bg2">
                    <a:lumMod val="25000"/>
                  </a:schemeClr>
                </a:solidFill>
                <a:effectLst/>
                <a:uLnTx/>
                <a:uFillTx/>
                <a:latin typeface="Trebuchet MS" panose="020B0603020202020204"/>
                <a:ea typeface="+mn-ea"/>
                <a:cs typeface="+mn-cs"/>
              </a:rPr>
              <a:t>Control 1</a:t>
            </a:r>
          </a:p>
        </p:txBody>
      </p:sp>
      <p:sp>
        <p:nvSpPr>
          <p:cNvPr id="9" name="Cylinder 8">
            <a:extLst>
              <a:ext uri="{FF2B5EF4-FFF2-40B4-BE49-F238E27FC236}">
                <a16:creationId xmlns:a16="http://schemas.microsoft.com/office/drawing/2014/main" id="{241ED571-955C-D496-957B-6714D130A0E9}"/>
              </a:ext>
              <a:ext uri="{C183D7F6-B498-43B3-948B-1728B52AA6E4}">
                <adec:decorative xmlns:adec="http://schemas.microsoft.com/office/drawing/2017/decorative" val="1"/>
              </a:ext>
            </a:extLst>
          </p:cNvPr>
          <p:cNvSpPr/>
          <p:nvPr/>
        </p:nvSpPr>
        <p:spPr>
          <a:xfrm rot="16200000">
            <a:off x="4899958" y="4981756"/>
            <a:ext cx="567102" cy="1093903"/>
          </a:xfrm>
          <a:prstGeom prst="can">
            <a:avLst/>
          </a:prstGeom>
          <a:solidFill>
            <a:srgbClr val="C42F1A"/>
          </a:solidFill>
          <a:ln w="19050" cap="rnd" cmpd="sng" algn="ctr">
            <a:solidFill>
              <a:srgbClr val="90C226">
                <a:shade val="50000"/>
              </a:srgbClr>
            </a:solidFill>
            <a:prstDash val="solid"/>
          </a:ln>
          <a:effectLst/>
        </p:spPr>
        <p:txBody>
          <a:bodyPr vert="vert"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Trebuchet MS" panose="020B0603020202020204"/>
                <a:ea typeface="+mn-ea"/>
                <a:cs typeface="+mn-cs"/>
              </a:rPr>
              <a:t>B301 </a:t>
            </a:r>
          </a:p>
        </p:txBody>
      </p:sp>
      <p:sp>
        <p:nvSpPr>
          <p:cNvPr id="10" name="TextBox 9">
            <a:extLst>
              <a:ext uri="{FF2B5EF4-FFF2-40B4-BE49-F238E27FC236}">
                <a16:creationId xmlns:a16="http://schemas.microsoft.com/office/drawing/2014/main" id="{FC8B7C77-2114-60A9-D87D-43439F57866B}"/>
              </a:ext>
              <a:ext uri="{C183D7F6-B498-43B3-948B-1728B52AA6E4}">
                <adec:decorative xmlns:adec="http://schemas.microsoft.com/office/drawing/2017/decorative" val="1"/>
              </a:ext>
            </a:extLst>
          </p:cNvPr>
          <p:cNvSpPr txBox="1"/>
          <p:nvPr/>
        </p:nvSpPr>
        <p:spPr>
          <a:xfrm>
            <a:off x="5134381" y="5026532"/>
            <a:ext cx="728976" cy="338554"/>
          </a:xfrm>
          <a:prstGeom prst="rect">
            <a:avLst/>
          </a:prstGeom>
          <a:solidFill>
            <a:srgbClr val="0070C0"/>
          </a:solidFill>
        </p:spPr>
        <p:txBody>
          <a:bodyPr wrap="square" rtlCol="0">
            <a:spAutoFit/>
          </a:bodyPr>
          <a:lstStyle/>
          <a:p>
            <a:r>
              <a:rPr lang="en-US" sz="1600" dirty="0">
                <a:solidFill>
                  <a:schemeClr val="bg1"/>
                </a:solidFill>
              </a:rPr>
              <a:t>P301</a:t>
            </a:r>
          </a:p>
        </p:txBody>
      </p:sp>
      <p:sp>
        <p:nvSpPr>
          <p:cNvPr id="11" name="Arrow: Right 10">
            <a:extLst>
              <a:ext uri="{FF2B5EF4-FFF2-40B4-BE49-F238E27FC236}">
                <a16:creationId xmlns:a16="http://schemas.microsoft.com/office/drawing/2014/main" id="{F43F3D2D-6168-D293-454E-C34EBCBC4DBF}"/>
              </a:ext>
              <a:ext uri="{C183D7F6-B498-43B3-948B-1728B52AA6E4}">
                <adec:decorative xmlns:adec="http://schemas.microsoft.com/office/drawing/2017/decorative" val="1"/>
              </a:ext>
            </a:extLst>
          </p:cNvPr>
          <p:cNvSpPr/>
          <p:nvPr/>
        </p:nvSpPr>
        <p:spPr>
          <a:xfrm rot="19918611">
            <a:off x="5925308" y="5167119"/>
            <a:ext cx="627924" cy="322159"/>
          </a:xfrm>
          <a:prstGeom prst="rightArrow">
            <a:avLst/>
          </a:prstGeom>
          <a:solidFill>
            <a:srgbClr val="FFFF00"/>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rebuchet MS" panose="020B0603020202020204"/>
              <a:ea typeface="+mn-ea"/>
              <a:cs typeface="+mn-cs"/>
            </a:endParaRPr>
          </a:p>
        </p:txBody>
      </p:sp>
      <p:sp>
        <p:nvSpPr>
          <p:cNvPr id="12" name="Cloud 11">
            <a:extLst>
              <a:ext uri="{FF2B5EF4-FFF2-40B4-BE49-F238E27FC236}">
                <a16:creationId xmlns:a16="http://schemas.microsoft.com/office/drawing/2014/main" id="{B1C9B08C-B827-68AC-8D73-D8B980EBC5AB}"/>
              </a:ext>
              <a:ext uri="{C183D7F6-B498-43B3-948B-1728B52AA6E4}">
                <adec:decorative xmlns:adec="http://schemas.microsoft.com/office/drawing/2017/decorative" val="1"/>
              </a:ext>
            </a:extLst>
          </p:cNvPr>
          <p:cNvSpPr/>
          <p:nvPr/>
        </p:nvSpPr>
        <p:spPr>
          <a:xfrm>
            <a:off x="4760593" y="3718338"/>
            <a:ext cx="1363836" cy="734866"/>
          </a:xfrm>
          <a:prstGeom prst="cloud">
            <a:avLst/>
          </a:prstGeom>
          <a:solidFill>
            <a:srgbClr val="6858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RP 2</a:t>
            </a:r>
          </a:p>
        </p:txBody>
      </p:sp>
      <p:sp>
        <p:nvSpPr>
          <p:cNvPr id="13" name="Arrow: Right 12">
            <a:extLst>
              <a:ext uri="{FF2B5EF4-FFF2-40B4-BE49-F238E27FC236}">
                <a16:creationId xmlns:a16="http://schemas.microsoft.com/office/drawing/2014/main" id="{0841C5B8-DD4C-7C7F-E2A8-76B20BB3748E}"/>
              </a:ext>
              <a:ext uri="{C183D7F6-B498-43B3-948B-1728B52AA6E4}">
                <adec:decorative xmlns:adec="http://schemas.microsoft.com/office/drawing/2017/decorative" val="1"/>
              </a:ext>
            </a:extLst>
          </p:cNvPr>
          <p:cNvSpPr/>
          <p:nvPr/>
        </p:nvSpPr>
        <p:spPr>
          <a:xfrm rot="16741409">
            <a:off x="6801374" y="3400623"/>
            <a:ext cx="2003613" cy="344130"/>
          </a:xfrm>
          <a:prstGeom prst="rightArrow">
            <a:avLst/>
          </a:prstGeom>
          <a:solidFill>
            <a:srgbClr val="FF0000"/>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rebuchet MS" panose="020B0603020202020204"/>
              <a:ea typeface="+mn-ea"/>
              <a:cs typeface="+mn-cs"/>
            </a:endParaRPr>
          </a:p>
        </p:txBody>
      </p:sp>
      <p:sp>
        <p:nvSpPr>
          <p:cNvPr id="14" name="Arrow: Right 13">
            <a:extLst>
              <a:ext uri="{FF2B5EF4-FFF2-40B4-BE49-F238E27FC236}">
                <a16:creationId xmlns:a16="http://schemas.microsoft.com/office/drawing/2014/main" id="{38EBA9F9-5617-15A7-EC74-4A54F89B1E31}"/>
              </a:ext>
              <a:ext uri="{C183D7F6-B498-43B3-948B-1728B52AA6E4}">
                <adec:decorative xmlns:adec="http://schemas.microsoft.com/office/drawing/2017/decorative" val="1"/>
              </a:ext>
            </a:extLst>
          </p:cNvPr>
          <p:cNvSpPr/>
          <p:nvPr/>
        </p:nvSpPr>
        <p:spPr>
          <a:xfrm rot="13328002">
            <a:off x="5746733" y="4433619"/>
            <a:ext cx="725409" cy="343339"/>
          </a:xfrm>
          <a:prstGeom prst="rightArrow">
            <a:avLst/>
          </a:prstGeom>
          <a:solidFill>
            <a:srgbClr val="FF0000"/>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rebuchet MS" panose="020B0603020202020204"/>
              <a:ea typeface="+mn-ea"/>
              <a:cs typeface="+mn-cs"/>
            </a:endParaRPr>
          </a:p>
        </p:txBody>
      </p:sp>
      <p:sp>
        <p:nvSpPr>
          <p:cNvPr id="23" name="Oval 22">
            <a:extLst>
              <a:ext uri="{FF2B5EF4-FFF2-40B4-BE49-F238E27FC236}">
                <a16:creationId xmlns:a16="http://schemas.microsoft.com/office/drawing/2014/main" id="{5156E119-8D53-0D7F-364A-F125EF6E3ECE}"/>
              </a:ext>
              <a:ext uri="{C183D7F6-B498-43B3-948B-1728B52AA6E4}">
                <adec:decorative xmlns:adec="http://schemas.microsoft.com/office/drawing/2017/decorative" val="1"/>
              </a:ext>
            </a:extLst>
          </p:cNvPr>
          <p:cNvSpPr/>
          <p:nvPr/>
        </p:nvSpPr>
        <p:spPr>
          <a:xfrm>
            <a:off x="6148599" y="4296588"/>
            <a:ext cx="2152120" cy="1596076"/>
          </a:xfrm>
          <a:prstGeom prst="ellipse">
            <a:avLst/>
          </a:prstGeom>
          <a:noFill/>
          <a:ln w="381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B76FC14F-B54D-A4E1-9FBE-4A89B4EEA099}"/>
              </a:ext>
              <a:ext uri="{C183D7F6-B498-43B3-948B-1728B52AA6E4}">
                <adec:decorative xmlns:adec="http://schemas.microsoft.com/office/drawing/2017/decorative" val="1"/>
              </a:ext>
            </a:extLst>
          </p:cNvPr>
          <p:cNvSpPr txBox="1"/>
          <p:nvPr/>
        </p:nvSpPr>
        <p:spPr>
          <a:xfrm>
            <a:off x="6803754" y="5499354"/>
            <a:ext cx="936522" cy="369332"/>
          </a:xfrm>
          <a:prstGeom prst="rect">
            <a:avLst/>
          </a:prstGeom>
          <a:noFill/>
        </p:spPr>
        <p:txBody>
          <a:bodyPr wrap="square" rtlCol="0">
            <a:spAutoFit/>
          </a:bodyPr>
          <a:lstStyle/>
          <a:p>
            <a:r>
              <a:rPr lang="en-US" b="1" dirty="0"/>
              <a:t>Path 1</a:t>
            </a:r>
          </a:p>
        </p:txBody>
      </p:sp>
      <p:sp>
        <p:nvSpPr>
          <p:cNvPr id="32" name="TextBox 31">
            <a:extLst>
              <a:ext uri="{FF2B5EF4-FFF2-40B4-BE49-F238E27FC236}">
                <a16:creationId xmlns:a16="http://schemas.microsoft.com/office/drawing/2014/main" id="{4C5A3519-6C8C-2AE9-27AD-ABE815F3A185}"/>
              </a:ext>
              <a:ext uri="{C183D7F6-B498-43B3-948B-1728B52AA6E4}">
                <adec:decorative xmlns:adec="http://schemas.microsoft.com/office/drawing/2017/decorative" val="0"/>
              </a:ext>
            </a:extLst>
          </p:cNvPr>
          <p:cNvSpPr txBox="1"/>
          <p:nvPr/>
        </p:nvSpPr>
        <p:spPr>
          <a:xfrm>
            <a:off x="8204966" y="4733120"/>
            <a:ext cx="1455379" cy="338554"/>
          </a:xfrm>
          <a:prstGeom prst="rect">
            <a:avLst/>
          </a:prstGeom>
          <a:solidFill>
            <a:schemeClr val="bg1"/>
          </a:solidFill>
          <a:ln>
            <a:solidFill>
              <a:schemeClr val="tx1"/>
            </a:solidFill>
          </a:ln>
        </p:spPr>
        <p:txBody>
          <a:bodyPr wrap="square" rtlCol="0">
            <a:spAutoFit/>
          </a:bodyPr>
          <a:lstStyle/>
          <a:p>
            <a:r>
              <a:rPr lang="en-US" sz="1600" b="1" dirty="0"/>
              <a:t>Sequence # = 1</a:t>
            </a:r>
          </a:p>
        </p:txBody>
      </p:sp>
      <p:sp>
        <p:nvSpPr>
          <p:cNvPr id="3" name="TextBox 2">
            <a:extLst>
              <a:ext uri="{FF2B5EF4-FFF2-40B4-BE49-F238E27FC236}">
                <a16:creationId xmlns:a16="http://schemas.microsoft.com/office/drawing/2014/main" id="{D8B628AD-DF9A-D896-A73C-35BC22DD04B0}"/>
              </a:ext>
              <a:ext uri="{C183D7F6-B498-43B3-948B-1728B52AA6E4}">
                <adec:decorative xmlns:adec="http://schemas.microsoft.com/office/drawing/2017/decorative" val="0"/>
              </a:ext>
            </a:extLst>
          </p:cNvPr>
          <p:cNvSpPr txBox="1"/>
          <p:nvPr/>
        </p:nvSpPr>
        <p:spPr>
          <a:xfrm>
            <a:off x="5533911" y="2654975"/>
            <a:ext cx="2167714" cy="584775"/>
          </a:xfrm>
          <a:prstGeom prst="rect">
            <a:avLst/>
          </a:prstGeom>
          <a:solidFill>
            <a:schemeClr val="bg1"/>
          </a:solidFill>
          <a:ln>
            <a:solidFill>
              <a:schemeClr val="tx1"/>
            </a:solidFill>
          </a:ln>
        </p:spPr>
        <p:txBody>
          <a:bodyPr wrap="square" rtlCol="0">
            <a:spAutoFit/>
          </a:bodyPr>
          <a:lstStyle/>
          <a:p>
            <a:r>
              <a:rPr lang="en-US" sz="1600" b="1" dirty="0"/>
              <a:t>Release Point RP1  Apportionment 90%</a:t>
            </a:r>
          </a:p>
        </p:txBody>
      </p:sp>
      <p:sp>
        <p:nvSpPr>
          <p:cNvPr id="28" name="TextBox 27">
            <a:extLst>
              <a:ext uri="{FF2B5EF4-FFF2-40B4-BE49-F238E27FC236}">
                <a16:creationId xmlns:a16="http://schemas.microsoft.com/office/drawing/2014/main" id="{B06EF46C-DD9B-B1FA-15CB-C353C8BCD924}"/>
              </a:ext>
              <a:ext uri="{C183D7F6-B498-43B3-948B-1728B52AA6E4}">
                <adec:decorative xmlns:adec="http://schemas.microsoft.com/office/drawing/2017/decorative" val="0"/>
              </a:ext>
            </a:extLst>
          </p:cNvPr>
          <p:cNvSpPr txBox="1"/>
          <p:nvPr/>
        </p:nvSpPr>
        <p:spPr>
          <a:xfrm>
            <a:off x="2853233" y="4441757"/>
            <a:ext cx="2238791" cy="584775"/>
          </a:xfrm>
          <a:prstGeom prst="rect">
            <a:avLst/>
          </a:prstGeom>
          <a:solidFill>
            <a:schemeClr val="bg1"/>
          </a:solidFill>
          <a:ln>
            <a:solidFill>
              <a:schemeClr val="tx1"/>
            </a:solidFill>
          </a:ln>
        </p:spPr>
        <p:txBody>
          <a:bodyPr wrap="square" rtlCol="0">
            <a:spAutoFit/>
          </a:bodyPr>
          <a:lstStyle/>
          <a:p>
            <a:r>
              <a:rPr lang="en-US" sz="1600" b="1" dirty="0"/>
              <a:t>Release Point RP2 Apportionment 10%</a:t>
            </a:r>
          </a:p>
        </p:txBody>
      </p:sp>
      <p:sp>
        <p:nvSpPr>
          <p:cNvPr id="33" name="TextBox 32">
            <a:extLst>
              <a:ext uri="{FF2B5EF4-FFF2-40B4-BE49-F238E27FC236}">
                <a16:creationId xmlns:a16="http://schemas.microsoft.com/office/drawing/2014/main" id="{D3CF1F2D-1357-4BDE-AE96-A3FC8684352B}"/>
              </a:ext>
              <a:ext uri="{C183D7F6-B498-43B3-948B-1728B52AA6E4}">
                <adec:decorative xmlns:adec="http://schemas.microsoft.com/office/drawing/2017/decorative" val="0"/>
              </a:ext>
            </a:extLst>
          </p:cNvPr>
          <p:cNvSpPr txBox="1"/>
          <p:nvPr/>
        </p:nvSpPr>
        <p:spPr>
          <a:xfrm>
            <a:off x="5012537" y="5997493"/>
            <a:ext cx="3288180" cy="338554"/>
          </a:xfrm>
          <a:prstGeom prst="rect">
            <a:avLst/>
          </a:prstGeom>
          <a:solidFill>
            <a:schemeClr val="bg1"/>
          </a:solidFill>
          <a:ln>
            <a:solidFill>
              <a:schemeClr val="tx1"/>
            </a:solidFill>
          </a:ln>
        </p:spPr>
        <p:txBody>
          <a:bodyPr wrap="square" rtlCol="0">
            <a:spAutoFit/>
          </a:bodyPr>
          <a:lstStyle/>
          <a:p>
            <a:r>
              <a:rPr lang="en-US" sz="1600" b="1" dirty="0"/>
              <a:t>Control/Path Apportionment = 100%</a:t>
            </a:r>
          </a:p>
        </p:txBody>
      </p:sp>
      <p:sp>
        <p:nvSpPr>
          <p:cNvPr id="34" name="TextBox 33">
            <a:extLst>
              <a:ext uri="{FF2B5EF4-FFF2-40B4-BE49-F238E27FC236}">
                <a16:creationId xmlns:a16="http://schemas.microsoft.com/office/drawing/2014/main" id="{B35F32BC-2F98-DEB0-357A-B78E5F51691C}"/>
              </a:ext>
              <a:ext uri="{C183D7F6-B498-43B3-948B-1728B52AA6E4}">
                <adec:decorative xmlns:adec="http://schemas.microsoft.com/office/drawing/2017/decorative" val="0"/>
              </a:ext>
            </a:extLst>
          </p:cNvPr>
          <p:cNvSpPr txBox="1"/>
          <p:nvPr/>
        </p:nvSpPr>
        <p:spPr>
          <a:xfrm>
            <a:off x="819939" y="2975920"/>
            <a:ext cx="3895940" cy="584775"/>
          </a:xfrm>
          <a:prstGeom prst="rect">
            <a:avLst/>
          </a:prstGeom>
          <a:solidFill>
            <a:schemeClr val="bg1"/>
          </a:solidFill>
          <a:ln>
            <a:solidFill>
              <a:schemeClr val="tx1"/>
            </a:solidFill>
          </a:ln>
        </p:spPr>
        <p:txBody>
          <a:bodyPr wrap="square" rtlCol="0">
            <a:spAutoFit/>
          </a:bodyPr>
          <a:lstStyle/>
          <a:p>
            <a:r>
              <a:rPr lang="en-US" sz="1600" b="1" dirty="0"/>
              <a:t>Path 1 Reduction efficiency VOC = 96%</a:t>
            </a:r>
          </a:p>
          <a:p>
            <a:r>
              <a:rPr lang="en-US" sz="1600" b="1" dirty="0"/>
              <a:t>Path 1 Reduction effectiveness VOC = 98%</a:t>
            </a:r>
          </a:p>
        </p:txBody>
      </p:sp>
      <p:sp>
        <p:nvSpPr>
          <p:cNvPr id="35" name="TextBox 34">
            <a:extLst>
              <a:ext uri="{FF2B5EF4-FFF2-40B4-BE49-F238E27FC236}">
                <a16:creationId xmlns:a16="http://schemas.microsoft.com/office/drawing/2014/main" id="{943B07A8-F8D2-847C-F7C6-3BBE5B3E8706}"/>
              </a:ext>
              <a:ext uri="{C183D7F6-B498-43B3-948B-1728B52AA6E4}">
                <adec:decorative xmlns:adec="http://schemas.microsoft.com/office/drawing/2017/decorative" val="0"/>
              </a:ext>
            </a:extLst>
          </p:cNvPr>
          <p:cNvSpPr txBox="1"/>
          <p:nvPr/>
        </p:nvSpPr>
        <p:spPr>
          <a:xfrm>
            <a:off x="8061046" y="3660130"/>
            <a:ext cx="1992022" cy="584775"/>
          </a:xfrm>
          <a:prstGeom prst="rect">
            <a:avLst/>
          </a:prstGeom>
          <a:solidFill>
            <a:schemeClr val="tx2">
              <a:lumMod val="40000"/>
              <a:lumOff val="60000"/>
            </a:schemeClr>
          </a:solidFill>
          <a:ln>
            <a:solidFill>
              <a:schemeClr val="tx1"/>
            </a:solidFill>
          </a:ln>
        </p:spPr>
        <p:txBody>
          <a:bodyPr wrap="square" rtlCol="0">
            <a:spAutoFit/>
          </a:bodyPr>
          <a:lstStyle/>
          <a:p>
            <a:r>
              <a:rPr lang="en-US" sz="1600" b="1" dirty="0"/>
              <a:t>Effectiveness = 98%</a:t>
            </a:r>
          </a:p>
          <a:p>
            <a:r>
              <a:rPr lang="en-US" sz="1600" b="1" dirty="0"/>
              <a:t>Efficiency VOC = 96%</a:t>
            </a:r>
          </a:p>
        </p:txBody>
      </p:sp>
      <p:sp>
        <p:nvSpPr>
          <p:cNvPr id="36" name="TextBox 35">
            <a:extLst>
              <a:ext uri="{FF2B5EF4-FFF2-40B4-BE49-F238E27FC236}">
                <a16:creationId xmlns:a16="http://schemas.microsoft.com/office/drawing/2014/main" id="{410C7A28-CAAB-B528-912F-A6383B89EA08}"/>
              </a:ext>
              <a:ext uri="{C183D7F6-B498-43B3-948B-1728B52AA6E4}">
                <adec:decorative xmlns:adec="http://schemas.microsoft.com/office/drawing/2017/decorative" val="0"/>
              </a:ext>
            </a:extLst>
          </p:cNvPr>
          <p:cNvSpPr txBox="1"/>
          <p:nvPr/>
        </p:nvSpPr>
        <p:spPr>
          <a:xfrm>
            <a:off x="8684167" y="2404350"/>
            <a:ext cx="2858910" cy="584775"/>
          </a:xfrm>
          <a:prstGeom prst="rect">
            <a:avLst/>
          </a:prstGeom>
          <a:solidFill>
            <a:schemeClr val="bg1"/>
          </a:solidFill>
          <a:ln>
            <a:solidFill>
              <a:schemeClr val="tx1"/>
            </a:solidFill>
          </a:ln>
        </p:spPr>
        <p:txBody>
          <a:bodyPr wrap="square" rtlCol="0">
            <a:spAutoFit/>
          </a:bodyPr>
          <a:lstStyle/>
          <a:p>
            <a:r>
              <a:rPr lang="en-US" sz="1600" b="1" dirty="0"/>
              <a:t>Overall Control % for VOC = </a:t>
            </a:r>
          </a:p>
          <a:p>
            <a:r>
              <a:rPr lang="en-US" sz="1600" dirty="0"/>
              <a:t>90% * 98% * 96% </a:t>
            </a:r>
            <a:r>
              <a:rPr lang="en-US" sz="1600" b="1" dirty="0"/>
              <a:t>= 84.67%</a:t>
            </a:r>
          </a:p>
        </p:txBody>
      </p:sp>
    </p:spTree>
    <p:extLst>
      <p:ext uri="{BB962C8B-B14F-4D97-AF65-F5344CB8AC3E}">
        <p14:creationId xmlns:p14="http://schemas.microsoft.com/office/powerpoint/2010/main" val="222868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 grpId="0" animBg="1"/>
      <p:bldP spid="28" grpId="0" animBg="1"/>
      <p:bldP spid="33" grpId="0" animBg="1"/>
      <p:bldP spid="34" grpId="0" animBg="1"/>
      <p:bldP spid="35" grpId="0" animBg="1"/>
      <p:bldP spid="36"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46E810B-1956-4737-9ECB-1DEDE1F1E9A6}"/>
              </a:ext>
            </a:extLst>
          </p:cNvPr>
          <p:cNvSpPr>
            <a:spLocks noGrp="1"/>
          </p:cNvSpPr>
          <p:nvPr>
            <p:ph type="sldNum" sz="quarter" idx="12"/>
          </p:nvPr>
        </p:nvSpPr>
        <p:spPr/>
        <p:txBody>
          <a:bodyPr/>
          <a:lstStyle/>
          <a:p>
            <a:fld id="{C3625854-A157-44F5-B597-7EECA3982BD8}" type="slidenum">
              <a:rPr lang="en-US" smtClean="0"/>
              <a:t>74</a:t>
            </a:fld>
            <a:endParaRPr lang="en-US"/>
          </a:p>
        </p:txBody>
      </p:sp>
      <p:sp>
        <p:nvSpPr>
          <p:cNvPr id="7" name="Title 1">
            <a:extLst>
              <a:ext uri="{FF2B5EF4-FFF2-40B4-BE49-F238E27FC236}">
                <a16:creationId xmlns:a16="http://schemas.microsoft.com/office/drawing/2014/main" id="{60A9184C-7CAF-4E0C-B52E-236E5CAAC793}"/>
              </a:ext>
            </a:extLst>
          </p:cNvPr>
          <p:cNvSpPr>
            <a:spLocks noGrp="1"/>
          </p:cNvSpPr>
          <p:nvPr>
            <p:ph type="title"/>
          </p:nvPr>
        </p:nvSpPr>
        <p:spPr>
          <a:xfrm>
            <a:off x="838200" y="365125"/>
            <a:ext cx="10515600" cy="1325563"/>
          </a:xfrm>
        </p:spPr>
        <p:txBody>
          <a:bodyPr/>
          <a:lstStyle/>
          <a:p>
            <a:r>
              <a:rPr lang="en-US" b="1" dirty="0"/>
              <a:t>Example of Two Processes Sharing a Path</a:t>
            </a:r>
          </a:p>
        </p:txBody>
      </p:sp>
      <p:sp>
        <p:nvSpPr>
          <p:cNvPr id="8" name="Rectangle 7" descr="Shows a diagram where a planer and planer trim block hog, which are two processes, are sending emissions to a planer mill cyclofilter (contained in a path) and from there emissions go to a release point.">
            <a:extLst>
              <a:ext uri="{FF2B5EF4-FFF2-40B4-BE49-F238E27FC236}">
                <a16:creationId xmlns:a16="http://schemas.microsoft.com/office/drawing/2014/main" id="{D74709B3-FE41-44D3-9DED-16C1A742F717}"/>
              </a:ext>
              <a:ext uri="{C183D7F6-B498-43B3-948B-1728B52AA6E4}">
                <adec:decorative xmlns:adec="http://schemas.microsoft.com/office/drawing/2017/decorative" val="0"/>
              </a:ext>
            </a:extLst>
          </p:cNvPr>
          <p:cNvSpPr/>
          <p:nvPr/>
        </p:nvSpPr>
        <p:spPr>
          <a:xfrm>
            <a:off x="1001441" y="1494053"/>
            <a:ext cx="5781675" cy="2743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5C1E24E-6162-4BD5-8BD4-64D658ECB852}"/>
              </a:ext>
              <a:ext uri="{C183D7F6-B498-43B3-948B-1728B52AA6E4}">
                <adec:decorative xmlns:adec="http://schemas.microsoft.com/office/drawing/2017/decorative" val="1"/>
              </a:ext>
            </a:extLst>
          </p:cNvPr>
          <p:cNvSpPr/>
          <p:nvPr/>
        </p:nvSpPr>
        <p:spPr>
          <a:xfrm>
            <a:off x="1316798" y="1933898"/>
            <a:ext cx="1278600" cy="6925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Planer</a:t>
            </a:r>
          </a:p>
        </p:txBody>
      </p:sp>
      <p:cxnSp>
        <p:nvCxnSpPr>
          <p:cNvPr id="11" name="Straight Arrow Connector 10">
            <a:extLst>
              <a:ext uri="{FF2B5EF4-FFF2-40B4-BE49-F238E27FC236}">
                <a16:creationId xmlns:a16="http://schemas.microsoft.com/office/drawing/2014/main" id="{A7FD553A-2332-4E5E-9BFD-780DB9753B3C}"/>
              </a:ext>
              <a:ext uri="{C183D7F6-B498-43B3-948B-1728B52AA6E4}">
                <adec:decorative xmlns:adec="http://schemas.microsoft.com/office/drawing/2017/decorative" val="1"/>
              </a:ext>
            </a:extLst>
          </p:cNvPr>
          <p:cNvCxnSpPr>
            <a:stCxn id="2" idx="3"/>
            <a:endCxn id="6" idx="1"/>
          </p:cNvCxnSpPr>
          <p:nvPr/>
        </p:nvCxnSpPr>
        <p:spPr>
          <a:xfrm>
            <a:off x="2595398" y="2280154"/>
            <a:ext cx="576000" cy="43881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37D531C7-D5C4-4A2F-AC77-7F610F545FAA}"/>
              </a:ext>
              <a:ext uri="{C183D7F6-B498-43B3-948B-1728B52AA6E4}">
                <adec:decorative xmlns:adec="http://schemas.microsoft.com/office/drawing/2017/decorative" val="1"/>
              </a:ext>
            </a:extLst>
          </p:cNvPr>
          <p:cNvSpPr/>
          <p:nvPr/>
        </p:nvSpPr>
        <p:spPr>
          <a:xfrm>
            <a:off x="1316798" y="2962769"/>
            <a:ext cx="1278600" cy="6925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Planer Trim Block Hog</a:t>
            </a:r>
          </a:p>
        </p:txBody>
      </p:sp>
      <p:cxnSp>
        <p:nvCxnSpPr>
          <p:cNvPr id="19" name="Straight Arrow Connector 18">
            <a:extLst>
              <a:ext uri="{FF2B5EF4-FFF2-40B4-BE49-F238E27FC236}">
                <a16:creationId xmlns:a16="http://schemas.microsoft.com/office/drawing/2014/main" id="{535E24B1-BE17-4807-9CE6-7AF6972EA615}"/>
              </a:ext>
              <a:ext uri="{C183D7F6-B498-43B3-948B-1728B52AA6E4}">
                <adec:decorative xmlns:adec="http://schemas.microsoft.com/office/drawing/2017/decorative" val="1"/>
              </a:ext>
            </a:extLst>
          </p:cNvPr>
          <p:cNvCxnSpPr>
            <a:stCxn id="14" idx="3"/>
            <a:endCxn id="6" idx="1"/>
          </p:cNvCxnSpPr>
          <p:nvPr/>
        </p:nvCxnSpPr>
        <p:spPr>
          <a:xfrm flipV="1">
            <a:off x="2595398" y="2718969"/>
            <a:ext cx="576000" cy="5900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B2185BC8-418D-4240-A23E-C41ACCE18238}"/>
              </a:ext>
              <a:ext uri="{C183D7F6-B498-43B3-948B-1728B52AA6E4}">
                <adec:decorative xmlns:adec="http://schemas.microsoft.com/office/drawing/2017/decorative" val="1"/>
              </a:ext>
            </a:extLst>
          </p:cNvPr>
          <p:cNvSpPr/>
          <p:nvPr/>
        </p:nvSpPr>
        <p:spPr>
          <a:xfrm>
            <a:off x="3171398" y="2190145"/>
            <a:ext cx="1324800" cy="10576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Planer Mill </a:t>
            </a:r>
            <a:r>
              <a:rPr lang="en-US" dirty="0" err="1"/>
              <a:t>Cyclofilter</a:t>
            </a:r>
            <a:endParaRPr lang="en-US" dirty="0"/>
          </a:p>
        </p:txBody>
      </p:sp>
      <p:sp>
        <p:nvSpPr>
          <p:cNvPr id="15" name="Oval 14">
            <a:extLst>
              <a:ext uri="{FF2B5EF4-FFF2-40B4-BE49-F238E27FC236}">
                <a16:creationId xmlns:a16="http://schemas.microsoft.com/office/drawing/2014/main" id="{4F402678-2950-482B-A8B6-A0AAD25BD1DF}"/>
              </a:ext>
              <a:ext uri="{C183D7F6-B498-43B3-948B-1728B52AA6E4}">
                <adec:decorative xmlns:adec="http://schemas.microsoft.com/office/drawing/2017/decorative" val="1"/>
              </a:ext>
            </a:extLst>
          </p:cNvPr>
          <p:cNvSpPr/>
          <p:nvPr/>
        </p:nvSpPr>
        <p:spPr>
          <a:xfrm>
            <a:off x="2704970" y="1728183"/>
            <a:ext cx="2257656" cy="222266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D4FFE17D-0288-4B6A-B73A-09D0B1E442AF}"/>
              </a:ext>
              <a:ext uri="{C183D7F6-B498-43B3-948B-1728B52AA6E4}">
                <adec:decorative xmlns:adec="http://schemas.microsoft.com/office/drawing/2017/decorative" val="1"/>
              </a:ext>
            </a:extLst>
          </p:cNvPr>
          <p:cNvSpPr/>
          <p:nvPr/>
        </p:nvSpPr>
        <p:spPr>
          <a:xfrm>
            <a:off x="3399434" y="3333555"/>
            <a:ext cx="903636" cy="49081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rPr>
              <a:t>Path 1</a:t>
            </a:r>
          </a:p>
        </p:txBody>
      </p:sp>
      <p:cxnSp>
        <p:nvCxnSpPr>
          <p:cNvPr id="21" name="Straight Arrow Connector 20">
            <a:extLst>
              <a:ext uri="{FF2B5EF4-FFF2-40B4-BE49-F238E27FC236}">
                <a16:creationId xmlns:a16="http://schemas.microsoft.com/office/drawing/2014/main" id="{B774B224-F3DA-4724-926D-DBA61020727C}"/>
              </a:ext>
              <a:ext uri="{C183D7F6-B498-43B3-948B-1728B52AA6E4}">
                <adec:decorative xmlns:adec="http://schemas.microsoft.com/office/drawing/2017/decorative" val="1"/>
              </a:ext>
            </a:extLst>
          </p:cNvPr>
          <p:cNvCxnSpPr>
            <a:stCxn id="6" idx="3"/>
          </p:cNvCxnSpPr>
          <p:nvPr/>
        </p:nvCxnSpPr>
        <p:spPr>
          <a:xfrm flipV="1">
            <a:off x="4496198" y="2715089"/>
            <a:ext cx="662400" cy="38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6FC2FDF9-9EBA-4BF3-8114-EBB0FAB7A6A5}"/>
              </a:ext>
              <a:ext uri="{C183D7F6-B498-43B3-948B-1728B52AA6E4}">
                <adec:decorative xmlns:adec="http://schemas.microsoft.com/office/drawing/2017/decorative" val="1"/>
              </a:ext>
            </a:extLst>
          </p:cNvPr>
          <p:cNvSpPr/>
          <p:nvPr/>
        </p:nvSpPr>
        <p:spPr>
          <a:xfrm>
            <a:off x="5212898" y="2430065"/>
            <a:ext cx="1278600" cy="6925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Release Point</a:t>
            </a:r>
          </a:p>
        </p:txBody>
      </p:sp>
      <p:sp>
        <p:nvSpPr>
          <p:cNvPr id="3" name="TextBox 2" descr="In this example we have two processes sending emissions into the Planer Mill Cyclofilter.  Path 1 can be the primary path for the single control and can be used for both processes.  Path 1 goes from the processes to the release point.&#10;">
            <a:extLst>
              <a:ext uri="{FF2B5EF4-FFF2-40B4-BE49-F238E27FC236}">
                <a16:creationId xmlns:a16="http://schemas.microsoft.com/office/drawing/2014/main" id="{5BBE8218-28F8-4304-B963-2F112DDC26F7}"/>
              </a:ext>
            </a:extLst>
          </p:cNvPr>
          <p:cNvSpPr txBox="1"/>
          <p:nvPr/>
        </p:nvSpPr>
        <p:spPr>
          <a:xfrm>
            <a:off x="7841719" y="1919527"/>
            <a:ext cx="2861915" cy="2862322"/>
          </a:xfrm>
          <a:prstGeom prst="rect">
            <a:avLst/>
          </a:prstGeom>
          <a:noFill/>
        </p:spPr>
        <p:txBody>
          <a:bodyPr wrap="square" rtlCol="0">
            <a:spAutoFit/>
          </a:bodyPr>
          <a:lstStyle/>
          <a:p>
            <a:r>
              <a:rPr lang="en-US" dirty="0"/>
              <a:t>In this example we have two processes sending emissions into the Planer Mill </a:t>
            </a:r>
            <a:r>
              <a:rPr lang="en-US" dirty="0" err="1"/>
              <a:t>Cyclofilter</a:t>
            </a:r>
            <a:r>
              <a:rPr lang="en-US" dirty="0"/>
              <a:t>.  Path 1 can be the primary path for the single control and can be used for both processes.  Path 1 goes from the processes to the release point.</a:t>
            </a:r>
          </a:p>
        </p:txBody>
      </p:sp>
      <p:graphicFrame>
        <p:nvGraphicFramePr>
          <p:cNvPr id="12" name="Table 11">
            <a:extLst>
              <a:ext uri="{FF2B5EF4-FFF2-40B4-BE49-F238E27FC236}">
                <a16:creationId xmlns:a16="http://schemas.microsoft.com/office/drawing/2014/main" id="{A6652E1C-9503-2A5F-C115-D2B476FC638F}"/>
              </a:ext>
            </a:extLst>
          </p:cNvPr>
          <p:cNvGraphicFramePr>
            <a:graphicFrameLocks noGrp="1"/>
          </p:cNvGraphicFramePr>
          <p:nvPr>
            <p:extLst>
              <p:ext uri="{D42A27DB-BD31-4B8C-83A1-F6EECF244321}">
                <p14:modId xmlns:p14="http://schemas.microsoft.com/office/powerpoint/2010/main" val="804165993"/>
              </p:ext>
            </p:extLst>
          </p:nvPr>
        </p:nvGraphicFramePr>
        <p:xfrm>
          <a:off x="1018225" y="4668019"/>
          <a:ext cx="5796280" cy="538480"/>
        </p:xfrm>
        <a:graphic>
          <a:graphicData uri="http://schemas.openxmlformats.org/drawingml/2006/table">
            <a:tbl>
              <a:tblPr firstRow="1" firstCol="1" bandRow="1"/>
              <a:tblGrid>
                <a:gridCol w="781685">
                  <a:extLst>
                    <a:ext uri="{9D8B030D-6E8A-4147-A177-3AD203B41FA5}">
                      <a16:colId xmlns:a16="http://schemas.microsoft.com/office/drawing/2014/main" val="3537281733"/>
                    </a:ext>
                  </a:extLst>
                </a:gridCol>
                <a:gridCol w="732155">
                  <a:extLst>
                    <a:ext uri="{9D8B030D-6E8A-4147-A177-3AD203B41FA5}">
                      <a16:colId xmlns:a16="http://schemas.microsoft.com/office/drawing/2014/main" val="3370092412"/>
                    </a:ext>
                  </a:extLst>
                </a:gridCol>
                <a:gridCol w="1517650">
                  <a:extLst>
                    <a:ext uri="{9D8B030D-6E8A-4147-A177-3AD203B41FA5}">
                      <a16:colId xmlns:a16="http://schemas.microsoft.com/office/drawing/2014/main" val="567163583"/>
                    </a:ext>
                  </a:extLst>
                </a:gridCol>
                <a:gridCol w="2764790">
                  <a:extLst>
                    <a:ext uri="{9D8B030D-6E8A-4147-A177-3AD203B41FA5}">
                      <a16:colId xmlns:a16="http://schemas.microsoft.com/office/drawing/2014/main" val="2822741364"/>
                    </a:ext>
                  </a:extLst>
                </a:gridCol>
              </a:tblGrid>
              <a:tr h="347980">
                <a:tc>
                  <a:txBody>
                    <a:bodyPr/>
                    <a:lstStyle/>
                    <a:p>
                      <a:pPr marL="0" marR="0" algn="ctr">
                        <a:spcBef>
                          <a:spcPts val="0"/>
                        </a:spcBef>
                        <a:spcAft>
                          <a:spcPts val="0"/>
                        </a:spcAft>
                      </a:pPr>
                      <a:r>
                        <a:rPr lang="en-US" sz="11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Path ID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ctr">
                        <a:spcBef>
                          <a:spcPts val="0"/>
                        </a:spcBef>
                        <a:spcAft>
                          <a:spcPts val="0"/>
                        </a:spcAft>
                      </a:pPr>
                      <a:r>
                        <a:rPr lang="en-US" sz="11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Sequence Number</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ctr">
                        <a:spcBef>
                          <a:spcPts val="0"/>
                        </a:spcBef>
                        <a:spcAft>
                          <a:spcPts val="0"/>
                        </a:spcAft>
                      </a:pPr>
                      <a:r>
                        <a:rPr lang="en-US" sz="11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Control or Child Path Assignment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ctr">
                        <a:spcBef>
                          <a:spcPts val="0"/>
                        </a:spcBef>
                        <a:spcAft>
                          <a:spcPts val="0"/>
                        </a:spcAft>
                      </a:pPr>
                      <a:r>
                        <a:rPr lang="en-US" sz="11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Assigned Control or Child Path Apportionment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extLst>
                  <a:ext uri="{0D108BD9-81ED-4DB2-BD59-A6C34878D82A}">
                    <a16:rowId xmlns:a16="http://schemas.microsoft.com/office/drawing/2014/main" val="3399008556"/>
                  </a:ext>
                </a:extLst>
              </a:tr>
              <a:tr h="190500">
                <a:tc>
                  <a:txBody>
                    <a:bodyPr/>
                    <a:lstStyle/>
                    <a:p>
                      <a:pPr marL="0" marR="0">
                        <a:spcBef>
                          <a:spcPts val="0"/>
                        </a:spcBef>
                        <a:spcAft>
                          <a:spcPts val="0"/>
                        </a:spcAft>
                      </a:pPr>
                      <a:r>
                        <a:rPr lang="en-US"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Path 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Planer Mill Cyclofilter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100%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65140316"/>
                  </a:ext>
                </a:extLst>
              </a:tr>
            </a:tbl>
          </a:graphicData>
        </a:graphic>
      </p:graphicFrame>
      <p:graphicFrame>
        <p:nvGraphicFramePr>
          <p:cNvPr id="13" name="Table 12">
            <a:extLst>
              <a:ext uri="{FF2B5EF4-FFF2-40B4-BE49-F238E27FC236}">
                <a16:creationId xmlns:a16="http://schemas.microsoft.com/office/drawing/2014/main" id="{791229D3-3310-F500-561E-7CDBE10338D8}"/>
              </a:ext>
            </a:extLst>
          </p:cNvPr>
          <p:cNvGraphicFramePr>
            <a:graphicFrameLocks noGrp="1"/>
          </p:cNvGraphicFramePr>
          <p:nvPr>
            <p:extLst>
              <p:ext uri="{D42A27DB-BD31-4B8C-83A1-F6EECF244321}">
                <p14:modId xmlns:p14="http://schemas.microsoft.com/office/powerpoint/2010/main" val="928162274"/>
              </p:ext>
            </p:extLst>
          </p:nvPr>
        </p:nvGraphicFramePr>
        <p:xfrm>
          <a:off x="1001441" y="5637265"/>
          <a:ext cx="7366000" cy="742950"/>
        </p:xfrm>
        <a:graphic>
          <a:graphicData uri="http://schemas.openxmlformats.org/drawingml/2006/table">
            <a:tbl>
              <a:tblPr firstRow="1" firstCol="1" bandRow="1"/>
              <a:tblGrid>
                <a:gridCol w="1473200">
                  <a:extLst>
                    <a:ext uri="{9D8B030D-6E8A-4147-A177-3AD203B41FA5}">
                      <a16:colId xmlns:a16="http://schemas.microsoft.com/office/drawing/2014/main" val="3080980399"/>
                    </a:ext>
                  </a:extLst>
                </a:gridCol>
                <a:gridCol w="1473200">
                  <a:extLst>
                    <a:ext uri="{9D8B030D-6E8A-4147-A177-3AD203B41FA5}">
                      <a16:colId xmlns:a16="http://schemas.microsoft.com/office/drawing/2014/main" val="2435207790"/>
                    </a:ext>
                  </a:extLst>
                </a:gridCol>
                <a:gridCol w="1473200">
                  <a:extLst>
                    <a:ext uri="{9D8B030D-6E8A-4147-A177-3AD203B41FA5}">
                      <a16:colId xmlns:a16="http://schemas.microsoft.com/office/drawing/2014/main" val="2399622333"/>
                    </a:ext>
                  </a:extLst>
                </a:gridCol>
                <a:gridCol w="1473200">
                  <a:extLst>
                    <a:ext uri="{9D8B030D-6E8A-4147-A177-3AD203B41FA5}">
                      <a16:colId xmlns:a16="http://schemas.microsoft.com/office/drawing/2014/main" val="582926909"/>
                    </a:ext>
                  </a:extLst>
                </a:gridCol>
                <a:gridCol w="1473200">
                  <a:extLst>
                    <a:ext uri="{9D8B030D-6E8A-4147-A177-3AD203B41FA5}">
                      <a16:colId xmlns:a16="http://schemas.microsoft.com/office/drawing/2014/main" val="1803700327"/>
                    </a:ext>
                  </a:extLst>
                </a:gridCol>
              </a:tblGrid>
              <a:tr h="368300">
                <a:tc>
                  <a:txBody>
                    <a:bodyPr/>
                    <a:lstStyle/>
                    <a:p>
                      <a:pPr marL="0" marR="0" algn="ctr">
                        <a:spcBef>
                          <a:spcPts val="0"/>
                        </a:spcBef>
                        <a:spcAft>
                          <a:spcPts val="0"/>
                        </a:spcAft>
                      </a:pPr>
                      <a:r>
                        <a:rPr lang="en-US" sz="11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Unit ID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ctr">
                        <a:spcBef>
                          <a:spcPts val="0"/>
                        </a:spcBef>
                        <a:spcAft>
                          <a:spcPts val="0"/>
                        </a:spcAft>
                      </a:pPr>
                      <a:r>
                        <a:rPr lang="en-US" sz="11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Process ID</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ctr">
                        <a:spcBef>
                          <a:spcPts val="0"/>
                        </a:spcBef>
                        <a:spcAft>
                          <a:spcPts val="0"/>
                        </a:spcAft>
                      </a:pPr>
                      <a:r>
                        <a:rPr lang="en-US" sz="11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Path ID</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ctr">
                        <a:spcBef>
                          <a:spcPts val="0"/>
                        </a:spcBef>
                        <a:spcAft>
                          <a:spcPts val="0"/>
                        </a:spcAft>
                      </a:pPr>
                      <a:r>
                        <a:rPr lang="en-US" sz="11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Release Point ID</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ctr">
                        <a:spcBef>
                          <a:spcPts val="0"/>
                        </a:spcBef>
                        <a:spcAft>
                          <a:spcPts val="0"/>
                        </a:spcAft>
                      </a:pPr>
                      <a:r>
                        <a:rPr lang="en-US" sz="11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Release Point Apportionment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extLst>
                  <a:ext uri="{0D108BD9-81ED-4DB2-BD59-A6C34878D82A}">
                    <a16:rowId xmlns:a16="http://schemas.microsoft.com/office/drawing/2014/main" val="1872087952"/>
                  </a:ext>
                </a:extLst>
              </a:tr>
              <a:tr h="184150">
                <a:tc>
                  <a:txBody>
                    <a:bodyPr/>
                    <a:lstStyle/>
                    <a:p>
                      <a:pPr marL="0" marR="0">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Planer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Process 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Path 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Stack 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03782726"/>
                  </a:ext>
                </a:extLst>
              </a:tr>
              <a:tr h="190500">
                <a:tc>
                  <a:txBody>
                    <a:bodyPr/>
                    <a:lstStyle/>
                    <a:p>
                      <a:pPr marL="0" marR="0">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Planer Trim Block Hog</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Process 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Path 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Stack 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100%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06643291"/>
                  </a:ext>
                </a:extLst>
              </a:tr>
            </a:tbl>
          </a:graphicData>
        </a:graphic>
      </p:graphicFrame>
      <p:sp>
        <p:nvSpPr>
          <p:cNvPr id="5" name="TextBox 4">
            <a:extLst>
              <a:ext uri="{FF2B5EF4-FFF2-40B4-BE49-F238E27FC236}">
                <a16:creationId xmlns:a16="http://schemas.microsoft.com/office/drawing/2014/main" id="{222B143E-65CA-7627-EB73-FE41C250B35E}"/>
              </a:ext>
            </a:extLst>
          </p:cNvPr>
          <p:cNvSpPr txBox="1"/>
          <p:nvPr/>
        </p:nvSpPr>
        <p:spPr>
          <a:xfrm>
            <a:off x="1001441" y="4361035"/>
            <a:ext cx="1295598" cy="369332"/>
          </a:xfrm>
          <a:prstGeom prst="rect">
            <a:avLst/>
          </a:prstGeom>
          <a:noFill/>
        </p:spPr>
        <p:txBody>
          <a:bodyPr wrap="square" rtlCol="0">
            <a:spAutoFit/>
          </a:bodyPr>
          <a:lstStyle/>
          <a:p>
            <a:r>
              <a:rPr lang="en-US" dirty="0"/>
              <a:t>Paths</a:t>
            </a:r>
          </a:p>
        </p:txBody>
      </p:sp>
      <p:sp>
        <p:nvSpPr>
          <p:cNvPr id="9" name="TextBox 8">
            <a:extLst>
              <a:ext uri="{FF2B5EF4-FFF2-40B4-BE49-F238E27FC236}">
                <a16:creationId xmlns:a16="http://schemas.microsoft.com/office/drawing/2014/main" id="{ECABDDF0-C466-F6A5-C0E2-87CDC3C10FF2}"/>
              </a:ext>
            </a:extLst>
          </p:cNvPr>
          <p:cNvSpPr txBox="1"/>
          <p:nvPr/>
        </p:nvSpPr>
        <p:spPr>
          <a:xfrm>
            <a:off x="970086" y="5326968"/>
            <a:ext cx="1943640" cy="369332"/>
          </a:xfrm>
          <a:prstGeom prst="rect">
            <a:avLst/>
          </a:prstGeom>
          <a:noFill/>
        </p:spPr>
        <p:txBody>
          <a:bodyPr wrap="square" rtlCol="0">
            <a:spAutoFit/>
          </a:bodyPr>
          <a:lstStyle/>
          <a:p>
            <a:r>
              <a:rPr lang="en-US" dirty="0"/>
              <a:t>Release Points</a:t>
            </a:r>
          </a:p>
        </p:txBody>
      </p:sp>
    </p:spTree>
    <p:extLst>
      <p:ext uri="{BB962C8B-B14F-4D97-AF65-F5344CB8AC3E}">
        <p14:creationId xmlns:p14="http://schemas.microsoft.com/office/powerpoint/2010/main" val="415397266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510E73-9E27-4819-AD9A-DEC52A0110F0}"/>
              </a:ext>
            </a:extLst>
          </p:cNvPr>
          <p:cNvSpPr>
            <a:spLocks noGrp="1"/>
          </p:cNvSpPr>
          <p:nvPr>
            <p:ph type="title"/>
          </p:nvPr>
        </p:nvSpPr>
        <p:spPr/>
        <p:txBody>
          <a:bodyPr/>
          <a:lstStyle/>
          <a:p>
            <a:r>
              <a:rPr lang="en-US" b="1" dirty="0"/>
              <a:t>Pause for Single Control Device Q&amp;A</a:t>
            </a:r>
          </a:p>
        </p:txBody>
      </p:sp>
      <p:sp>
        <p:nvSpPr>
          <p:cNvPr id="4" name="Slide Number Placeholder 3">
            <a:extLst>
              <a:ext uri="{FF2B5EF4-FFF2-40B4-BE49-F238E27FC236}">
                <a16:creationId xmlns:a16="http://schemas.microsoft.com/office/drawing/2014/main" id="{A7011EDC-04AC-4D4F-9B1B-DF8B014A5681}"/>
              </a:ext>
            </a:extLst>
          </p:cNvPr>
          <p:cNvSpPr>
            <a:spLocks noGrp="1"/>
          </p:cNvSpPr>
          <p:nvPr>
            <p:ph type="sldNum" sz="quarter" idx="12"/>
          </p:nvPr>
        </p:nvSpPr>
        <p:spPr/>
        <p:txBody>
          <a:bodyPr/>
          <a:lstStyle/>
          <a:p>
            <a:fld id="{C3625854-A157-44F5-B597-7EECA3982BD8}" type="slidenum">
              <a:rPr lang="en-US" smtClean="0"/>
              <a:t>75</a:t>
            </a:fld>
            <a:endParaRPr lang="en-US"/>
          </a:p>
        </p:txBody>
      </p:sp>
      <p:sp>
        <p:nvSpPr>
          <p:cNvPr id="5" name="Content Placeholder 2">
            <a:extLst>
              <a:ext uri="{FF2B5EF4-FFF2-40B4-BE49-F238E27FC236}">
                <a16:creationId xmlns:a16="http://schemas.microsoft.com/office/drawing/2014/main" id="{B5BB13A1-B4E6-A159-3469-6D463643DA23}"/>
              </a:ext>
            </a:extLst>
          </p:cNvPr>
          <p:cNvSpPr>
            <a:spLocks noGrp="1"/>
          </p:cNvSpPr>
          <p:nvPr>
            <p:ph idx="1"/>
          </p:nvPr>
        </p:nvSpPr>
        <p:spPr>
          <a:xfrm>
            <a:off x="838200" y="1825625"/>
            <a:ext cx="10515600" cy="4351338"/>
          </a:xfrm>
        </p:spPr>
        <p:txBody>
          <a:bodyPr/>
          <a:lstStyle/>
          <a:p>
            <a:pPr marL="0" indent="0">
              <a:buNone/>
            </a:pPr>
            <a:endParaRPr lang="en-US" dirty="0"/>
          </a:p>
          <a:p>
            <a:pPr marL="0" indent="0">
              <a:buNone/>
            </a:pPr>
            <a:r>
              <a:rPr lang="en-US" dirty="0"/>
              <a:t>If you only have one control device or single control device configurations in your facility, this concludes your training.  You are welcome to stay, and you may also refer to the remaining slides for further details.  </a:t>
            </a:r>
          </a:p>
          <a:p>
            <a:pPr marL="0" indent="0">
              <a:buNone/>
            </a:pPr>
            <a:r>
              <a:rPr lang="en-US" dirty="0"/>
              <a:t>The rest of the training is for reporters whose facilities have multiple controls.</a:t>
            </a:r>
          </a:p>
          <a:p>
            <a:endParaRPr lang="en-US" dirty="0"/>
          </a:p>
        </p:txBody>
      </p:sp>
    </p:spTree>
    <p:extLst>
      <p:ext uri="{BB962C8B-B14F-4D97-AF65-F5344CB8AC3E}">
        <p14:creationId xmlns:p14="http://schemas.microsoft.com/office/powerpoint/2010/main" val="28000298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83DA2F-1BF5-E20D-9256-B66BAAADCCDD}"/>
              </a:ext>
            </a:extLst>
          </p:cNvPr>
          <p:cNvSpPr>
            <a:spLocks noGrp="1"/>
          </p:cNvSpPr>
          <p:nvPr>
            <p:ph type="title"/>
          </p:nvPr>
        </p:nvSpPr>
        <p:spPr>
          <a:xfrm>
            <a:off x="838200" y="9489"/>
            <a:ext cx="10515600" cy="1325563"/>
          </a:xfrm>
        </p:spPr>
        <p:txBody>
          <a:bodyPr/>
          <a:lstStyle/>
          <a:p>
            <a:r>
              <a:rPr lang="en-US" b="1" dirty="0"/>
              <a:t>Example Controls in Series</a:t>
            </a:r>
          </a:p>
        </p:txBody>
      </p:sp>
      <p:sp>
        <p:nvSpPr>
          <p:cNvPr id="4" name="Slide Number Placeholder 3">
            <a:extLst>
              <a:ext uri="{FF2B5EF4-FFF2-40B4-BE49-F238E27FC236}">
                <a16:creationId xmlns:a16="http://schemas.microsoft.com/office/drawing/2014/main" id="{C2C7B5CF-1420-B1B5-CC96-2312883FF176}"/>
              </a:ext>
            </a:extLst>
          </p:cNvPr>
          <p:cNvSpPr>
            <a:spLocks noGrp="1"/>
          </p:cNvSpPr>
          <p:nvPr>
            <p:ph type="sldNum" sz="quarter" idx="12"/>
          </p:nvPr>
        </p:nvSpPr>
        <p:spPr/>
        <p:txBody>
          <a:bodyPr/>
          <a:lstStyle/>
          <a:p>
            <a:fld id="{C3625854-A157-44F5-B597-7EECA3982BD8}" type="slidenum">
              <a:rPr lang="en-US" smtClean="0"/>
              <a:t>76</a:t>
            </a:fld>
            <a:endParaRPr lang="en-US" dirty="0"/>
          </a:p>
        </p:txBody>
      </p:sp>
      <p:sp>
        <p:nvSpPr>
          <p:cNvPr id="5" name="Partial Circle 4">
            <a:extLst>
              <a:ext uri="{FF2B5EF4-FFF2-40B4-BE49-F238E27FC236}">
                <a16:creationId xmlns:a16="http://schemas.microsoft.com/office/drawing/2014/main" id="{8289E36A-4FB2-A6EB-E258-4089B82B4D9A}"/>
              </a:ext>
              <a:ext uri="{C183D7F6-B498-43B3-948B-1728B52AA6E4}">
                <adec:decorative xmlns:adec="http://schemas.microsoft.com/office/drawing/2017/decorative" val="1"/>
              </a:ext>
            </a:extLst>
          </p:cNvPr>
          <p:cNvSpPr/>
          <p:nvPr/>
        </p:nvSpPr>
        <p:spPr>
          <a:xfrm rot="5400000">
            <a:off x="7492146" y="529428"/>
            <a:ext cx="1577321" cy="1675815"/>
          </a:xfrm>
          <a:prstGeom prst="pie">
            <a:avLst>
              <a:gd name="adj1" fmla="val 0"/>
              <a:gd name="adj2" fmla="val 15485585"/>
            </a:avLst>
          </a:prstGeom>
          <a:solidFill>
            <a:schemeClr val="accent4">
              <a:lumMod val="20000"/>
              <a:lumOff val="8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Cube 5" descr="Picture of a facility where there are two controls in series and the data fields associated with the path and controls.">
            <a:extLst>
              <a:ext uri="{FF2B5EF4-FFF2-40B4-BE49-F238E27FC236}">
                <a16:creationId xmlns:a16="http://schemas.microsoft.com/office/drawing/2014/main" id="{0665B9A2-2790-3612-B550-F5A1574D8149}"/>
              </a:ext>
            </a:extLst>
          </p:cNvPr>
          <p:cNvSpPr/>
          <p:nvPr/>
        </p:nvSpPr>
        <p:spPr>
          <a:xfrm>
            <a:off x="2219960" y="1434307"/>
            <a:ext cx="7265577" cy="4519453"/>
          </a:xfrm>
          <a:prstGeom prst="cube">
            <a:avLst/>
          </a:prstGeom>
          <a:solidFill>
            <a:schemeClr val="accent4">
              <a:lumMod val="20000"/>
              <a:lumOff val="80000"/>
            </a:schemeClr>
          </a:solidFill>
          <a:ln w="19050" cap="rnd" cmpd="sng" algn="ctr">
            <a:solidFill>
              <a:schemeClr val="accent4">
                <a:lumMod val="75000"/>
              </a:scheme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prstClr val="white"/>
              </a:solidFill>
              <a:effectLst/>
              <a:uLnTx/>
              <a:uFillTx/>
              <a:latin typeface="Trebuchet MS" panose="020B0603020202020204"/>
              <a:ea typeface="+mn-ea"/>
              <a:cs typeface="+mn-cs"/>
            </a:endParaRPr>
          </a:p>
        </p:txBody>
      </p:sp>
      <p:sp>
        <p:nvSpPr>
          <p:cNvPr id="7" name="Rectangle 6">
            <a:extLst>
              <a:ext uri="{FF2B5EF4-FFF2-40B4-BE49-F238E27FC236}">
                <a16:creationId xmlns:a16="http://schemas.microsoft.com/office/drawing/2014/main" id="{65DD5413-51F7-0260-3832-4B4C35CD126E}"/>
              </a:ext>
            </a:extLst>
          </p:cNvPr>
          <p:cNvSpPr/>
          <p:nvPr/>
        </p:nvSpPr>
        <p:spPr>
          <a:xfrm rot="5400000">
            <a:off x="7331574" y="1489805"/>
            <a:ext cx="1079058" cy="859229"/>
          </a:xfrm>
          <a:prstGeom prst="rect">
            <a:avLst/>
          </a:prstGeom>
          <a:solidFill>
            <a:schemeClr val="accent4">
              <a:lumMod val="20000"/>
              <a:lumOff val="8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1">
                    <a:lumMod val="50000"/>
                  </a:schemeClr>
                </a:solidFill>
              </a:rPr>
              <a:t>RP 1</a:t>
            </a:r>
          </a:p>
        </p:txBody>
      </p:sp>
      <p:sp>
        <p:nvSpPr>
          <p:cNvPr id="12" name="Cloud 11">
            <a:extLst>
              <a:ext uri="{FF2B5EF4-FFF2-40B4-BE49-F238E27FC236}">
                <a16:creationId xmlns:a16="http://schemas.microsoft.com/office/drawing/2014/main" id="{B1C9B08C-B827-68AC-8D73-D8B980EBC5AB}"/>
              </a:ext>
              <a:ext uri="{C183D7F6-B498-43B3-948B-1728B52AA6E4}">
                <adec:decorative xmlns:adec="http://schemas.microsoft.com/office/drawing/2017/decorative" val="1"/>
              </a:ext>
            </a:extLst>
          </p:cNvPr>
          <p:cNvSpPr/>
          <p:nvPr/>
        </p:nvSpPr>
        <p:spPr>
          <a:xfrm>
            <a:off x="4656127" y="5081535"/>
            <a:ext cx="1363836" cy="734866"/>
          </a:xfrm>
          <a:prstGeom prst="cloud">
            <a:avLst/>
          </a:prstGeom>
          <a:solidFill>
            <a:srgbClr val="6858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RP 2</a:t>
            </a:r>
          </a:p>
        </p:txBody>
      </p:sp>
      <p:sp>
        <p:nvSpPr>
          <p:cNvPr id="15" name="Cylinder 14">
            <a:extLst>
              <a:ext uri="{FF2B5EF4-FFF2-40B4-BE49-F238E27FC236}">
                <a16:creationId xmlns:a16="http://schemas.microsoft.com/office/drawing/2014/main" id="{BDE98480-8CB8-57C4-8F06-5F23EE2EAF93}"/>
              </a:ext>
              <a:ext uri="{C183D7F6-B498-43B3-948B-1728B52AA6E4}">
                <adec:decorative xmlns:adec="http://schemas.microsoft.com/office/drawing/2017/decorative" val="1"/>
              </a:ext>
            </a:extLst>
          </p:cNvPr>
          <p:cNvSpPr/>
          <p:nvPr/>
        </p:nvSpPr>
        <p:spPr>
          <a:xfrm rot="16200000">
            <a:off x="3268296" y="4818133"/>
            <a:ext cx="567100" cy="1093905"/>
          </a:xfrm>
          <a:prstGeom prst="can">
            <a:avLst/>
          </a:prstGeom>
          <a:solidFill>
            <a:srgbClr val="C42F1A"/>
          </a:solidFill>
          <a:ln w="19050" cap="rnd" cmpd="sng" algn="ctr">
            <a:solidFill>
              <a:srgbClr val="90C226">
                <a:shade val="50000"/>
              </a:srgbClr>
            </a:solidFill>
            <a:prstDash val="solid"/>
          </a:ln>
          <a:effectLst/>
        </p:spPr>
        <p:txBody>
          <a:bodyPr vert="vert"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white"/>
                </a:solidFill>
                <a:effectLst/>
                <a:uLnTx/>
                <a:uFillTx/>
                <a:latin typeface="Trebuchet MS" panose="020B0603020202020204"/>
                <a:ea typeface="+mn-ea"/>
                <a:cs typeface="+mn-cs"/>
              </a:rPr>
              <a:t>B101 </a:t>
            </a:r>
          </a:p>
        </p:txBody>
      </p:sp>
      <p:sp>
        <p:nvSpPr>
          <p:cNvPr id="16" name="TextBox 15">
            <a:extLst>
              <a:ext uri="{FF2B5EF4-FFF2-40B4-BE49-F238E27FC236}">
                <a16:creationId xmlns:a16="http://schemas.microsoft.com/office/drawing/2014/main" id="{A68D5BED-428A-83EF-4C9F-271FD5C62F4B}"/>
              </a:ext>
              <a:ext uri="{C183D7F6-B498-43B3-948B-1728B52AA6E4}">
                <adec:decorative xmlns:adec="http://schemas.microsoft.com/office/drawing/2017/decorative" val="1"/>
              </a:ext>
            </a:extLst>
          </p:cNvPr>
          <p:cNvSpPr txBox="1"/>
          <p:nvPr/>
        </p:nvSpPr>
        <p:spPr>
          <a:xfrm>
            <a:off x="3137314" y="4733323"/>
            <a:ext cx="626801" cy="338554"/>
          </a:xfrm>
          <a:prstGeom prst="rect">
            <a:avLst/>
          </a:prstGeom>
          <a:solidFill>
            <a:srgbClr val="0070C0"/>
          </a:solidFill>
        </p:spPr>
        <p:txBody>
          <a:bodyPr wrap="square" rtlCol="0">
            <a:spAutoFit/>
          </a:bodyPr>
          <a:lstStyle/>
          <a:p>
            <a:r>
              <a:rPr lang="en-US" sz="1600" dirty="0">
                <a:solidFill>
                  <a:schemeClr val="bg1"/>
                </a:solidFill>
              </a:rPr>
              <a:t>P101</a:t>
            </a:r>
          </a:p>
        </p:txBody>
      </p:sp>
      <p:sp>
        <p:nvSpPr>
          <p:cNvPr id="17" name="Cube 16">
            <a:extLst>
              <a:ext uri="{FF2B5EF4-FFF2-40B4-BE49-F238E27FC236}">
                <a16:creationId xmlns:a16="http://schemas.microsoft.com/office/drawing/2014/main" id="{3A8CD172-9995-55EA-8700-6F192CC0A4F7}"/>
              </a:ext>
              <a:ext uri="{C183D7F6-B498-43B3-948B-1728B52AA6E4}">
                <adec:decorative xmlns:adec="http://schemas.microsoft.com/office/drawing/2017/decorative" val="1"/>
              </a:ext>
            </a:extLst>
          </p:cNvPr>
          <p:cNvSpPr/>
          <p:nvPr/>
        </p:nvSpPr>
        <p:spPr>
          <a:xfrm>
            <a:off x="4177855" y="3079546"/>
            <a:ext cx="1455378" cy="823571"/>
          </a:xfrm>
          <a:prstGeom prst="cube">
            <a:avLst/>
          </a:prstGeom>
          <a:solidFill>
            <a:srgbClr val="2C3C43">
              <a:lumMod val="20000"/>
              <a:lumOff val="80000"/>
            </a:srgbClr>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chemeClr val="bg2">
                    <a:lumMod val="25000"/>
                  </a:schemeClr>
                </a:solidFill>
                <a:effectLst/>
                <a:uLnTx/>
                <a:uFillTx/>
                <a:latin typeface="Trebuchet MS" panose="020B0603020202020204"/>
                <a:ea typeface="+mn-ea"/>
                <a:cs typeface="+mn-cs"/>
              </a:rPr>
              <a:t>Control </a:t>
            </a:r>
            <a:r>
              <a:rPr lang="en-US" sz="1600" kern="0" dirty="0">
                <a:solidFill>
                  <a:schemeClr val="bg2">
                    <a:lumMod val="25000"/>
                  </a:schemeClr>
                </a:solidFill>
                <a:latin typeface="Trebuchet MS" panose="020B0603020202020204"/>
              </a:rPr>
              <a:t>3</a:t>
            </a:r>
            <a:endParaRPr kumimoji="0" lang="en-US" sz="1600" b="0" i="0" u="none" strike="noStrike" kern="0" cap="none" spc="0" normalizeH="0" baseline="0" noProof="0" dirty="0">
              <a:ln>
                <a:noFill/>
              </a:ln>
              <a:solidFill>
                <a:schemeClr val="bg2">
                  <a:lumMod val="25000"/>
                </a:schemeClr>
              </a:solidFill>
              <a:effectLst/>
              <a:uLnTx/>
              <a:uFillTx/>
              <a:latin typeface="Trebuchet MS" panose="020B0603020202020204"/>
              <a:ea typeface="+mn-ea"/>
              <a:cs typeface="+mn-cs"/>
            </a:endParaRPr>
          </a:p>
        </p:txBody>
      </p:sp>
      <p:sp>
        <p:nvSpPr>
          <p:cNvPr id="18" name="Cube 17">
            <a:extLst>
              <a:ext uri="{FF2B5EF4-FFF2-40B4-BE49-F238E27FC236}">
                <a16:creationId xmlns:a16="http://schemas.microsoft.com/office/drawing/2014/main" id="{2DADAE26-9EC1-F4B1-1D90-EE32506CDD8B}"/>
              </a:ext>
              <a:ext uri="{C183D7F6-B498-43B3-948B-1728B52AA6E4}">
                <adec:decorative xmlns:adec="http://schemas.microsoft.com/office/drawing/2017/decorative" val="1"/>
              </a:ext>
            </a:extLst>
          </p:cNvPr>
          <p:cNvSpPr/>
          <p:nvPr/>
        </p:nvSpPr>
        <p:spPr>
          <a:xfrm>
            <a:off x="2462035" y="3123693"/>
            <a:ext cx="1455378" cy="823571"/>
          </a:xfrm>
          <a:prstGeom prst="cube">
            <a:avLst/>
          </a:prstGeom>
          <a:solidFill>
            <a:srgbClr val="2C3C43">
              <a:lumMod val="20000"/>
              <a:lumOff val="80000"/>
            </a:srgbClr>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chemeClr val="bg2">
                    <a:lumMod val="25000"/>
                  </a:schemeClr>
                </a:solidFill>
                <a:effectLst/>
                <a:uLnTx/>
                <a:uFillTx/>
                <a:latin typeface="Trebuchet MS" panose="020B0603020202020204"/>
                <a:ea typeface="+mn-ea"/>
                <a:cs typeface="+mn-cs"/>
              </a:rPr>
              <a:t>Control </a:t>
            </a:r>
            <a:r>
              <a:rPr lang="en-US" sz="1600" kern="0" dirty="0">
                <a:solidFill>
                  <a:schemeClr val="bg2">
                    <a:lumMod val="25000"/>
                  </a:schemeClr>
                </a:solidFill>
                <a:latin typeface="Trebuchet MS" panose="020B0603020202020204"/>
              </a:rPr>
              <a:t>2</a:t>
            </a:r>
            <a:endParaRPr kumimoji="0" lang="en-US" sz="1600" b="0" i="0" u="none" strike="noStrike" kern="0" cap="none" spc="0" normalizeH="0" baseline="0" noProof="0" dirty="0">
              <a:ln>
                <a:noFill/>
              </a:ln>
              <a:solidFill>
                <a:schemeClr val="bg2">
                  <a:lumMod val="25000"/>
                </a:schemeClr>
              </a:solidFill>
              <a:effectLst/>
              <a:uLnTx/>
              <a:uFillTx/>
              <a:latin typeface="Trebuchet MS" panose="020B0603020202020204"/>
              <a:ea typeface="+mn-ea"/>
              <a:cs typeface="+mn-cs"/>
            </a:endParaRPr>
          </a:p>
        </p:txBody>
      </p:sp>
      <p:sp>
        <p:nvSpPr>
          <p:cNvPr id="19" name="Arrow: Right 18">
            <a:extLst>
              <a:ext uri="{FF2B5EF4-FFF2-40B4-BE49-F238E27FC236}">
                <a16:creationId xmlns:a16="http://schemas.microsoft.com/office/drawing/2014/main" id="{E81E9FCF-55AD-0359-1BB9-7B35DAE8A8D8}"/>
              </a:ext>
              <a:ext uri="{C183D7F6-B498-43B3-948B-1728B52AA6E4}">
                <adec:decorative xmlns:adec="http://schemas.microsoft.com/office/drawing/2017/decorative" val="1"/>
              </a:ext>
            </a:extLst>
          </p:cNvPr>
          <p:cNvSpPr/>
          <p:nvPr/>
        </p:nvSpPr>
        <p:spPr>
          <a:xfrm rot="18805930">
            <a:off x="3312162" y="4291529"/>
            <a:ext cx="492555" cy="396825"/>
          </a:xfrm>
          <a:prstGeom prst="rightArrow">
            <a:avLst/>
          </a:prstGeom>
          <a:solidFill>
            <a:srgbClr val="FFFF00"/>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white"/>
              </a:solidFill>
              <a:effectLst/>
              <a:uLnTx/>
              <a:uFillTx/>
              <a:latin typeface="Trebuchet MS" panose="020B0603020202020204"/>
              <a:ea typeface="+mn-ea"/>
              <a:cs typeface="+mn-cs"/>
            </a:endParaRPr>
          </a:p>
        </p:txBody>
      </p:sp>
      <p:sp>
        <p:nvSpPr>
          <p:cNvPr id="20" name="Arrow: Right 19">
            <a:extLst>
              <a:ext uri="{FF2B5EF4-FFF2-40B4-BE49-F238E27FC236}">
                <a16:creationId xmlns:a16="http://schemas.microsoft.com/office/drawing/2014/main" id="{59F8E03C-0304-46E2-B43C-2A80D5C7E4D9}"/>
              </a:ext>
              <a:ext uri="{C183D7F6-B498-43B3-948B-1728B52AA6E4}">
                <adec:decorative xmlns:adec="http://schemas.microsoft.com/office/drawing/2017/decorative" val="1"/>
              </a:ext>
            </a:extLst>
          </p:cNvPr>
          <p:cNvSpPr/>
          <p:nvPr/>
        </p:nvSpPr>
        <p:spPr>
          <a:xfrm>
            <a:off x="3781130" y="3437009"/>
            <a:ext cx="396725" cy="265076"/>
          </a:xfrm>
          <a:prstGeom prst="rightArrow">
            <a:avLst/>
          </a:prstGeom>
          <a:solidFill>
            <a:srgbClr val="FFFF00"/>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white"/>
              </a:solidFill>
              <a:effectLst/>
              <a:uLnTx/>
              <a:uFillTx/>
              <a:latin typeface="Trebuchet MS" panose="020B0603020202020204"/>
              <a:ea typeface="+mn-ea"/>
              <a:cs typeface="+mn-cs"/>
            </a:endParaRPr>
          </a:p>
        </p:txBody>
      </p:sp>
      <p:sp>
        <p:nvSpPr>
          <p:cNvPr id="21" name="Arrow: Right 20">
            <a:extLst>
              <a:ext uri="{FF2B5EF4-FFF2-40B4-BE49-F238E27FC236}">
                <a16:creationId xmlns:a16="http://schemas.microsoft.com/office/drawing/2014/main" id="{98B27F22-F686-CF86-E989-B742288E52A2}"/>
              </a:ext>
              <a:ext uri="{C183D7F6-B498-43B3-948B-1728B52AA6E4}">
                <adec:decorative xmlns:adec="http://schemas.microsoft.com/office/drawing/2017/decorative" val="1"/>
              </a:ext>
            </a:extLst>
          </p:cNvPr>
          <p:cNvSpPr/>
          <p:nvPr/>
        </p:nvSpPr>
        <p:spPr>
          <a:xfrm rot="2928977">
            <a:off x="3596043" y="4427072"/>
            <a:ext cx="1417560" cy="432905"/>
          </a:xfrm>
          <a:prstGeom prst="rightArrow">
            <a:avLst/>
          </a:prstGeom>
          <a:solidFill>
            <a:srgbClr val="FF0000"/>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white"/>
              </a:solidFill>
              <a:effectLst/>
              <a:uLnTx/>
              <a:uFillTx/>
              <a:latin typeface="Trebuchet MS" panose="020B0603020202020204"/>
              <a:ea typeface="+mn-ea"/>
              <a:cs typeface="+mn-cs"/>
            </a:endParaRPr>
          </a:p>
        </p:txBody>
      </p:sp>
      <p:sp>
        <p:nvSpPr>
          <p:cNvPr id="22" name="Arrow: Right 21">
            <a:extLst>
              <a:ext uri="{FF2B5EF4-FFF2-40B4-BE49-F238E27FC236}">
                <a16:creationId xmlns:a16="http://schemas.microsoft.com/office/drawing/2014/main" id="{484D7FFA-C2B8-2A48-4E47-1313534EF086}"/>
              </a:ext>
              <a:ext uri="{C183D7F6-B498-43B3-948B-1728B52AA6E4}">
                <adec:decorative xmlns:adec="http://schemas.microsoft.com/office/drawing/2017/decorative" val="1"/>
              </a:ext>
            </a:extLst>
          </p:cNvPr>
          <p:cNvSpPr/>
          <p:nvPr/>
        </p:nvSpPr>
        <p:spPr>
          <a:xfrm rot="20282786">
            <a:off x="5933327" y="2309690"/>
            <a:ext cx="1431748" cy="354656"/>
          </a:xfrm>
          <a:prstGeom prst="rightArrow">
            <a:avLst/>
          </a:prstGeom>
          <a:solidFill>
            <a:srgbClr val="FF0000"/>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white"/>
              </a:solidFill>
              <a:effectLst/>
              <a:uLnTx/>
              <a:uFillTx/>
              <a:latin typeface="Trebuchet MS" panose="020B0603020202020204"/>
              <a:ea typeface="+mn-ea"/>
              <a:cs typeface="+mn-cs"/>
            </a:endParaRPr>
          </a:p>
        </p:txBody>
      </p:sp>
      <p:sp>
        <p:nvSpPr>
          <p:cNvPr id="25" name="Oval 24">
            <a:extLst>
              <a:ext uri="{FF2B5EF4-FFF2-40B4-BE49-F238E27FC236}">
                <a16:creationId xmlns:a16="http://schemas.microsoft.com/office/drawing/2014/main" id="{38267D0D-98EA-B066-5772-71978B1F2D99}"/>
              </a:ext>
              <a:ext uri="{C183D7F6-B498-43B3-948B-1728B52AA6E4}">
                <adec:decorative xmlns:adec="http://schemas.microsoft.com/office/drawing/2017/decorative" val="1"/>
              </a:ext>
            </a:extLst>
          </p:cNvPr>
          <p:cNvSpPr/>
          <p:nvPr/>
        </p:nvSpPr>
        <p:spPr>
          <a:xfrm>
            <a:off x="1679329" y="2212209"/>
            <a:ext cx="4890267" cy="2466736"/>
          </a:xfrm>
          <a:prstGeom prst="ellipse">
            <a:avLst/>
          </a:prstGeom>
          <a:noFill/>
          <a:ln w="381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6" name="TextBox 25" descr="Picture of a facility with a control set up in series, and the data fields associated with the path and control devices.">
            <a:extLst>
              <a:ext uri="{FF2B5EF4-FFF2-40B4-BE49-F238E27FC236}">
                <a16:creationId xmlns:a16="http://schemas.microsoft.com/office/drawing/2014/main" id="{B4F99F66-9C30-4201-526A-926645EC2F49}"/>
              </a:ext>
            </a:extLst>
          </p:cNvPr>
          <p:cNvSpPr txBox="1"/>
          <p:nvPr/>
        </p:nvSpPr>
        <p:spPr>
          <a:xfrm>
            <a:off x="6572758" y="3356381"/>
            <a:ext cx="1309401" cy="338554"/>
          </a:xfrm>
          <a:prstGeom prst="rect">
            <a:avLst/>
          </a:prstGeom>
          <a:noFill/>
        </p:spPr>
        <p:txBody>
          <a:bodyPr wrap="square" rtlCol="0">
            <a:spAutoFit/>
          </a:bodyPr>
          <a:lstStyle/>
          <a:p>
            <a:r>
              <a:rPr lang="en-US" sz="1600" b="1" dirty="0"/>
              <a:t>Path 2</a:t>
            </a:r>
          </a:p>
        </p:txBody>
      </p:sp>
      <p:sp>
        <p:nvSpPr>
          <p:cNvPr id="27" name="TextBox 26" descr="Release Point RP1  Apportionment = 90%&#10;">
            <a:extLst>
              <a:ext uri="{FF2B5EF4-FFF2-40B4-BE49-F238E27FC236}">
                <a16:creationId xmlns:a16="http://schemas.microsoft.com/office/drawing/2014/main" id="{704B40A2-780A-DAC2-E1CA-C4EDED943A0C}"/>
              </a:ext>
            </a:extLst>
          </p:cNvPr>
          <p:cNvSpPr txBox="1"/>
          <p:nvPr/>
        </p:nvSpPr>
        <p:spPr>
          <a:xfrm>
            <a:off x="4750513" y="1586897"/>
            <a:ext cx="2167714" cy="584775"/>
          </a:xfrm>
          <a:prstGeom prst="rect">
            <a:avLst/>
          </a:prstGeom>
          <a:solidFill>
            <a:schemeClr val="bg1"/>
          </a:solidFill>
          <a:ln>
            <a:solidFill>
              <a:schemeClr val="tx1"/>
            </a:solidFill>
          </a:ln>
        </p:spPr>
        <p:txBody>
          <a:bodyPr wrap="square" rtlCol="0">
            <a:spAutoFit/>
          </a:bodyPr>
          <a:lstStyle/>
          <a:p>
            <a:r>
              <a:rPr lang="en-US" sz="1600" b="1" dirty="0"/>
              <a:t>Release Point RP1  Apportionment = 90%</a:t>
            </a:r>
          </a:p>
        </p:txBody>
      </p:sp>
      <p:sp>
        <p:nvSpPr>
          <p:cNvPr id="29" name="TextBox 28" descr="Release Point RP2 Apportionment = 10%&#10;">
            <a:extLst>
              <a:ext uri="{FF2B5EF4-FFF2-40B4-BE49-F238E27FC236}">
                <a16:creationId xmlns:a16="http://schemas.microsoft.com/office/drawing/2014/main" id="{2745A51B-12CA-7C3C-808D-ED58CA9E35B6}"/>
              </a:ext>
            </a:extLst>
          </p:cNvPr>
          <p:cNvSpPr txBox="1"/>
          <p:nvPr/>
        </p:nvSpPr>
        <p:spPr>
          <a:xfrm>
            <a:off x="6061928" y="5161506"/>
            <a:ext cx="2238791" cy="584775"/>
          </a:xfrm>
          <a:prstGeom prst="rect">
            <a:avLst/>
          </a:prstGeom>
          <a:solidFill>
            <a:schemeClr val="bg1"/>
          </a:solidFill>
          <a:ln>
            <a:solidFill>
              <a:schemeClr val="tx1"/>
            </a:solidFill>
          </a:ln>
        </p:spPr>
        <p:txBody>
          <a:bodyPr wrap="square" rtlCol="0">
            <a:spAutoFit/>
          </a:bodyPr>
          <a:lstStyle/>
          <a:p>
            <a:r>
              <a:rPr lang="en-US" sz="1600" b="1" dirty="0"/>
              <a:t>Release Point RP2 Apportionment = 10%</a:t>
            </a:r>
          </a:p>
        </p:txBody>
      </p:sp>
      <p:sp>
        <p:nvSpPr>
          <p:cNvPr id="30" name="TextBox 29" descr="Control 2, Sequence # = 1&#10;">
            <a:extLst>
              <a:ext uri="{FF2B5EF4-FFF2-40B4-BE49-F238E27FC236}">
                <a16:creationId xmlns:a16="http://schemas.microsoft.com/office/drawing/2014/main" id="{ADA072A4-ACE1-BC82-36E6-16CD06CF53BC}"/>
              </a:ext>
            </a:extLst>
          </p:cNvPr>
          <p:cNvSpPr txBox="1"/>
          <p:nvPr/>
        </p:nvSpPr>
        <p:spPr>
          <a:xfrm>
            <a:off x="2475267" y="2518456"/>
            <a:ext cx="1455378" cy="338554"/>
          </a:xfrm>
          <a:prstGeom prst="rect">
            <a:avLst/>
          </a:prstGeom>
          <a:solidFill>
            <a:schemeClr val="bg1"/>
          </a:solidFill>
          <a:ln>
            <a:solidFill>
              <a:schemeClr val="tx1"/>
            </a:solidFill>
          </a:ln>
        </p:spPr>
        <p:txBody>
          <a:bodyPr wrap="square" rtlCol="0">
            <a:spAutoFit/>
          </a:bodyPr>
          <a:lstStyle/>
          <a:p>
            <a:r>
              <a:rPr lang="en-US" sz="1600" b="1" dirty="0"/>
              <a:t>Sequence # = 1</a:t>
            </a:r>
          </a:p>
        </p:txBody>
      </p:sp>
      <p:sp>
        <p:nvSpPr>
          <p:cNvPr id="31" name="TextBox 30" descr="Control 3, Sequence # =  2&#10;">
            <a:extLst>
              <a:ext uri="{FF2B5EF4-FFF2-40B4-BE49-F238E27FC236}">
                <a16:creationId xmlns:a16="http://schemas.microsoft.com/office/drawing/2014/main" id="{9851DC11-2514-D48F-8122-2B68D13AD0CA}"/>
              </a:ext>
            </a:extLst>
          </p:cNvPr>
          <p:cNvSpPr txBox="1"/>
          <p:nvPr/>
        </p:nvSpPr>
        <p:spPr>
          <a:xfrm>
            <a:off x="4183671" y="2514314"/>
            <a:ext cx="1530025" cy="338554"/>
          </a:xfrm>
          <a:prstGeom prst="rect">
            <a:avLst/>
          </a:prstGeom>
          <a:solidFill>
            <a:schemeClr val="bg1"/>
          </a:solidFill>
          <a:ln>
            <a:solidFill>
              <a:schemeClr val="tx1"/>
            </a:solidFill>
          </a:ln>
        </p:spPr>
        <p:txBody>
          <a:bodyPr wrap="square" rtlCol="0">
            <a:spAutoFit/>
          </a:bodyPr>
          <a:lstStyle/>
          <a:p>
            <a:r>
              <a:rPr lang="en-US" sz="1600" b="1" dirty="0"/>
              <a:t>Sequence # =  2</a:t>
            </a:r>
          </a:p>
        </p:txBody>
      </p:sp>
      <p:sp>
        <p:nvSpPr>
          <p:cNvPr id="32" name="TextBox 31" descr="Control 2, Path Apportionment = 100%&#10;">
            <a:extLst>
              <a:ext uri="{FF2B5EF4-FFF2-40B4-BE49-F238E27FC236}">
                <a16:creationId xmlns:a16="http://schemas.microsoft.com/office/drawing/2014/main" id="{E382B2AF-70A3-660F-0CF0-CCB7B7EB0715}"/>
              </a:ext>
            </a:extLst>
          </p:cNvPr>
          <p:cNvSpPr txBox="1"/>
          <p:nvPr/>
        </p:nvSpPr>
        <p:spPr>
          <a:xfrm>
            <a:off x="601365" y="4323676"/>
            <a:ext cx="2671525" cy="338554"/>
          </a:xfrm>
          <a:prstGeom prst="rect">
            <a:avLst/>
          </a:prstGeom>
          <a:solidFill>
            <a:schemeClr val="bg1"/>
          </a:solidFill>
          <a:ln>
            <a:solidFill>
              <a:schemeClr val="tx1"/>
            </a:solidFill>
          </a:ln>
        </p:spPr>
        <p:txBody>
          <a:bodyPr wrap="square" rtlCol="0">
            <a:spAutoFit/>
          </a:bodyPr>
          <a:lstStyle/>
          <a:p>
            <a:r>
              <a:rPr lang="en-US" sz="1600" b="1" dirty="0"/>
              <a:t>Path Apportionment = 100%</a:t>
            </a:r>
          </a:p>
        </p:txBody>
      </p:sp>
      <p:sp>
        <p:nvSpPr>
          <p:cNvPr id="33" name="TextBox 32" descr="Control 2&#10;Effectiveness = 95%&#10;Efficiency SO2 = 95%&#10;">
            <a:extLst>
              <a:ext uri="{FF2B5EF4-FFF2-40B4-BE49-F238E27FC236}">
                <a16:creationId xmlns:a16="http://schemas.microsoft.com/office/drawing/2014/main" id="{7A7C5139-9A69-56D6-0CB0-7D9483728E8B}"/>
              </a:ext>
            </a:extLst>
          </p:cNvPr>
          <p:cNvSpPr txBox="1"/>
          <p:nvPr/>
        </p:nvSpPr>
        <p:spPr>
          <a:xfrm>
            <a:off x="601365" y="3610729"/>
            <a:ext cx="1952794" cy="584775"/>
          </a:xfrm>
          <a:prstGeom prst="rect">
            <a:avLst/>
          </a:prstGeom>
          <a:solidFill>
            <a:schemeClr val="tx2">
              <a:lumMod val="40000"/>
              <a:lumOff val="60000"/>
            </a:schemeClr>
          </a:solidFill>
          <a:ln>
            <a:solidFill>
              <a:schemeClr val="tx1"/>
            </a:solidFill>
          </a:ln>
        </p:spPr>
        <p:txBody>
          <a:bodyPr wrap="square" rtlCol="0">
            <a:spAutoFit/>
          </a:bodyPr>
          <a:lstStyle/>
          <a:p>
            <a:r>
              <a:rPr lang="en-US" sz="1600" b="1" dirty="0"/>
              <a:t>Effectiveness = 95%</a:t>
            </a:r>
          </a:p>
          <a:p>
            <a:r>
              <a:rPr lang="en-US" sz="1600" b="1" dirty="0"/>
              <a:t>Efficiency SO2 = 95%</a:t>
            </a:r>
          </a:p>
        </p:txBody>
      </p:sp>
      <p:sp>
        <p:nvSpPr>
          <p:cNvPr id="34" name="TextBox 33" descr="Control 3&#10;Effectiveness = 99%&#10;Efficiency PM10 Fil = 93%&#10;Efficiency PM2.5 Fil = 93%&#10;Efficiency SO2 = 90% &#10;">
            <a:extLst>
              <a:ext uri="{FF2B5EF4-FFF2-40B4-BE49-F238E27FC236}">
                <a16:creationId xmlns:a16="http://schemas.microsoft.com/office/drawing/2014/main" id="{447EAC9D-6A72-0326-1C4D-97680433A50A}"/>
              </a:ext>
            </a:extLst>
          </p:cNvPr>
          <p:cNvSpPr txBox="1"/>
          <p:nvPr/>
        </p:nvSpPr>
        <p:spPr>
          <a:xfrm>
            <a:off x="4878968" y="3787082"/>
            <a:ext cx="2415832" cy="1077218"/>
          </a:xfrm>
          <a:prstGeom prst="rect">
            <a:avLst/>
          </a:prstGeom>
          <a:solidFill>
            <a:schemeClr val="tx2">
              <a:lumMod val="40000"/>
              <a:lumOff val="60000"/>
            </a:schemeClr>
          </a:solidFill>
          <a:ln>
            <a:solidFill>
              <a:schemeClr val="tx1"/>
            </a:solidFill>
          </a:ln>
        </p:spPr>
        <p:txBody>
          <a:bodyPr wrap="square" rtlCol="0">
            <a:spAutoFit/>
          </a:bodyPr>
          <a:lstStyle/>
          <a:p>
            <a:r>
              <a:rPr lang="en-US" sz="1600" b="1" dirty="0"/>
              <a:t>Effectiveness = 99%</a:t>
            </a:r>
          </a:p>
          <a:p>
            <a:r>
              <a:rPr lang="en-US" sz="1600" b="1" dirty="0"/>
              <a:t>Efficiency PM10 Fil = 93%</a:t>
            </a:r>
          </a:p>
          <a:p>
            <a:r>
              <a:rPr lang="en-US" sz="1600" b="1" dirty="0"/>
              <a:t>Efficiency PM2.5 Fil = 93%</a:t>
            </a:r>
          </a:p>
          <a:p>
            <a:r>
              <a:rPr lang="en-US" sz="1600" b="1" dirty="0"/>
              <a:t>Efficiency SO2 = 90% </a:t>
            </a:r>
          </a:p>
        </p:txBody>
      </p:sp>
      <p:sp>
        <p:nvSpPr>
          <p:cNvPr id="35" name="TextBox 34" descr="Overall PM 10 Control % = &#10;90% * 99% * 93% = 82.86%&#10;">
            <a:extLst>
              <a:ext uri="{FF2B5EF4-FFF2-40B4-BE49-F238E27FC236}">
                <a16:creationId xmlns:a16="http://schemas.microsoft.com/office/drawing/2014/main" id="{36355D9A-269B-A4BC-8490-1CFA2922405D}"/>
              </a:ext>
            </a:extLst>
          </p:cNvPr>
          <p:cNvSpPr txBox="1"/>
          <p:nvPr/>
        </p:nvSpPr>
        <p:spPr>
          <a:xfrm>
            <a:off x="8883577" y="3143148"/>
            <a:ext cx="2955292" cy="584775"/>
          </a:xfrm>
          <a:prstGeom prst="rect">
            <a:avLst/>
          </a:prstGeom>
          <a:solidFill>
            <a:schemeClr val="bg1"/>
          </a:solidFill>
          <a:ln>
            <a:solidFill>
              <a:schemeClr val="tx1"/>
            </a:solidFill>
          </a:ln>
        </p:spPr>
        <p:txBody>
          <a:bodyPr wrap="square" rtlCol="0">
            <a:spAutoFit/>
          </a:bodyPr>
          <a:lstStyle/>
          <a:p>
            <a:r>
              <a:rPr lang="en-US" sz="1600" b="1" dirty="0"/>
              <a:t>Overall PM 10 Control % </a:t>
            </a:r>
            <a:r>
              <a:rPr lang="en-US" sz="1600" dirty="0"/>
              <a:t>= </a:t>
            </a:r>
          </a:p>
          <a:p>
            <a:r>
              <a:rPr lang="en-US" sz="1600" dirty="0"/>
              <a:t>90% * 99% * 93% = 82.86%</a:t>
            </a:r>
          </a:p>
        </p:txBody>
      </p:sp>
      <p:sp>
        <p:nvSpPr>
          <p:cNvPr id="36" name="TextBox 35" descr="Overall PM 2.5 Control % = &#10;90% * 99% * 93% = 82.86%&#10;">
            <a:extLst>
              <a:ext uri="{FF2B5EF4-FFF2-40B4-BE49-F238E27FC236}">
                <a16:creationId xmlns:a16="http://schemas.microsoft.com/office/drawing/2014/main" id="{50B579CD-E00C-79AF-E526-CF0CC24E4D8A}"/>
              </a:ext>
            </a:extLst>
          </p:cNvPr>
          <p:cNvSpPr txBox="1"/>
          <p:nvPr/>
        </p:nvSpPr>
        <p:spPr>
          <a:xfrm>
            <a:off x="8883577" y="3833052"/>
            <a:ext cx="2955292" cy="584775"/>
          </a:xfrm>
          <a:prstGeom prst="rect">
            <a:avLst/>
          </a:prstGeom>
          <a:solidFill>
            <a:schemeClr val="bg1"/>
          </a:solidFill>
          <a:ln>
            <a:solidFill>
              <a:schemeClr val="tx1"/>
            </a:solidFill>
          </a:ln>
        </p:spPr>
        <p:txBody>
          <a:bodyPr wrap="square" rtlCol="0">
            <a:spAutoFit/>
          </a:bodyPr>
          <a:lstStyle/>
          <a:p>
            <a:r>
              <a:rPr lang="en-US" sz="1600" b="1" dirty="0"/>
              <a:t>Overall PM 2.5 Control % </a:t>
            </a:r>
            <a:r>
              <a:rPr lang="en-US" sz="1600" dirty="0"/>
              <a:t>= </a:t>
            </a:r>
          </a:p>
          <a:p>
            <a:r>
              <a:rPr lang="en-US" sz="1600" dirty="0"/>
              <a:t>90% * 99% * 93% = 82.86%</a:t>
            </a:r>
          </a:p>
        </p:txBody>
      </p:sp>
      <p:sp>
        <p:nvSpPr>
          <p:cNvPr id="38" name="TextBox 37" descr="PM 10 Fil &amp; PM2.5 Fil:  Assume calculation method was manufacturer specification (pre control) emission factor&#10;">
            <a:extLst>
              <a:ext uri="{FF2B5EF4-FFF2-40B4-BE49-F238E27FC236}">
                <a16:creationId xmlns:a16="http://schemas.microsoft.com/office/drawing/2014/main" id="{745F4868-5C2F-229E-0944-A60A9A6A1489}"/>
              </a:ext>
            </a:extLst>
          </p:cNvPr>
          <p:cNvSpPr txBox="1"/>
          <p:nvPr/>
        </p:nvSpPr>
        <p:spPr>
          <a:xfrm>
            <a:off x="8456130" y="2002328"/>
            <a:ext cx="3382741" cy="1077218"/>
          </a:xfrm>
          <a:prstGeom prst="rect">
            <a:avLst/>
          </a:prstGeom>
          <a:solidFill>
            <a:schemeClr val="bg1"/>
          </a:solidFill>
          <a:ln>
            <a:solidFill>
              <a:schemeClr val="tx1"/>
            </a:solidFill>
          </a:ln>
        </p:spPr>
        <p:txBody>
          <a:bodyPr wrap="square" rtlCol="0">
            <a:spAutoFit/>
          </a:bodyPr>
          <a:lstStyle/>
          <a:p>
            <a:r>
              <a:rPr lang="en-US" sz="1600" b="1" dirty="0"/>
              <a:t>PM 10 Fil &amp; PM2.5 Fil:  </a:t>
            </a:r>
            <a:r>
              <a:rPr lang="en-US" sz="1600" dirty="0"/>
              <a:t>Assume calculation method was manufacturer specification (pre control) emission factor</a:t>
            </a:r>
          </a:p>
        </p:txBody>
      </p:sp>
      <p:sp>
        <p:nvSpPr>
          <p:cNvPr id="39" name="TextBox 38" descr="SO2:  Assume calculation method was pre-control plus control efficiency, then must assuming presence of both controls. For a different calculation method: Overall SO2 Control % = 90*[(95% * 95% )*(99% * 90*)]= 72.37%.&#10;">
            <a:extLst>
              <a:ext uri="{FF2B5EF4-FFF2-40B4-BE49-F238E27FC236}">
                <a16:creationId xmlns:a16="http://schemas.microsoft.com/office/drawing/2014/main" id="{73A91A71-E73F-7592-EB34-D2EF6883227D}"/>
              </a:ext>
            </a:extLst>
          </p:cNvPr>
          <p:cNvSpPr txBox="1"/>
          <p:nvPr/>
        </p:nvSpPr>
        <p:spPr>
          <a:xfrm>
            <a:off x="604299" y="6017226"/>
            <a:ext cx="11234570" cy="338554"/>
          </a:xfrm>
          <a:prstGeom prst="rect">
            <a:avLst/>
          </a:prstGeom>
          <a:solidFill>
            <a:schemeClr val="bg1"/>
          </a:solidFill>
          <a:ln>
            <a:solidFill>
              <a:schemeClr val="tx1"/>
            </a:solidFill>
          </a:ln>
        </p:spPr>
        <p:txBody>
          <a:bodyPr wrap="square" rtlCol="0">
            <a:spAutoFit/>
          </a:bodyPr>
          <a:lstStyle/>
          <a:p>
            <a:r>
              <a:rPr lang="en-US" sz="1600" b="1" dirty="0"/>
              <a:t>SO2:  </a:t>
            </a:r>
            <a:r>
              <a:rPr lang="en-US" sz="1600" dirty="0"/>
              <a:t>Assume calculation method was pre-control plus control efficiency, then must </a:t>
            </a:r>
            <a:r>
              <a:rPr lang="en-US" sz="1600" i="1" dirty="0"/>
              <a:t>assuming presence of both controls.</a:t>
            </a:r>
            <a:endParaRPr lang="en-US" sz="1600" dirty="0"/>
          </a:p>
        </p:txBody>
      </p:sp>
      <p:sp>
        <p:nvSpPr>
          <p:cNvPr id="40" name="TextBox 39" descr="Path 2 Reduction efficiency&#10;PM10 = 93%&#10;PM2.5 = 93%&#10;SO2 = 95% * 90% = 85.5%&#10;Path 2 effectiveness  = 95% * 99% = 94%&#10;">
            <a:extLst>
              <a:ext uri="{FF2B5EF4-FFF2-40B4-BE49-F238E27FC236}">
                <a16:creationId xmlns:a16="http://schemas.microsoft.com/office/drawing/2014/main" id="{8936FF01-5360-EE1E-C163-E9EE433C1617}"/>
              </a:ext>
            </a:extLst>
          </p:cNvPr>
          <p:cNvSpPr txBox="1"/>
          <p:nvPr/>
        </p:nvSpPr>
        <p:spPr>
          <a:xfrm>
            <a:off x="386364" y="1134275"/>
            <a:ext cx="3687915" cy="1323439"/>
          </a:xfrm>
          <a:prstGeom prst="rect">
            <a:avLst/>
          </a:prstGeom>
          <a:solidFill>
            <a:schemeClr val="bg1"/>
          </a:solidFill>
          <a:ln>
            <a:solidFill>
              <a:schemeClr val="tx1"/>
            </a:solidFill>
          </a:ln>
        </p:spPr>
        <p:txBody>
          <a:bodyPr wrap="square" rtlCol="0">
            <a:spAutoFit/>
          </a:bodyPr>
          <a:lstStyle/>
          <a:p>
            <a:r>
              <a:rPr lang="en-US" sz="1600" b="1" dirty="0"/>
              <a:t>Path 2 Reduction efficiency</a:t>
            </a:r>
          </a:p>
          <a:p>
            <a:r>
              <a:rPr lang="en-US" sz="1600" b="1" dirty="0"/>
              <a:t>PM10 = 93%</a:t>
            </a:r>
          </a:p>
          <a:p>
            <a:r>
              <a:rPr lang="en-US" sz="1600" b="1" dirty="0"/>
              <a:t>PM2.5 = 93%</a:t>
            </a:r>
          </a:p>
          <a:p>
            <a:r>
              <a:rPr lang="en-US" sz="1600" b="1" dirty="0"/>
              <a:t>SO2 = 99.5% or (1-(1-0.95)*(1-0.9))*100</a:t>
            </a:r>
          </a:p>
          <a:p>
            <a:r>
              <a:rPr lang="en-US" sz="1600" b="1" dirty="0"/>
              <a:t>Path 2 effectiveness  = 97% (average)</a:t>
            </a:r>
          </a:p>
        </p:txBody>
      </p:sp>
      <p:sp>
        <p:nvSpPr>
          <p:cNvPr id="41" name="TextBox 40" descr="Control 3, Path Apportionment = 100%&#10;">
            <a:extLst>
              <a:ext uri="{FF2B5EF4-FFF2-40B4-BE49-F238E27FC236}">
                <a16:creationId xmlns:a16="http://schemas.microsoft.com/office/drawing/2014/main" id="{1DDDB148-B978-D480-F3BF-306193FED7F8}"/>
              </a:ext>
            </a:extLst>
          </p:cNvPr>
          <p:cNvSpPr txBox="1"/>
          <p:nvPr/>
        </p:nvSpPr>
        <p:spPr>
          <a:xfrm>
            <a:off x="3979492" y="2968474"/>
            <a:ext cx="3461996" cy="338554"/>
          </a:xfrm>
          <a:prstGeom prst="rect">
            <a:avLst/>
          </a:prstGeom>
          <a:solidFill>
            <a:schemeClr val="bg1"/>
          </a:solidFill>
          <a:ln>
            <a:solidFill>
              <a:schemeClr val="tx1"/>
            </a:solidFill>
          </a:ln>
        </p:spPr>
        <p:txBody>
          <a:bodyPr wrap="square" rtlCol="0">
            <a:spAutoFit/>
          </a:bodyPr>
          <a:lstStyle/>
          <a:p>
            <a:r>
              <a:rPr lang="en-US" sz="1600" b="1" dirty="0"/>
              <a:t>Control/Path Apportionment = 100%</a:t>
            </a:r>
          </a:p>
        </p:txBody>
      </p:sp>
    </p:spTree>
    <p:extLst>
      <p:ext uri="{BB962C8B-B14F-4D97-AF65-F5344CB8AC3E}">
        <p14:creationId xmlns:p14="http://schemas.microsoft.com/office/powerpoint/2010/main" val="206752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5"/>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6"/>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39"/>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7" grpId="0" animBg="1"/>
      <p:bldP spid="29" grpId="0" animBg="1"/>
      <p:bldP spid="30" grpId="0" animBg="1"/>
      <p:bldP spid="31" grpId="0" animBg="1"/>
      <p:bldP spid="32" grpId="0" animBg="1"/>
      <p:bldP spid="33" grpId="0" animBg="1"/>
      <p:bldP spid="34" grpId="0" animBg="1"/>
      <p:bldP spid="35" grpId="0" animBg="1"/>
      <p:bldP spid="36" grpId="0" animBg="1"/>
      <p:bldP spid="38" grpId="0" animBg="1"/>
      <p:bldP spid="39" grpId="0" animBg="1"/>
      <p:bldP spid="40" grpId="0" animBg="1"/>
      <p:bldP spid="41"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694D00-1729-2821-A3F7-820E1C87DA50}"/>
              </a:ext>
            </a:extLst>
          </p:cNvPr>
          <p:cNvSpPr>
            <a:spLocks noGrp="1"/>
          </p:cNvSpPr>
          <p:nvPr>
            <p:ph type="title"/>
          </p:nvPr>
        </p:nvSpPr>
        <p:spPr>
          <a:xfrm>
            <a:off x="838200" y="120799"/>
            <a:ext cx="10515600" cy="1325563"/>
          </a:xfrm>
        </p:spPr>
        <p:txBody>
          <a:bodyPr/>
          <a:lstStyle/>
          <a:p>
            <a:r>
              <a:rPr lang="en-US" b="1" dirty="0"/>
              <a:t>Example Controls in Parallel</a:t>
            </a:r>
          </a:p>
        </p:txBody>
      </p:sp>
      <p:sp>
        <p:nvSpPr>
          <p:cNvPr id="4" name="Slide Number Placeholder 3">
            <a:extLst>
              <a:ext uri="{FF2B5EF4-FFF2-40B4-BE49-F238E27FC236}">
                <a16:creationId xmlns:a16="http://schemas.microsoft.com/office/drawing/2014/main" id="{199ED633-745A-0540-6FBA-832F1FDF55F0}"/>
              </a:ext>
            </a:extLst>
          </p:cNvPr>
          <p:cNvSpPr>
            <a:spLocks noGrp="1"/>
          </p:cNvSpPr>
          <p:nvPr>
            <p:ph type="sldNum" sz="quarter" idx="12"/>
          </p:nvPr>
        </p:nvSpPr>
        <p:spPr/>
        <p:txBody>
          <a:bodyPr/>
          <a:lstStyle/>
          <a:p>
            <a:fld id="{C3625854-A157-44F5-B597-7EECA3982BD8}" type="slidenum">
              <a:rPr lang="en-US" smtClean="0"/>
              <a:t>77</a:t>
            </a:fld>
            <a:endParaRPr lang="en-US"/>
          </a:p>
        </p:txBody>
      </p:sp>
      <p:sp>
        <p:nvSpPr>
          <p:cNvPr id="5" name="Cube 4" descr="Picture of a facility with two controls in parallel and the data fields associated with the path and controls.">
            <a:extLst>
              <a:ext uri="{FF2B5EF4-FFF2-40B4-BE49-F238E27FC236}">
                <a16:creationId xmlns:a16="http://schemas.microsoft.com/office/drawing/2014/main" id="{7619592C-7F55-09F1-BE3D-A65F3E8D410F}"/>
              </a:ext>
            </a:extLst>
          </p:cNvPr>
          <p:cNvSpPr/>
          <p:nvPr/>
        </p:nvSpPr>
        <p:spPr>
          <a:xfrm>
            <a:off x="2219960" y="1690688"/>
            <a:ext cx="7265577" cy="4519453"/>
          </a:xfrm>
          <a:prstGeom prst="cube">
            <a:avLst/>
          </a:prstGeom>
          <a:solidFill>
            <a:schemeClr val="accent6">
              <a:lumMod val="20000"/>
              <a:lumOff val="80000"/>
            </a:schemeClr>
          </a:solidFill>
          <a:ln w="19050" cap="rnd" cmpd="sng" algn="ctr">
            <a:solidFill>
              <a:schemeClr val="accent6">
                <a:lumMod val="50000"/>
              </a:scheme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prstClr val="white"/>
              </a:solidFill>
              <a:effectLst/>
              <a:uLnTx/>
              <a:uFillTx/>
              <a:latin typeface="Trebuchet MS" panose="020B0603020202020204"/>
              <a:ea typeface="+mn-ea"/>
              <a:cs typeface="+mn-cs"/>
            </a:endParaRPr>
          </a:p>
        </p:txBody>
      </p:sp>
      <p:sp>
        <p:nvSpPr>
          <p:cNvPr id="7" name="Cylinder 6">
            <a:extLst>
              <a:ext uri="{FF2B5EF4-FFF2-40B4-BE49-F238E27FC236}">
                <a16:creationId xmlns:a16="http://schemas.microsoft.com/office/drawing/2014/main" id="{016130FC-EB18-D7B4-200E-162C387B2E96}"/>
              </a:ext>
              <a:ext uri="{C183D7F6-B498-43B3-948B-1728B52AA6E4}">
                <adec:decorative xmlns:adec="http://schemas.microsoft.com/office/drawing/2017/decorative" val="1"/>
              </a:ext>
            </a:extLst>
          </p:cNvPr>
          <p:cNvSpPr/>
          <p:nvPr/>
        </p:nvSpPr>
        <p:spPr>
          <a:xfrm>
            <a:off x="4255020" y="1297658"/>
            <a:ext cx="605928" cy="879117"/>
          </a:xfrm>
          <a:prstGeom prst="can">
            <a:avLst>
              <a:gd name="adj" fmla="val 19120"/>
            </a:avLst>
          </a:prstGeom>
          <a:solidFill>
            <a:schemeClr val="accent6">
              <a:lumMod val="20000"/>
              <a:lumOff val="80000"/>
            </a:schemeClr>
          </a:solidFill>
          <a:ln w="19050" cap="rnd" cmpd="sng" algn="ctr">
            <a:solidFill>
              <a:srgbClr val="90C226">
                <a:shade val="50000"/>
              </a:srgbClr>
            </a:solidFill>
            <a:prstDash val="solid"/>
          </a:ln>
          <a:effectLst/>
        </p:spPr>
        <p:txBody>
          <a:bodyPr vert="vert"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lang="en-US" kern="0" dirty="0">
                <a:solidFill>
                  <a:schemeClr val="accent6">
                    <a:lumMod val="50000"/>
                  </a:schemeClr>
                </a:solidFill>
                <a:latin typeface="Trebuchet MS" panose="020B0603020202020204"/>
              </a:rPr>
              <a:t>RP 3</a:t>
            </a:r>
            <a:endParaRPr kumimoji="0" lang="en-US" sz="1800" b="0" i="0" u="none" strike="noStrike" kern="0" cap="none" spc="0" normalizeH="0" baseline="0" noProof="0" dirty="0">
              <a:ln>
                <a:noFill/>
              </a:ln>
              <a:solidFill>
                <a:schemeClr val="accent6">
                  <a:lumMod val="50000"/>
                </a:schemeClr>
              </a:solidFill>
              <a:effectLst/>
              <a:uLnTx/>
              <a:uFillTx/>
              <a:latin typeface="Trebuchet MS" panose="020B0603020202020204"/>
              <a:ea typeface="+mn-ea"/>
              <a:cs typeface="+mn-cs"/>
            </a:endParaRPr>
          </a:p>
        </p:txBody>
      </p:sp>
      <p:sp>
        <p:nvSpPr>
          <p:cNvPr id="8" name="Cylinder 7">
            <a:extLst>
              <a:ext uri="{FF2B5EF4-FFF2-40B4-BE49-F238E27FC236}">
                <a16:creationId xmlns:a16="http://schemas.microsoft.com/office/drawing/2014/main" id="{3F7E69E7-F784-A20F-02E9-1FE84A8CB9ED}"/>
              </a:ext>
              <a:ext uri="{C183D7F6-B498-43B3-948B-1728B52AA6E4}">
                <adec:decorative xmlns:adec="http://schemas.microsoft.com/office/drawing/2017/decorative" val="1"/>
              </a:ext>
            </a:extLst>
          </p:cNvPr>
          <p:cNvSpPr/>
          <p:nvPr/>
        </p:nvSpPr>
        <p:spPr>
          <a:xfrm rot="16200000">
            <a:off x="3913170" y="5543981"/>
            <a:ext cx="440985" cy="770524"/>
          </a:xfrm>
          <a:prstGeom prst="can">
            <a:avLst/>
          </a:prstGeom>
          <a:solidFill>
            <a:srgbClr val="C42F1A"/>
          </a:solidFill>
          <a:ln w="19050" cap="rnd" cmpd="sng" algn="ctr">
            <a:solidFill>
              <a:srgbClr val="90C226">
                <a:shade val="50000"/>
              </a:srgbClr>
            </a:solidFill>
            <a:prstDash val="solid"/>
          </a:ln>
          <a:effectLst/>
        </p:spPr>
        <p:txBody>
          <a:bodyPr vert="vert"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Trebuchet MS" panose="020B0603020202020204"/>
                <a:ea typeface="+mn-ea"/>
                <a:cs typeface="+mn-cs"/>
              </a:rPr>
              <a:t>B201 </a:t>
            </a:r>
          </a:p>
        </p:txBody>
      </p:sp>
      <p:sp>
        <p:nvSpPr>
          <p:cNvPr id="9" name="TextBox 8">
            <a:extLst>
              <a:ext uri="{FF2B5EF4-FFF2-40B4-BE49-F238E27FC236}">
                <a16:creationId xmlns:a16="http://schemas.microsoft.com/office/drawing/2014/main" id="{97610346-C56F-1EAF-AE28-C8C74C73024B}"/>
              </a:ext>
              <a:ext uri="{C183D7F6-B498-43B3-948B-1728B52AA6E4}">
                <adec:decorative xmlns:adec="http://schemas.microsoft.com/office/drawing/2017/decorative" val="1"/>
              </a:ext>
            </a:extLst>
          </p:cNvPr>
          <p:cNvSpPr txBox="1"/>
          <p:nvPr/>
        </p:nvSpPr>
        <p:spPr>
          <a:xfrm>
            <a:off x="3845947" y="5401384"/>
            <a:ext cx="651879" cy="338554"/>
          </a:xfrm>
          <a:prstGeom prst="rect">
            <a:avLst/>
          </a:prstGeom>
          <a:solidFill>
            <a:srgbClr val="0070C0"/>
          </a:solidFill>
        </p:spPr>
        <p:txBody>
          <a:bodyPr wrap="square" rtlCol="0">
            <a:spAutoFit/>
          </a:bodyPr>
          <a:lstStyle/>
          <a:p>
            <a:r>
              <a:rPr lang="en-US" sz="1600" dirty="0">
                <a:solidFill>
                  <a:schemeClr val="bg1"/>
                </a:solidFill>
              </a:rPr>
              <a:t>P201</a:t>
            </a:r>
          </a:p>
        </p:txBody>
      </p:sp>
      <p:sp>
        <p:nvSpPr>
          <p:cNvPr id="10" name="Cube 9">
            <a:extLst>
              <a:ext uri="{FF2B5EF4-FFF2-40B4-BE49-F238E27FC236}">
                <a16:creationId xmlns:a16="http://schemas.microsoft.com/office/drawing/2014/main" id="{043ADED1-F868-17E6-B28A-474C09E26029}"/>
              </a:ext>
              <a:ext uri="{C183D7F6-B498-43B3-948B-1728B52AA6E4}">
                <adec:decorative xmlns:adec="http://schemas.microsoft.com/office/drawing/2017/decorative" val="1"/>
              </a:ext>
            </a:extLst>
          </p:cNvPr>
          <p:cNvSpPr/>
          <p:nvPr/>
        </p:nvSpPr>
        <p:spPr>
          <a:xfrm>
            <a:off x="3890486" y="4370398"/>
            <a:ext cx="1025138" cy="640419"/>
          </a:xfrm>
          <a:prstGeom prst="cube">
            <a:avLst/>
          </a:prstGeom>
          <a:solidFill>
            <a:srgbClr val="2C3C43">
              <a:lumMod val="20000"/>
              <a:lumOff val="80000"/>
            </a:srgbClr>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chemeClr val="bg2">
                    <a:lumMod val="25000"/>
                  </a:schemeClr>
                </a:solidFill>
                <a:effectLst/>
                <a:uLnTx/>
                <a:uFillTx/>
                <a:latin typeface="Trebuchet MS" panose="020B0603020202020204"/>
                <a:ea typeface="+mn-ea"/>
                <a:cs typeface="+mn-cs"/>
              </a:rPr>
              <a:t>Control 4</a:t>
            </a:r>
          </a:p>
        </p:txBody>
      </p:sp>
      <p:sp>
        <p:nvSpPr>
          <p:cNvPr id="11" name="Cube 10">
            <a:extLst>
              <a:ext uri="{FF2B5EF4-FFF2-40B4-BE49-F238E27FC236}">
                <a16:creationId xmlns:a16="http://schemas.microsoft.com/office/drawing/2014/main" id="{3C080C6F-A455-97FE-6841-9AE4AA0CB539}"/>
              </a:ext>
              <a:ext uri="{C183D7F6-B498-43B3-948B-1728B52AA6E4}">
                <adec:decorative xmlns:adec="http://schemas.microsoft.com/office/drawing/2017/decorative" val="1"/>
              </a:ext>
            </a:extLst>
          </p:cNvPr>
          <p:cNvSpPr/>
          <p:nvPr/>
        </p:nvSpPr>
        <p:spPr>
          <a:xfrm>
            <a:off x="2664252" y="4383298"/>
            <a:ext cx="1025138" cy="640419"/>
          </a:xfrm>
          <a:prstGeom prst="cube">
            <a:avLst/>
          </a:prstGeom>
          <a:solidFill>
            <a:srgbClr val="2C3C43">
              <a:lumMod val="20000"/>
              <a:lumOff val="80000"/>
            </a:srgbClr>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chemeClr val="bg2">
                    <a:lumMod val="25000"/>
                  </a:schemeClr>
                </a:solidFill>
                <a:effectLst/>
                <a:uLnTx/>
                <a:uFillTx/>
                <a:latin typeface="Trebuchet MS" panose="020B0603020202020204"/>
                <a:ea typeface="+mn-ea"/>
                <a:cs typeface="+mn-cs"/>
              </a:rPr>
              <a:t>Control </a:t>
            </a:r>
            <a:r>
              <a:rPr lang="en-US" sz="1600" kern="0" dirty="0">
                <a:solidFill>
                  <a:schemeClr val="bg2">
                    <a:lumMod val="25000"/>
                  </a:schemeClr>
                </a:solidFill>
                <a:latin typeface="Trebuchet MS" panose="020B0603020202020204"/>
              </a:rPr>
              <a:t>5</a:t>
            </a:r>
            <a:endParaRPr kumimoji="0" lang="en-US" sz="1600" b="0" i="0" u="none" strike="noStrike" kern="0" cap="none" spc="0" normalizeH="0" baseline="0" noProof="0" dirty="0">
              <a:ln>
                <a:noFill/>
              </a:ln>
              <a:solidFill>
                <a:schemeClr val="bg2">
                  <a:lumMod val="25000"/>
                </a:schemeClr>
              </a:solidFill>
              <a:effectLst/>
              <a:uLnTx/>
              <a:uFillTx/>
              <a:latin typeface="Trebuchet MS" panose="020B0603020202020204"/>
              <a:ea typeface="+mn-ea"/>
              <a:cs typeface="+mn-cs"/>
            </a:endParaRPr>
          </a:p>
        </p:txBody>
      </p:sp>
      <p:sp>
        <p:nvSpPr>
          <p:cNvPr id="12" name="TextBox 11">
            <a:extLst>
              <a:ext uri="{FF2B5EF4-FFF2-40B4-BE49-F238E27FC236}">
                <a16:creationId xmlns:a16="http://schemas.microsoft.com/office/drawing/2014/main" id="{8E0114B4-C9D0-C883-A9FD-2D0FD12D5B63}"/>
              </a:ext>
            </a:extLst>
          </p:cNvPr>
          <p:cNvSpPr txBox="1"/>
          <p:nvPr/>
        </p:nvSpPr>
        <p:spPr>
          <a:xfrm>
            <a:off x="2213557" y="2818083"/>
            <a:ext cx="922315" cy="369332"/>
          </a:xfrm>
          <a:prstGeom prst="rect">
            <a:avLst/>
          </a:prstGeom>
          <a:noFill/>
        </p:spPr>
        <p:txBody>
          <a:bodyPr wrap="square" rtlCol="0">
            <a:spAutoFit/>
          </a:bodyPr>
          <a:lstStyle/>
          <a:p>
            <a:r>
              <a:rPr lang="en-US" b="1" dirty="0"/>
              <a:t>Path 3</a:t>
            </a:r>
          </a:p>
        </p:txBody>
      </p:sp>
      <p:sp>
        <p:nvSpPr>
          <p:cNvPr id="14" name="Cloud 13">
            <a:extLst>
              <a:ext uri="{FF2B5EF4-FFF2-40B4-BE49-F238E27FC236}">
                <a16:creationId xmlns:a16="http://schemas.microsoft.com/office/drawing/2014/main" id="{856CE9C5-4389-5E9C-6A55-A1A7B3314642}"/>
              </a:ext>
            </a:extLst>
          </p:cNvPr>
          <p:cNvSpPr/>
          <p:nvPr/>
        </p:nvSpPr>
        <p:spPr>
          <a:xfrm>
            <a:off x="2885289" y="3502637"/>
            <a:ext cx="960658" cy="571441"/>
          </a:xfrm>
          <a:prstGeom prst="cloud">
            <a:avLst/>
          </a:prstGeom>
          <a:solidFill>
            <a:srgbClr val="6858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RP 4</a:t>
            </a:r>
          </a:p>
        </p:txBody>
      </p:sp>
      <p:sp>
        <p:nvSpPr>
          <p:cNvPr id="15" name="Arrow: Right 14">
            <a:extLst>
              <a:ext uri="{FF2B5EF4-FFF2-40B4-BE49-F238E27FC236}">
                <a16:creationId xmlns:a16="http://schemas.microsoft.com/office/drawing/2014/main" id="{7F9307AD-BDEF-8C00-CE4E-6A0BC2AE6F1E}"/>
              </a:ext>
              <a:ext uri="{C183D7F6-B498-43B3-948B-1728B52AA6E4}">
                <adec:decorative xmlns:adec="http://schemas.microsoft.com/office/drawing/2017/decorative" val="1"/>
              </a:ext>
            </a:extLst>
          </p:cNvPr>
          <p:cNvSpPr/>
          <p:nvPr/>
        </p:nvSpPr>
        <p:spPr>
          <a:xfrm rot="17209295">
            <a:off x="3748576" y="2719878"/>
            <a:ext cx="1224481" cy="275495"/>
          </a:xfrm>
          <a:prstGeom prst="rightArrow">
            <a:avLst/>
          </a:prstGeom>
          <a:solidFill>
            <a:srgbClr val="FF0000"/>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rebuchet MS" panose="020B0603020202020204"/>
              <a:ea typeface="+mn-ea"/>
              <a:cs typeface="+mn-cs"/>
            </a:endParaRPr>
          </a:p>
        </p:txBody>
      </p:sp>
      <p:sp>
        <p:nvSpPr>
          <p:cNvPr id="17" name="Arrow: Right 16">
            <a:extLst>
              <a:ext uri="{FF2B5EF4-FFF2-40B4-BE49-F238E27FC236}">
                <a16:creationId xmlns:a16="http://schemas.microsoft.com/office/drawing/2014/main" id="{A709BA3C-2B2B-0FE9-2A36-7A0EDA616C5D}"/>
              </a:ext>
              <a:ext uri="{C183D7F6-B498-43B3-948B-1728B52AA6E4}">
                <adec:decorative xmlns:adec="http://schemas.microsoft.com/office/drawing/2017/decorative" val="1"/>
              </a:ext>
            </a:extLst>
          </p:cNvPr>
          <p:cNvSpPr/>
          <p:nvPr/>
        </p:nvSpPr>
        <p:spPr>
          <a:xfrm rot="15206013">
            <a:off x="3486465" y="4267250"/>
            <a:ext cx="571442" cy="284497"/>
          </a:xfrm>
          <a:prstGeom prst="rightArrow">
            <a:avLst/>
          </a:prstGeom>
          <a:solidFill>
            <a:srgbClr val="FF0000"/>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rebuchet MS" panose="020B0603020202020204"/>
              <a:ea typeface="+mn-ea"/>
              <a:cs typeface="+mn-cs"/>
            </a:endParaRPr>
          </a:p>
        </p:txBody>
      </p:sp>
      <p:sp>
        <p:nvSpPr>
          <p:cNvPr id="18" name="Arrow: Right 17">
            <a:extLst>
              <a:ext uri="{FF2B5EF4-FFF2-40B4-BE49-F238E27FC236}">
                <a16:creationId xmlns:a16="http://schemas.microsoft.com/office/drawing/2014/main" id="{736A0C57-5626-35C4-2E6A-FF4A640936AB}"/>
              </a:ext>
              <a:ext uri="{C183D7F6-B498-43B3-948B-1728B52AA6E4}">
                <adec:decorative xmlns:adec="http://schemas.microsoft.com/office/drawing/2017/decorative" val="1"/>
              </a:ext>
            </a:extLst>
          </p:cNvPr>
          <p:cNvSpPr/>
          <p:nvPr/>
        </p:nvSpPr>
        <p:spPr>
          <a:xfrm rot="13862152">
            <a:off x="3524746" y="5050305"/>
            <a:ext cx="473659" cy="223634"/>
          </a:xfrm>
          <a:prstGeom prst="rightArrow">
            <a:avLst/>
          </a:prstGeom>
          <a:solidFill>
            <a:srgbClr val="FFFF00"/>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rebuchet MS" panose="020B0603020202020204"/>
              <a:ea typeface="+mn-ea"/>
              <a:cs typeface="+mn-cs"/>
            </a:endParaRPr>
          </a:p>
        </p:txBody>
      </p:sp>
      <p:sp>
        <p:nvSpPr>
          <p:cNvPr id="19" name="Arrow: Right 18">
            <a:extLst>
              <a:ext uri="{FF2B5EF4-FFF2-40B4-BE49-F238E27FC236}">
                <a16:creationId xmlns:a16="http://schemas.microsoft.com/office/drawing/2014/main" id="{0E36DB5B-4733-F98E-0371-26CA9BB7212E}"/>
              </a:ext>
              <a:ext uri="{C183D7F6-B498-43B3-948B-1728B52AA6E4}">
                <adec:decorative xmlns:adec="http://schemas.microsoft.com/office/drawing/2017/decorative" val="1"/>
              </a:ext>
            </a:extLst>
          </p:cNvPr>
          <p:cNvSpPr/>
          <p:nvPr/>
        </p:nvSpPr>
        <p:spPr>
          <a:xfrm rot="16753810">
            <a:off x="4196512" y="5055877"/>
            <a:ext cx="358262" cy="255029"/>
          </a:xfrm>
          <a:prstGeom prst="rightArrow">
            <a:avLst/>
          </a:prstGeom>
          <a:solidFill>
            <a:srgbClr val="FFFF00"/>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rebuchet MS" panose="020B0603020202020204"/>
              <a:ea typeface="+mn-ea"/>
              <a:cs typeface="+mn-cs"/>
            </a:endParaRPr>
          </a:p>
        </p:txBody>
      </p:sp>
      <p:sp>
        <p:nvSpPr>
          <p:cNvPr id="20" name="Oval 19">
            <a:extLst>
              <a:ext uri="{FF2B5EF4-FFF2-40B4-BE49-F238E27FC236}">
                <a16:creationId xmlns:a16="http://schemas.microsoft.com/office/drawing/2014/main" id="{0916ABA9-6F65-EEE2-64AC-66420AE5C6C6}"/>
              </a:ext>
              <a:ext uri="{C183D7F6-B498-43B3-948B-1728B52AA6E4}">
                <adec:decorative xmlns:adec="http://schemas.microsoft.com/office/drawing/2017/decorative" val="1"/>
              </a:ext>
            </a:extLst>
          </p:cNvPr>
          <p:cNvSpPr/>
          <p:nvPr/>
        </p:nvSpPr>
        <p:spPr>
          <a:xfrm rot="5400000">
            <a:off x="2649937" y="2229625"/>
            <a:ext cx="2234266" cy="3902299"/>
          </a:xfrm>
          <a:prstGeom prst="ellipse">
            <a:avLst/>
          </a:prstGeom>
          <a:noFill/>
          <a:ln w="381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descr="Control 5, Sequence  # =1">
            <a:extLst>
              <a:ext uri="{FF2B5EF4-FFF2-40B4-BE49-F238E27FC236}">
                <a16:creationId xmlns:a16="http://schemas.microsoft.com/office/drawing/2014/main" id="{AF15222F-D636-24C7-079F-0BE6AAAB5766}"/>
              </a:ext>
            </a:extLst>
          </p:cNvPr>
          <p:cNvSpPr txBox="1"/>
          <p:nvPr/>
        </p:nvSpPr>
        <p:spPr>
          <a:xfrm>
            <a:off x="1098463" y="4295532"/>
            <a:ext cx="1455378" cy="338554"/>
          </a:xfrm>
          <a:prstGeom prst="rect">
            <a:avLst/>
          </a:prstGeom>
          <a:solidFill>
            <a:schemeClr val="bg1"/>
          </a:solidFill>
          <a:ln>
            <a:solidFill>
              <a:schemeClr val="tx1"/>
            </a:solidFill>
          </a:ln>
        </p:spPr>
        <p:txBody>
          <a:bodyPr wrap="square" rtlCol="0">
            <a:spAutoFit/>
          </a:bodyPr>
          <a:lstStyle/>
          <a:p>
            <a:r>
              <a:rPr lang="en-US" sz="1600" b="1" dirty="0"/>
              <a:t>Sequence # = 1</a:t>
            </a:r>
          </a:p>
        </p:txBody>
      </p:sp>
      <p:sp>
        <p:nvSpPr>
          <p:cNvPr id="22" name="TextBox 21" descr="Control 4, Sequence # = 1&#10;">
            <a:extLst>
              <a:ext uri="{FF2B5EF4-FFF2-40B4-BE49-F238E27FC236}">
                <a16:creationId xmlns:a16="http://schemas.microsoft.com/office/drawing/2014/main" id="{EFC0BA35-745C-50ED-6FB6-47AEA021A74C}"/>
              </a:ext>
            </a:extLst>
          </p:cNvPr>
          <p:cNvSpPr txBox="1"/>
          <p:nvPr/>
        </p:nvSpPr>
        <p:spPr>
          <a:xfrm>
            <a:off x="5032502" y="4278596"/>
            <a:ext cx="1455378" cy="338554"/>
          </a:xfrm>
          <a:prstGeom prst="rect">
            <a:avLst/>
          </a:prstGeom>
          <a:solidFill>
            <a:schemeClr val="bg1"/>
          </a:solidFill>
          <a:ln>
            <a:solidFill>
              <a:schemeClr val="tx1"/>
            </a:solidFill>
          </a:ln>
        </p:spPr>
        <p:txBody>
          <a:bodyPr wrap="square" rtlCol="0">
            <a:spAutoFit/>
          </a:bodyPr>
          <a:lstStyle/>
          <a:p>
            <a:r>
              <a:rPr lang="en-US" sz="1600" b="1" dirty="0"/>
              <a:t>Sequence # = 1</a:t>
            </a:r>
          </a:p>
        </p:txBody>
      </p:sp>
      <p:sp>
        <p:nvSpPr>
          <p:cNvPr id="23" name="TextBox 22" descr="Release Point RP3 Apportionment 90%&#10;">
            <a:extLst>
              <a:ext uri="{FF2B5EF4-FFF2-40B4-BE49-F238E27FC236}">
                <a16:creationId xmlns:a16="http://schemas.microsoft.com/office/drawing/2014/main" id="{938025A6-ECF6-8033-A0E7-9A407DF7073A}"/>
              </a:ext>
            </a:extLst>
          </p:cNvPr>
          <p:cNvSpPr txBox="1"/>
          <p:nvPr/>
        </p:nvSpPr>
        <p:spPr>
          <a:xfrm>
            <a:off x="4827017" y="2127142"/>
            <a:ext cx="2001179" cy="584775"/>
          </a:xfrm>
          <a:prstGeom prst="rect">
            <a:avLst/>
          </a:prstGeom>
          <a:solidFill>
            <a:schemeClr val="bg1"/>
          </a:solidFill>
          <a:ln>
            <a:solidFill>
              <a:schemeClr val="tx1"/>
            </a:solidFill>
          </a:ln>
        </p:spPr>
        <p:txBody>
          <a:bodyPr wrap="square" rtlCol="0">
            <a:spAutoFit/>
          </a:bodyPr>
          <a:lstStyle/>
          <a:p>
            <a:r>
              <a:rPr lang="en-US" sz="1600" b="1" dirty="0"/>
              <a:t>Release Point RP3 Apportionment 90%</a:t>
            </a:r>
          </a:p>
        </p:txBody>
      </p:sp>
      <p:sp>
        <p:nvSpPr>
          <p:cNvPr id="24" name="TextBox 23" descr="Release Point RP4  Apportionment 10%&#10;">
            <a:extLst>
              <a:ext uri="{FF2B5EF4-FFF2-40B4-BE49-F238E27FC236}">
                <a16:creationId xmlns:a16="http://schemas.microsoft.com/office/drawing/2014/main" id="{023F53EA-FA58-EBDE-4C70-CC594C08DCEB}"/>
              </a:ext>
            </a:extLst>
          </p:cNvPr>
          <p:cNvSpPr txBox="1"/>
          <p:nvPr/>
        </p:nvSpPr>
        <p:spPr>
          <a:xfrm>
            <a:off x="3858253" y="3593834"/>
            <a:ext cx="2001179" cy="584775"/>
          </a:xfrm>
          <a:prstGeom prst="rect">
            <a:avLst/>
          </a:prstGeom>
          <a:solidFill>
            <a:schemeClr val="bg1"/>
          </a:solidFill>
          <a:ln>
            <a:solidFill>
              <a:schemeClr val="tx1"/>
            </a:solidFill>
          </a:ln>
        </p:spPr>
        <p:txBody>
          <a:bodyPr wrap="square" rtlCol="0">
            <a:spAutoFit/>
          </a:bodyPr>
          <a:lstStyle/>
          <a:p>
            <a:r>
              <a:rPr lang="en-US" sz="1600" b="1" dirty="0"/>
              <a:t>Release Point RP4  Apportionment 10%</a:t>
            </a:r>
          </a:p>
        </p:txBody>
      </p:sp>
      <p:sp>
        <p:nvSpPr>
          <p:cNvPr id="28" name="TextBox 27" descr="Control 4, Path Apportionment = 50%&#10;">
            <a:extLst>
              <a:ext uri="{FF2B5EF4-FFF2-40B4-BE49-F238E27FC236}">
                <a16:creationId xmlns:a16="http://schemas.microsoft.com/office/drawing/2014/main" id="{9A69EA34-88FE-E931-4B57-B2DD4FAFC5F5}"/>
              </a:ext>
            </a:extLst>
          </p:cNvPr>
          <p:cNvSpPr txBox="1"/>
          <p:nvPr/>
        </p:nvSpPr>
        <p:spPr>
          <a:xfrm>
            <a:off x="4680284" y="5322689"/>
            <a:ext cx="2508196" cy="338554"/>
          </a:xfrm>
          <a:prstGeom prst="rect">
            <a:avLst/>
          </a:prstGeom>
          <a:solidFill>
            <a:schemeClr val="bg1"/>
          </a:solidFill>
          <a:ln>
            <a:solidFill>
              <a:schemeClr val="tx1"/>
            </a:solidFill>
          </a:ln>
        </p:spPr>
        <p:txBody>
          <a:bodyPr wrap="square" rtlCol="0">
            <a:spAutoFit/>
          </a:bodyPr>
          <a:lstStyle/>
          <a:p>
            <a:r>
              <a:rPr lang="en-US" sz="1600" b="1" dirty="0"/>
              <a:t>Path Apportionment = 50%</a:t>
            </a:r>
          </a:p>
        </p:txBody>
      </p:sp>
      <p:sp>
        <p:nvSpPr>
          <p:cNvPr id="30" name="TextBox 29" descr="Control 5&#10;Effectiveness 98%&#10;Efficiency VOC 95%&#10;">
            <a:extLst>
              <a:ext uri="{FF2B5EF4-FFF2-40B4-BE49-F238E27FC236}">
                <a16:creationId xmlns:a16="http://schemas.microsoft.com/office/drawing/2014/main" id="{8983260F-53D2-7648-190C-087037B82A9C}"/>
              </a:ext>
            </a:extLst>
          </p:cNvPr>
          <p:cNvSpPr txBox="1"/>
          <p:nvPr/>
        </p:nvSpPr>
        <p:spPr>
          <a:xfrm>
            <a:off x="710515" y="4696660"/>
            <a:ext cx="1834645" cy="584775"/>
          </a:xfrm>
          <a:prstGeom prst="rect">
            <a:avLst/>
          </a:prstGeom>
          <a:solidFill>
            <a:schemeClr val="tx2">
              <a:lumMod val="40000"/>
              <a:lumOff val="60000"/>
            </a:schemeClr>
          </a:solidFill>
          <a:ln>
            <a:solidFill>
              <a:schemeClr val="tx1"/>
            </a:solidFill>
          </a:ln>
        </p:spPr>
        <p:txBody>
          <a:bodyPr wrap="square" rtlCol="0">
            <a:spAutoFit/>
          </a:bodyPr>
          <a:lstStyle/>
          <a:p>
            <a:r>
              <a:rPr lang="en-US" sz="1600" b="1" dirty="0"/>
              <a:t>Effectiveness 98%</a:t>
            </a:r>
          </a:p>
          <a:p>
            <a:r>
              <a:rPr lang="en-US" sz="1600" b="1" dirty="0"/>
              <a:t>Efficiency VOC 95%</a:t>
            </a:r>
          </a:p>
        </p:txBody>
      </p:sp>
      <p:sp>
        <p:nvSpPr>
          <p:cNvPr id="31" name="TextBox 30" descr="Control 4&#10;Effectiveness 97%&#10;Efficiency VOC 95%&#10;">
            <a:extLst>
              <a:ext uri="{FF2B5EF4-FFF2-40B4-BE49-F238E27FC236}">
                <a16:creationId xmlns:a16="http://schemas.microsoft.com/office/drawing/2014/main" id="{A33A47D2-E359-F502-D0DF-1F7D029DCF57}"/>
              </a:ext>
            </a:extLst>
          </p:cNvPr>
          <p:cNvSpPr txBox="1"/>
          <p:nvPr/>
        </p:nvSpPr>
        <p:spPr>
          <a:xfrm>
            <a:off x="5036389" y="4696660"/>
            <a:ext cx="1834645" cy="584775"/>
          </a:xfrm>
          <a:prstGeom prst="rect">
            <a:avLst/>
          </a:prstGeom>
          <a:solidFill>
            <a:schemeClr val="tx2">
              <a:lumMod val="40000"/>
              <a:lumOff val="60000"/>
            </a:schemeClr>
          </a:solidFill>
          <a:ln>
            <a:solidFill>
              <a:schemeClr val="tx1"/>
            </a:solidFill>
          </a:ln>
        </p:spPr>
        <p:txBody>
          <a:bodyPr wrap="square" rtlCol="0">
            <a:spAutoFit/>
          </a:bodyPr>
          <a:lstStyle/>
          <a:p>
            <a:r>
              <a:rPr lang="en-US" sz="1600" b="1" dirty="0"/>
              <a:t>Effectiveness 97%</a:t>
            </a:r>
          </a:p>
          <a:p>
            <a:r>
              <a:rPr lang="en-US" sz="1600" b="1" dirty="0"/>
              <a:t>Efficiency VOC 95%</a:t>
            </a:r>
          </a:p>
        </p:txBody>
      </p:sp>
      <p:sp>
        <p:nvSpPr>
          <p:cNvPr id="32" name="TextBox 31" descr="Control 5, Path Apportionment = 50%&#10;">
            <a:extLst>
              <a:ext uri="{FF2B5EF4-FFF2-40B4-BE49-F238E27FC236}">
                <a16:creationId xmlns:a16="http://schemas.microsoft.com/office/drawing/2014/main" id="{F7A45BF3-D645-6240-CD99-1CF0BF484B7E}"/>
              </a:ext>
            </a:extLst>
          </p:cNvPr>
          <p:cNvSpPr txBox="1"/>
          <p:nvPr/>
        </p:nvSpPr>
        <p:spPr>
          <a:xfrm>
            <a:off x="1178765" y="5332937"/>
            <a:ext cx="2484724" cy="338554"/>
          </a:xfrm>
          <a:prstGeom prst="rect">
            <a:avLst/>
          </a:prstGeom>
          <a:solidFill>
            <a:schemeClr val="bg1"/>
          </a:solidFill>
          <a:ln>
            <a:solidFill>
              <a:schemeClr val="tx1"/>
            </a:solidFill>
          </a:ln>
        </p:spPr>
        <p:txBody>
          <a:bodyPr wrap="square" rtlCol="0">
            <a:spAutoFit/>
          </a:bodyPr>
          <a:lstStyle/>
          <a:p>
            <a:r>
              <a:rPr lang="en-US" sz="1600" b="1" dirty="0"/>
              <a:t>Path Apportionment = 50%</a:t>
            </a:r>
          </a:p>
        </p:txBody>
      </p:sp>
      <p:sp>
        <p:nvSpPr>
          <p:cNvPr id="33" name="TextBox 32" descr="Overall VOC Control % = &#10;90% * {[50% * (97% * 95%)]+ [50% * (98% * 95% )]} = 90% *  (46.07% + 46.55%) = 83.35%.&#10;">
            <a:extLst>
              <a:ext uri="{FF2B5EF4-FFF2-40B4-BE49-F238E27FC236}">
                <a16:creationId xmlns:a16="http://schemas.microsoft.com/office/drawing/2014/main" id="{ABD302D1-3AC1-8A87-AA5D-2F5E819FFEA2}"/>
              </a:ext>
            </a:extLst>
          </p:cNvPr>
          <p:cNvSpPr txBox="1"/>
          <p:nvPr/>
        </p:nvSpPr>
        <p:spPr>
          <a:xfrm>
            <a:off x="8721411" y="3387591"/>
            <a:ext cx="2858910" cy="1077218"/>
          </a:xfrm>
          <a:prstGeom prst="rect">
            <a:avLst/>
          </a:prstGeom>
          <a:solidFill>
            <a:schemeClr val="bg1"/>
          </a:solidFill>
          <a:ln>
            <a:solidFill>
              <a:schemeClr val="tx1"/>
            </a:solidFill>
          </a:ln>
        </p:spPr>
        <p:txBody>
          <a:bodyPr wrap="square" rtlCol="0">
            <a:spAutoFit/>
          </a:bodyPr>
          <a:lstStyle/>
          <a:p>
            <a:r>
              <a:rPr lang="en-US" sz="1600" b="1" dirty="0"/>
              <a:t>Overall VOC Control % </a:t>
            </a:r>
            <a:r>
              <a:rPr lang="en-US" sz="1600" dirty="0"/>
              <a:t>= </a:t>
            </a:r>
          </a:p>
          <a:p>
            <a:r>
              <a:rPr lang="en-US" sz="1600" dirty="0"/>
              <a:t>90% * {[50% * (97% * 95%)]+ [50% * (98% * 95% )]} = 90% *  (46.07% + 46.55%) = 83.35%.</a:t>
            </a:r>
          </a:p>
        </p:txBody>
      </p:sp>
      <p:sp>
        <p:nvSpPr>
          <p:cNvPr id="3" name="TextBox 2" descr="Path 3 Reduction efficiency&#10;VOC = 95%  (average of both controls)&#10;Path 2 effectiveness  = 97.5 (average of both controls)&#10;">
            <a:extLst>
              <a:ext uri="{FF2B5EF4-FFF2-40B4-BE49-F238E27FC236}">
                <a16:creationId xmlns:a16="http://schemas.microsoft.com/office/drawing/2014/main" id="{8F02AEEB-5C55-F97E-7128-8AEB64573A19}"/>
              </a:ext>
            </a:extLst>
          </p:cNvPr>
          <p:cNvSpPr txBox="1"/>
          <p:nvPr/>
        </p:nvSpPr>
        <p:spPr>
          <a:xfrm>
            <a:off x="7090668" y="1167627"/>
            <a:ext cx="4707163" cy="830997"/>
          </a:xfrm>
          <a:prstGeom prst="rect">
            <a:avLst/>
          </a:prstGeom>
          <a:solidFill>
            <a:schemeClr val="bg1"/>
          </a:solidFill>
          <a:ln>
            <a:solidFill>
              <a:schemeClr val="tx1"/>
            </a:solidFill>
          </a:ln>
        </p:spPr>
        <p:txBody>
          <a:bodyPr wrap="square" rtlCol="0">
            <a:spAutoFit/>
          </a:bodyPr>
          <a:lstStyle/>
          <a:p>
            <a:r>
              <a:rPr lang="en-US" sz="1600" b="1" dirty="0"/>
              <a:t>Path 3 Reduction efficiency</a:t>
            </a:r>
          </a:p>
          <a:p>
            <a:r>
              <a:rPr lang="en-US" sz="1600" b="1" dirty="0"/>
              <a:t>VOC = 95%  (average of both controls)</a:t>
            </a:r>
          </a:p>
          <a:p>
            <a:r>
              <a:rPr lang="en-US" sz="1600" b="1" dirty="0"/>
              <a:t>Path 2 effectiveness  = 97.5 (average of both controls)</a:t>
            </a:r>
          </a:p>
        </p:txBody>
      </p:sp>
    </p:spTree>
    <p:extLst>
      <p:ext uri="{BB962C8B-B14F-4D97-AF65-F5344CB8AC3E}">
        <p14:creationId xmlns:p14="http://schemas.microsoft.com/office/powerpoint/2010/main" val="2818056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animBg="1"/>
      <p:bldP spid="24" grpId="0" animBg="1"/>
      <p:bldP spid="28" grpId="0" animBg="1"/>
      <p:bldP spid="32" grpId="0" animBg="1"/>
      <p:bldP spid="33" grpId="0" animBg="1"/>
      <p:bldP spid="3"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1669358-81F4-4443-BA6D-F6C93B97300E}"/>
              </a:ext>
            </a:extLst>
          </p:cNvPr>
          <p:cNvSpPr>
            <a:spLocks noGrp="1"/>
          </p:cNvSpPr>
          <p:nvPr>
            <p:ph type="sldNum" sz="quarter" idx="12"/>
          </p:nvPr>
        </p:nvSpPr>
        <p:spPr/>
        <p:txBody>
          <a:bodyPr/>
          <a:lstStyle/>
          <a:p>
            <a:fld id="{C3625854-A157-44F5-B597-7EECA3982BD8}" type="slidenum">
              <a:rPr lang="en-US" smtClean="0"/>
              <a:t>78</a:t>
            </a:fld>
            <a:endParaRPr lang="en-US"/>
          </a:p>
        </p:txBody>
      </p:sp>
      <p:sp>
        <p:nvSpPr>
          <p:cNvPr id="2" name="Title 1">
            <a:extLst>
              <a:ext uri="{FF2B5EF4-FFF2-40B4-BE49-F238E27FC236}">
                <a16:creationId xmlns:a16="http://schemas.microsoft.com/office/drawing/2014/main" id="{61DBBA9D-FBBB-465A-9F24-49CCD109D80B}"/>
              </a:ext>
            </a:extLst>
          </p:cNvPr>
          <p:cNvSpPr>
            <a:spLocks noGrp="1"/>
          </p:cNvSpPr>
          <p:nvPr>
            <p:ph type="title"/>
          </p:nvPr>
        </p:nvSpPr>
        <p:spPr/>
        <p:txBody>
          <a:bodyPr/>
          <a:lstStyle/>
          <a:p>
            <a:r>
              <a:rPr lang="en-US" b="1" dirty="0"/>
              <a:t>Additional Considerations about Overall Pollutant Control %</a:t>
            </a:r>
          </a:p>
        </p:txBody>
      </p:sp>
      <p:sp>
        <p:nvSpPr>
          <p:cNvPr id="3" name="Content Placeholder 2">
            <a:extLst>
              <a:ext uri="{FF2B5EF4-FFF2-40B4-BE49-F238E27FC236}">
                <a16:creationId xmlns:a16="http://schemas.microsoft.com/office/drawing/2014/main" id="{12D2C679-3045-42B8-B472-E6E7BBBE9638}"/>
              </a:ext>
            </a:extLst>
          </p:cNvPr>
          <p:cNvSpPr>
            <a:spLocks noGrp="1"/>
          </p:cNvSpPr>
          <p:nvPr>
            <p:ph idx="1"/>
          </p:nvPr>
        </p:nvSpPr>
        <p:spPr/>
        <p:txBody>
          <a:bodyPr>
            <a:normAutofit fontScale="62500" lnSpcReduction="20000"/>
          </a:bodyPr>
          <a:lstStyle/>
          <a:p>
            <a:pPr marL="0" indent="0">
              <a:buNone/>
            </a:pPr>
            <a:r>
              <a:rPr lang="en-US" dirty="0"/>
              <a:t>When calculating emissions, if you have more than one control for the </a:t>
            </a:r>
            <a:r>
              <a:rPr lang="en-US" i="1" dirty="0"/>
              <a:t>same</a:t>
            </a:r>
            <a:r>
              <a:rPr lang="en-US" dirty="0"/>
              <a:t> pollutant, then your overall control % may be:</a:t>
            </a:r>
          </a:p>
          <a:p>
            <a:r>
              <a:rPr lang="en-US" b="1" dirty="0"/>
              <a:t>In series for same pollutant: </a:t>
            </a:r>
            <a:r>
              <a:rPr lang="en-US" dirty="0"/>
              <a:t>capture % * average effectiveness * [1- (</a:t>
            </a:r>
            <a:r>
              <a:rPr lang="en-US" sz="2800" dirty="0">
                <a:solidFill>
                  <a:schemeClr val="bg2">
                    <a:lumMod val="10000"/>
                  </a:schemeClr>
                </a:solidFill>
              </a:rPr>
              <a:t>(1-</a:t>
            </a:r>
            <a:r>
              <a:rPr kumimoji="0" lang="en-US" sz="2800" i="0" u="none" strike="noStrike" kern="1200" cap="none" spc="0" normalizeH="0" baseline="0" noProof="0" dirty="0">
                <a:ln>
                  <a:noFill/>
                </a:ln>
                <a:solidFill>
                  <a:schemeClr val="bg2">
                    <a:lumMod val="10000"/>
                  </a:schemeClr>
                </a:solidFill>
                <a:effectLst/>
                <a:uLnTx/>
                <a:uFillTx/>
                <a:ea typeface="+mn-ea"/>
                <a:cs typeface="Arial" panose="020B0604020202020204" pitchFamily="34" charset="0"/>
              </a:rPr>
              <a:t>control1 </a:t>
            </a:r>
            <a:r>
              <a:rPr lang="en-US" sz="2800" dirty="0">
                <a:solidFill>
                  <a:schemeClr val="bg2">
                    <a:lumMod val="10000"/>
                  </a:schemeClr>
                </a:solidFill>
                <a:cs typeface="Arial" panose="020B0604020202020204" pitchFamily="34" charset="0"/>
              </a:rPr>
              <a:t>p</a:t>
            </a:r>
            <a:r>
              <a:rPr kumimoji="0" lang="en-US" sz="2800" i="0" u="none" strike="noStrike" kern="1200" cap="none" spc="0" normalizeH="0" baseline="0" noProof="0" dirty="0" err="1">
                <a:ln>
                  <a:noFill/>
                </a:ln>
                <a:solidFill>
                  <a:schemeClr val="bg2">
                    <a:lumMod val="10000"/>
                  </a:schemeClr>
                </a:solidFill>
                <a:effectLst/>
                <a:uLnTx/>
                <a:uFillTx/>
                <a:ea typeface="+mn-ea"/>
                <a:cs typeface="Arial" panose="020B0604020202020204" pitchFamily="34" charset="0"/>
              </a:rPr>
              <a:t>ollutant</a:t>
            </a:r>
            <a:r>
              <a:rPr lang="en-US" sz="2800" dirty="0">
                <a:solidFill>
                  <a:schemeClr val="bg2">
                    <a:lumMod val="10000"/>
                  </a:schemeClr>
                </a:solidFill>
                <a:cs typeface="Arial" panose="020B0604020202020204" pitchFamily="34" charset="0"/>
              </a:rPr>
              <a:t> </a:t>
            </a:r>
            <a:r>
              <a:rPr kumimoji="0" lang="en-US" sz="2800" i="0" u="none" strike="noStrike" kern="1200" cap="none" spc="0" normalizeH="0" baseline="0" noProof="0" dirty="0">
                <a:ln>
                  <a:noFill/>
                </a:ln>
                <a:solidFill>
                  <a:schemeClr val="bg2">
                    <a:lumMod val="10000"/>
                  </a:schemeClr>
                </a:solidFill>
                <a:effectLst/>
                <a:uLnTx/>
                <a:uFillTx/>
                <a:ea typeface="+mn-ea"/>
                <a:cs typeface="Arial" panose="020B0604020202020204" pitchFamily="34" charset="0"/>
              </a:rPr>
              <a:t>reduction </a:t>
            </a:r>
            <a:r>
              <a:rPr lang="en-US" sz="2800" dirty="0">
                <a:solidFill>
                  <a:schemeClr val="bg2">
                    <a:lumMod val="10000"/>
                  </a:schemeClr>
                </a:solidFill>
                <a:cs typeface="Arial" panose="020B0604020202020204" pitchFamily="34" charset="0"/>
              </a:rPr>
              <a:t>e</a:t>
            </a:r>
            <a:r>
              <a:rPr kumimoji="0" lang="en-US" sz="2800" i="0" u="none" strike="noStrike" kern="1200" cap="none" spc="0" normalizeH="0" baseline="0" noProof="0" dirty="0" err="1">
                <a:ln>
                  <a:noFill/>
                </a:ln>
                <a:solidFill>
                  <a:schemeClr val="bg2">
                    <a:lumMod val="10000"/>
                  </a:schemeClr>
                </a:solidFill>
                <a:effectLst/>
                <a:uLnTx/>
                <a:uFillTx/>
                <a:ea typeface="+mn-ea"/>
                <a:cs typeface="Arial" panose="020B0604020202020204" pitchFamily="34" charset="0"/>
              </a:rPr>
              <a:t>fficiency</a:t>
            </a:r>
            <a:r>
              <a:rPr kumimoji="0" lang="en-US" sz="2800" i="0" u="none" strike="noStrike" kern="1200" cap="none" spc="0" normalizeH="0" baseline="0" noProof="0" dirty="0">
                <a:ln>
                  <a:noFill/>
                </a:ln>
                <a:solidFill>
                  <a:schemeClr val="bg2">
                    <a:lumMod val="10000"/>
                  </a:schemeClr>
                </a:solidFill>
                <a:effectLst/>
                <a:uLnTx/>
                <a:uFillTx/>
                <a:ea typeface="+mn-ea"/>
                <a:cs typeface="Arial" panose="020B0604020202020204" pitchFamily="34" charset="0"/>
              </a:rPr>
              <a:t>)</a:t>
            </a:r>
            <a:r>
              <a:rPr lang="en-US" dirty="0"/>
              <a:t>*</a:t>
            </a:r>
            <a:r>
              <a:rPr lang="en-US" sz="2800" dirty="0">
                <a:solidFill>
                  <a:schemeClr val="bg2">
                    <a:lumMod val="10000"/>
                  </a:schemeClr>
                </a:solidFill>
              </a:rPr>
              <a:t>(1-</a:t>
            </a:r>
            <a:r>
              <a:rPr kumimoji="0" lang="en-US" sz="2800" i="0" u="none" strike="noStrike" kern="1200" cap="none" spc="0" normalizeH="0" baseline="0" noProof="0" dirty="0">
                <a:ln>
                  <a:noFill/>
                </a:ln>
                <a:solidFill>
                  <a:schemeClr val="bg2">
                    <a:lumMod val="10000"/>
                  </a:schemeClr>
                </a:solidFill>
                <a:effectLst/>
                <a:uLnTx/>
                <a:uFillTx/>
                <a:ea typeface="+mn-ea"/>
                <a:cs typeface="Arial" panose="020B0604020202020204" pitchFamily="34" charset="0"/>
              </a:rPr>
              <a:t>control2 </a:t>
            </a:r>
            <a:r>
              <a:rPr lang="en-US" sz="2800" dirty="0">
                <a:solidFill>
                  <a:schemeClr val="bg2">
                    <a:lumMod val="10000"/>
                  </a:schemeClr>
                </a:solidFill>
                <a:cs typeface="Arial" panose="020B0604020202020204" pitchFamily="34" charset="0"/>
              </a:rPr>
              <a:t>p</a:t>
            </a:r>
            <a:r>
              <a:rPr kumimoji="0" lang="en-US" sz="2800" i="0" u="none" strike="noStrike" kern="1200" cap="none" spc="0" normalizeH="0" baseline="0" noProof="0" dirty="0" err="1">
                <a:ln>
                  <a:noFill/>
                </a:ln>
                <a:solidFill>
                  <a:schemeClr val="bg2">
                    <a:lumMod val="10000"/>
                  </a:schemeClr>
                </a:solidFill>
                <a:effectLst/>
                <a:uLnTx/>
                <a:uFillTx/>
                <a:ea typeface="+mn-ea"/>
                <a:cs typeface="Arial" panose="020B0604020202020204" pitchFamily="34" charset="0"/>
              </a:rPr>
              <a:t>ollutant</a:t>
            </a:r>
            <a:r>
              <a:rPr lang="en-US" sz="2800" dirty="0">
                <a:solidFill>
                  <a:schemeClr val="bg2">
                    <a:lumMod val="10000"/>
                  </a:schemeClr>
                </a:solidFill>
                <a:cs typeface="Arial" panose="020B0604020202020204" pitchFamily="34" charset="0"/>
              </a:rPr>
              <a:t> </a:t>
            </a:r>
            <a:r>
              <a:rPr kumimoji="0" lang="en-US" sz="2800" i="0" u="none" strike="noStrike" kern="1200" cap="none" spc="0" normalizeH="0" baseline="0" noProof="0" dirty="0">
                <a:ln>
                  <a:noFill/>
                </a:ln>
                <a:solidFill>
                  <a:schemeClr val="bg2">
                    <a:lumMod val="10000"/>
                  </a:schemeClr>
                </a:solidFill>
                <a:effectLst/>
                <a:uLnTx/>
                <a:uFillTx/>
                <a:ea typeface="+mn-ea"/>
                <a:cs typeface="Arial" panose="020B0604020202020204" pitchFamily="34" charset="0"/>
              </a:rPr>
              <a:t>reduction </a:t>
            </a:r>
            <a:r>
              <a:rPr lang="en-US" sz="2800" dirty="0">
                <a:solidFill>
                  <a:schemeClr val="bg2">
                    <a:lumMod val="10000"/>
                  </a:schemeClr>
                </a:solidFill>
                <a:cs typeface="Arial" panose="020B0604020202020204" pitchFamily="34" charset="0"/>
              </a:rPr>
              <a:t>e</a:t>
            </a:r>
            <a:r>
              <a:rPr kumimoji="0" lang="en-US" sz="2800" i="0" u="none" strike="noStrike" kern="1200" cap="none" spc="0" normalizeH="0" baseline="0" noProof="0" dirty="0" err="1">
                <a:ln>
                  <a:noFill/>
                </a:ln>
                <a:solidFill>
                  <a:schemeClr val="bg2">
                    <a:lumMod val="10000"/>
                  </a:schemeClr>
                </a:solidFill>
                <a:effectLst/>
                <a:uLnTx/>
                <a:uFillTx/>
                <a:ea typeface="+mn-ea"/>
                <a:cs typeface="Arial" panose="020B0604020202020204" pitchFamily="34" charset="0"/>
              </a:rPr>
              <a:t>fficiency</a:t>
            </a:r>
            <a:r>
              <a:rPr kumimoji="0" lang="en-US" sz="2800" i="0" u="none" strike="noStrike" kern="1200" cap="none" spc="0" normalizeH="0" baseline="0" noProof="0" dirty="0">
                <a:ln>
                  <a:noFill/>
                </a:ln>
                <a:solidFill>
                  <a:schemeClr val="bg2">
                    <a:lumMod val="10000"/>
                  </a:schemeClr>
                </a:solidFill>
                <a:effectLst/>
                <a:uLnTx/>
                <a:uFillTx/>
                <a:ea typeface="+mn-ea"/>
                <a:cs typeface="Arial" panose="020B0604020202020204" pitchFamily="34" charset="0"/>
              </a:rPr>
              <a:t>) </a:t>
            </a:r>
            <a:r>
              <a:rPr lang="en-US" dirty="0"/>
              <a:t>*…)]</a:t>
            </a:r>
          </a:p>
          <a:p>
            <a:r>
              <a:rPr lang="en-US" b="1" dirty="0"/>
              <a:t>In parallel for same pollutant: </a:t>
            </a:r>
            <a:r>
              <a:rPr lang="en-US" dirty="0"/>
              <a:t>(overall controlled emissions 1 + overall controlled emissions 2+…)</a:t>
            </a:r>
          </a:p>
          <a:p>
            <a:r>
              <a:rPr lang="en-US" b="1" dirty="0"/>
              <a:t>Really complex controls configuration for same pollutant, </a:t>
            </a:r>
            <a:r>
              <a:rPr lang="en-US" dirty="0"/>
              <a:t>estimate (discuss with your SLT): </a:t>
            </a:r>
          </a:p>
          <a:p>
            <a:pPr lvl="1"/>
            <a:r>
              <a:rPr lang="en-US" dirty="0"/>
              <a:t>For example, (controlled emissions in series + controlled emissions in parallel)/uncontrolled emissions, </a:t>
            </a:r>
          </a:p>
          <a:p>
            <a:pPr lvl="1"/>
            <a:r>
              <a:rPr lang="en-US" dirty="0"/>
              <a:t>For example, average, weighted average, depending on the control device configuration</a:t>
            </a:r>
          </a:p>
          <a:p>
            <a:r>
              <a:rPr lang="en-US" dirty="0"/>
              <a:t>You’ll have to factor in the control apportionment as well when estimating overall control %.  See example from previous slide 78.</a:t>
            </a:r>
          </a:p>
          <a:p>
            <a:r>
              <a:rPr lang="en-US" dirty="0"/>
              <a:t>If using an emission factor: </a:t>
            </a:r>
          </a:p>
          <a:p>
            <a:pPr lvl="1"/>
            <a:r>
              <a:rPr lang="en-US" dirty="0"/>
              <a:t>CAERS will calculate your post-control emissions if you enter Overall Control %.  If you plan to do that, only use a pre-control emission factor if using a factor for your calculations.</a:t>
            </a:r>
          </a:p>
          <a:p>
            <a:pPr lvl="1"/>
            <a:r>
              <a:rPr lang="en-US" dirty="0"/>
              <a:t>If you enter a post-control emission factor CAERS will not allow the use of overall % control.</a:t>
            </a:r>
          </a:p>
          <a:p>
            <a:r>
              <a:rPr lang="en-US" dirty="0"/>
              <a:t>If you do not enter an emission factor, and you enter total emissions and an overall control %, CAERS will assume the total emissions you have entered are post control and will not use the overall control % value you entered.</a:t>
            </a:r>
          </a:p>
          <a:p>
            <a:endParaRPr lang="en-US" dirty="0"/>
          </a:p>
        </p:txBody>
      </p:sp>
    </p:spTree>
    <p:extLst>
      <p:ext uri="{BB962C8B-B14F-4D97-AF65-F5344CB8AC3E}">
        <p14:creationId xmlns:p14="http://schemas.microsoft.com/office/powerpoint/2010/main" val="275001362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E0EF0A2-C8DB-EEEF-13FC-C4E9C5741304}"/>
              </a:ext>
            </a:extLst>
          </p:cNvPr>
          <p:cNvSpPr>
            <a:spLocks noGrp="1"/>
          </p:cNvSpPr>
          <p:nvPr>
            <p:ph type="sldNum" sz="quarter" idx="12"/>
          </p:nvPr>
        </p:nvSpPr>
        <p:spPr/>
        <p:txBody>
          <a:bodyPr/>
          <a:lstStyle/>
          <a:p>
            <a:fld id="{C3625854-A157-44F5-B597-7EECA3982BD8}" type="slidenum">
              <a:rPr lang="en-US" smtClean="0"/>
              <a:t>79</a:t>
            </a:fld>
            <a:endParaRPr lang="en-US"/>
          </a:p>
        </p:txBody>
      </p:sp>
      <p:sp>
        <p:nvSpPr>
          <p:cNvPr id="2" name="Title 1">
            <a:extLst>
              <a:ext uri="{FF2B5EF4-FFF2-40B4-BE49-F238E27FC236}">
                <a16:creationId xmlns:a16="http://schemas.microsoft.com/office/drawing/2014/main" id="{887EFC43-04C0-3741-B01E-8EC5057C1352}"/>
              </a:ext>
            </a:extLst>
          </p:cNvPr>
          <p:cNvSpPr>
            <a:spLocks noGrp="1"/>
          </p:cNvSpPr>
          <p:nvPr>
            <p:ph type="title"/>
          </p:nvPr>
        </p:nvSpPr>
        <p:spPr/>
        <p:txBody>
          <a:bodyPr/>
          <a:lstStyle/>
          <a:p>
            <a:r>
              <a:rPr lang="en-US" b="1" dirty="0"/>
              <a:t>Control Device Tab for this Example</a:t>
            </a:r>
          </a:p>
        </p:txBody>
      </p:sp>
      <p:pic>
        <p:nvPicPr>
          <p:cNvPr id="6" name="Picture 5" descr="Example of a bulk upload &quot;Control Devices&quot; tab showing how the controls from the example should be entered.">
            <a:extLst>
              <a:ext uri="{FF2B5EF4-FFF2-40B4-BE49-F238E27FC236}">
                <a16:creationId xmlns:a16="http://schemas.microsoft.com/office/drawing/2014/main" id="{844D06A3-702B-3651-BBB2-70C73EC2C45D}"/>
              </a:ext>
            </a:extLst>
          </p:cNvPr>
          <p:cNvPicPr>
            <a:picLocks noChangeAspect="1"/>
          </p:cNvPicPr>
          <p:nvPr/>
        </p:nvPicPr>
        <p:blipFill rotWithShape="1">
          <a:blip r:embed="rId2"/>
          <a:srcRect t="29133"/>
          <a:stretch/>
        </p:blipFill>
        <p:spPr>
          <a:xfrm>
            <a:off x="601579" y="1873568"/>
            <a:ext cx="10988842" cy="3911600"/>
          </a:xfrm>
          <a:prstGeom prst="rect">
            <a:avLst/>
          </a:prstGeom>
        </p:spPr>
      </p:pic>
    </p:spTree>
    <p:extLst>
      <p:ext uri="{BB962C8B-B14F-4D97-AF65-F5344CB8AC3E}">
        <p14:creationId xmlns:p14="http://schemas.microsoft.com/office/powerpoint/2010/main" val="6349582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B3B3282-231D-4DC8-B836-062A3534E50C}"/>
              </a:ext>
            </a:extLst>
          </p:cNvPr>
          <p:cNvSpPr>
            <a:spLocks noGrp="1"/>
          </p:cNvSpPr>
          <p:nvPr>
            <p:ph type="sldNum" sz="quarter" idx="12"/>
          </p:nvPr>
        </p:nvSpPr>
        <p:spPr>
          <a:xfrm>
            <a:off x="8610600" y="5845146"/>
            <a:ext cx="2743200" cy="365125"/>
          </a:xfrm>
        </p:spPr>
        <p:txBody>
          <a:bodyPr/>
          <a:lstStyle/>
          <a:p>
            <a:fld id="{C3625854-A157-44F5-B597-7EECA3982BD8}" type="slidenum">
              <a:rPr lang="en-US" smtClean="0"/>
              <a:t>8</a:t>
            </a:fld>
            <a:endParaRPr lang="en-US" dirty="0"/>
          </a:p>
        </p:txBody>
      </p:sp>
      <p:sp>
        <p:nvSpPr>
          <p:cNvPr id="2" name="Title 1">
            <a:extLst>
              <a:ext uri="{FF2B5EF4-FFF2-40B4-BE49-F238E27FC236}">
                <a16:creationId xmlns:a16="http://schemas.microsoft.com/office/drawing/2014/main" id="{9491C988-CDFE-4BC6-BFA6-B1ECA8203DF8}"/>
              </a:ext>
            </a:extLst>
          </p:cNvPr>
          <p:cNvSpPr>
            <a:spLocks noGrp="1"/>
          </p:cNvSpPr>
          <p:nvPr>
            <p:ph type="title"/>
          </p:nvPr>
        </p:nvSpPr>
        <p:spPr/>
        <p:txBody>
          <a:bodyPr/>
          <a:lstStyle/>
          <a:p>
            <a:r>
              <a:rPr lang="en-US" b="1" dirty="0"/>
              <a:t>Percent </a:t>
            </a:r>
            <a:r>
              <a:rPr lang="en-US" b="1" u="sng" dirty="0"/>
              <a:t>Control</a:t>
            </a:r>
            <a:r>
              <a:rPr lang="en-US" b="1" dirty="0"/>
              <a:t> Effectiveness</a:t>
            </a:r>
          </a:p>
        </p:txBody>
      </p:sp>
      <p:sp>
        <p:nvSpPr>
          <p:cNvPr id="14" name="TextBox 13">
            <a:extLst>
              <a:ext uri="{FF2B5EF4-FFF2-40B4-BE49-F238E27FC236}">
                <a16:creationId xmlns:a16="http://schemas.microsoft.com/office/drawing/2014/main" id="{1357A2A4-0859-45D9-B695-7EE36D152FE2}"/>
              </a:ext>
            </a:extLst>
          </p:cNvPr>
          <p:cNvSpPr txBox="1"/>
          <p:nvPr/>
        </p:nvSpPr>
        <p:spPr>
          <a:xfrm>
            <a:off x="838200" y="1794281"/>
            <a:ext cx="10761133" cy="1477328"/>
          </a:xfrm>
          <a:prstGeom prst="rect">
            <a:avLst/>
          </a:prstGeom>
          <a:noFill/>
        </p:spPr>
        <p:txBody>
          <a:bodyPr wrap="square" rtlCol="0">
            <a:spAutoFit/>
          </a:bodyPr>
          <a:lstStyle/>
          <a:p>
            <a:pPr>
              <a:spcAft>
                <a:spcPts val="1000"/>
              </a:spcAft>
            </a:pPr>
            <a:r>
              <a:rPr lang="en-US" b="1" dirty="0"/>
              <a:t>Percent control effectiveness:  </a:t>
            </a:r>
            <a:r>
              <a:rPr lang="en-US" dirty="0">
                <a:latin typeface="Calibri" panose="020F0502020204030204" pitchFamily="34" charset="0"/>
                <a:ea typeface="Calibri" panose="020F0502020204030204" pitchFamily="34" charset="0"/>
                <a:cs typeface="Times New Roman" panose="02020603050405020304" pitchFamily="18" charset="0"/>
              </a:rPr>
              <a:t>The percentage of time or activity throughput that a control approach is operating as designed, including the capture and reduction devices. This percentage accounts for the fact that controls typically are not 100% effective because of equipment downtime, upsets and decreases in control efficiencies.  This could be estimated from the amount of time the control is operational, versus down for maintenance or repairs.  When the control is not effective, the pollutant is not removed from the emissions stream.</a:t>
            </a:r>
          </a:p>
        </p:txBody>
      </p:sp>
      <p:sp>
        <p:nvSpPr>
          <p:cNvPr id="8" name="Cube 7">
            <a:extLst>
              <a:ext uri="{FF2B5EF4-FFF2-40B4-BE49-F238E27FC236}">
                <a16:creationId xmlns:a16="http://schemas.microsoft.com/office/drawing/2014/main" id="{4E663814-1D96-4EAE-A9C9-D13F9DB76688}"/>
              </a:ext>
              <a:ext uri="{C183D7F6-B498-43B3-948B-1728B52AA6E4}">
                <adec:decorative xmlns:adec="http://schemas.microsoft.com/office/drawing/2017/decorative" val="1"/>
              </a:ext>
            </a:extLst>
          </p:cNvPr>
          <p:cNvSpPr/>
          <p:nvPr/>
        </p:nvSpPr>
        <p:spPr>
          <a:xfrm>
            <a:off x="1571092" y="5214111"/>
            <a:ext cx="1540525" cy="839421"/>
          </a:xfrm>
          <a:prstGeom prst="cube">
            <a:avLst/>
          </a:prstGeom>
          <a:solidFill>
            <a:srgbClr val="2C3C43">
              <a:lumMod val="20000"/>
              <a:lumOff val="80000"/>
            </a:srgbClr>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chemeClr val="accent1">
                    <a:lumMod val="50000"/>
                  </a:schemeClr>
                </a:solidFill>
                <a:effectLst/>
                <a:uLnTx/>
                <a:uFillTx/>
                <a:latin typeface="Trebuchet MS" panose="020B0603020202020204"/>
                <a:ea typeface="+mn-ea"/>
                <a:cs typeface="+mn-cs"/>
              </a:rPr>
              <a:t>Control </a:t>
            </a:r>
            <a:r>
              <a:rPr lang="en-US" b="1" kern="0" dirty="0">
                <a:solidFill>
                  <a:schemeClr val="accent1">
                    <a:lumMod val="50000"/>
                  </a:schemeClr>
                </a:solidFill>
                <a:latin typeface="Trebuchet MS" panose="020B0603020202020204"/>
              </a:rPr>
              <a:t>(s)</a:t>
            </a:r>
            <a:endParaRPr kumimoji="0" lang="en-US" sz="1800" b="1" i="0" u="none" strike="noStrike" kern="0" cap="none" spc="0" normalizeH="0" baseline="0" noProof="0" dirty="0">
              <a:ln>
                <a:noFill/>
              </a:ln>
              <a:solidFill>
                <a:schemeClr val="accent1">
                  <a:lumMod val="50000"/>
                </a:schemeClr>
              </a:solidFill>
              <a:effectLst/>
              <a:uLnTx/>
              <a:uFillTx/>
              <a:latin typeface="Trebuchet MS" panose="020B0603020202020204"/>
              <a:ea typeface="+mn-ea"/>
              <a:cs typeface="+mn-cs"/>
            </a:endParaRPr>
          </a:p>
        </p:txBody>
      </p:sp>
      <p:cxnSp>
        <p:nvCxnSpPr>
          <p:cNvPr id="16" name="Straight Arrow Connector 15">
            <a:extLst>
              <a:ext uri="{FF2B5EF4-FFF2-40B4-BE49-F238E27FC236}">
                <a16:creationId xmlns:a16="http://schemas.microsoft.com/office/drawing/2014/main" id="{FCA3AF08-A2CF-464A-80AF-2BC7C29F7B54}"/>
              </a:ext>
              <a:ext uri="{C183D7F6-B498-43B3-948B-1728B52AA6E4}">
                <adec:decorative xmlns:adec="http://schemas.microsoft.com/office/drawing/2017/decorative" val="1"/>
              </a:ext>
            </a:extLst>
          </p:cNvPr>
          <p:cNvCxnSpPr>
            <a:cxnSpLocks/>
            <a:stCxn id="8" idx="0"/>
            <a:endCxn id="26" idx="2"/>
          </p:cNvCxnSpPr>
          <p:nvPr/>
        </p:nvCxnSpPr>
        <p:spPr>
          <a:xfrm flipV="1">
            <a:off x="2446282" y="4927389"/>
            <a:ext cx="10388" cy="286722"/>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DCBC29A-1C48-4D46-9A4E-FD6807D8A447}"/>
              </a:ext>
              <a:ext uri="{C183D7F6-B498-43B3-948B-1728B52AA6E4}">
                <adec:decorative xmlns:adec="http://schemas.microsoft.com/office/drawing/2017/decorative" val="1"/>
              </a:ext>
            </a:extLst>
          </p:cNvPr>
          <p:cNvSpPr txBox="1"/>
          <p:nvPr/>
        </p:nvSpPr>
        <p:spPr>
          <a:xfrm>
            <a:off x="1107346" y="4558057"/>
            <a:ext cx="2698648" cy="369332"/>
          </a:xfrm>
          <a:prstGeom prst="rect">
            <a:avLst/>
          </a:prstGeom>
          <a:noFill/>
        </p:spPr>
        <p:txBody>
          <a:bodyPr wrap="square" rtlCol="0">
            <a:spAutoFit/>
          </a:bodyPr>
          <a:lstStyle/>
          <a:p>
            <a:r>
              <a:rPr lang="en-US" dirty="0"/>
              <a:t>% when control is effective</a:t>
            </a:r>
          </a:p>
        </p:txBody>
      </p:sp>
      <p:cxnSp>
        <p:nvCxnSpPr>
          <p:cNvPr id="35" name="Straight Arrow Connector 34">
            <a:extLst>
              <a:ext uri="{FF2B5EF4-FFF2-40B4-BE49-F238E27FC236}">
                <a16:creationId xmlns:a16="http://schemas.microsoft.com/office/drawing/2014/main" id="{FAD17087-3099-4CDD-AE57-37962645A003}"/>
              </a:ext>
              <a:ext uri="{C183D7F6-B498-43B3-948B-1728B52AA6E4}">
                <adec:decorative xmlns:adec="http://schemas.microsoft.com/office/drawing/2017/decorative" val="1"/>
              </a:ext>
            </a:extLst>
          </p:cNvPr>
          <p:cNvCxnSpPr>
            <a:cxnSpLocks/>
            <a:stCxn id="26" idx="0"/>
            <a:endCxn id="17" idx="2"/>
          </p:cNvCxnSpPr>
          <p:nvPr/>
        </p:nvCxnSpPr>
        <p:spPr>
          <a:xfrm flipV="1">
            <a:off x="2456670" y="4015656"/>
            <a:ext cx="0" cy="542401"/>
          </a:xfrm>
          <a:prstGeom prst="straightConnector1">
            <a:avLst/>
          </a:prstGeom>
          <a:ln w="76200">
            <a:prstDash val="sysDot"/>
            <a:tailEnd type="triangle"/>
          </a:ln>
        </p:spPr>
        <p:style>
          <a:lnRef idx="1">
            <a:schemeClr val="accent1"/>
          </a:lnRef>
          <a:fillRef idx="0">
            <a:schemeClr val="accent1"/>
          </a:fillRef>
          <a:effectRef idx="0">
            <a:schemeClr val="accent1"/>
          </a:effectRef>
          <a:fontRef idx="minor">
            <a:schemeClr val="tx1"/>
          </a:fontRef>
        </p:style>
      </p:cxnSp>
      <p:sp>
        <p:nvSpPr>
          <p:cNvPr id="17" name="Rectangle: Rounded Corners 16">
            <a:extLst>
              <a:ext uri="{FF2B5EF4-FFF2-40B4-BE49-F238E27FC236}">
                <a16:creationId xmlns:a16="http://schemas.microsoft.com/office/drawing/2014/main" id="{3A2B2E1D-3F50-4E36-8254-6F893C7F9094}"/>
              </a:ext>
              <a:ext uri="{C183D7F6-B498-43B3-948B-1728B52AA6E4}">
                <adec:decorative xmlns:adec="http://schemas.microsoft.com/office/drawing/2017/decorative" val="1"/>
              </a:ext>
            </a:extLst>
          </p:cNvPr>
          <p:cNvSpPr/>
          <p:nvPr/>
        </p:nvSpPr>
        <p:spPr>
          <a:xfrm>
            <a:off x="1086357" y="3429000"/>
            <a:ext cx="2740625" cy="586656"/>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Removed Emissions</a:t>
            </a:r>
          </a:p>
        </p:txBody>
      </p:sp>
      <p:sp>
        <p:nvSpPr>
          <p:cNvPr id="27" name="TextBox 26">
            <a:extLst>
              <a:ext uri="{FF2B5EF4-FFF2-40B4-BE49-F238E27FC236}">
                <a16:creationId xmlns:a16="http://schemas.microsoft.com/office/drawing/2014/main" id="{6A3DE113-8EEB-4970-8459-D2813ABE868E}"/>
              </a:ext>
              <a:ext uri="{C183D7F6-B498-43B3-948B-1728B52AA6E4}">
                <adec:decorative xmlns:adec="http://schemas.microsoft.com/office/drawing/2017/decorative" val="1"/>
              </a:ext>
            </a:extLst>
          </p:cNvPr>
          <p:cNvSpPr txBox="1"/>
          <p:nvPr/>
        </p:nvSpPr>
        <p:spPr>
          <a:xfrm>
            <a:off x="3589983" y="5870910"/>
            <a:ext cx="1659467" cy="646331"/>
          </a:xfrm>
          <a:prstGeom prst="rect">
            <a:avLst/>
          </a:prstGeom>
          <a:noFill/>
        </p:spPr>
        <p:txBody>
          <a:bodyPr wrap="square" rtlCol="0">
            <a:spAutoFit/>
          </a:bodyPr>
          <a:lstStyle/>
          <a:p>
            <a:r>
              <a:rPr lang="en-US" b="1" dirty="0"/>
              <a:t>% when control is not effective</a:t>
            </a:r>
          </a:p>
        </p:txBody>
      </p:sp>
      <p:sp>
        <p:nvSpPr>
          <p:cNvPr id="36" name="Arrow: Right 35">
            <a:extLst>
              <a:ext uri="{FF2B5EF4-FFF2-40B4-BE49-F238E27FC236}">
                <a16:creationId xmlns:a16="http://schemas.microsoft.com/office/drawing/2014/main" id="{15D37B51-1704-4319-827C-D0272EE0FE11}"/>
              </a:ext>
              <a:ext uri="{C183D7F6-B498-43B3-948B-1728B52AA6E4}">
                <adec:decorative xmlns:adec="http://schemas.microsoft.com/office/drawing/2017/decorative" val="1"/>
              </a:ext>
            </a:extLst>
          </p:cNvPr>
          <p:cNvSpPr/>
          <p:nvPr/>
        </p:nvSpPr>
        <p:spPr>
          <a:xfrm>
            <a:off x="3156781" y="5420480"/>
            <a:ext cx="2615628" cy="303667"/>
          </a:xfrm>
          <a:prstGeom prst="rightArrow">
            <a:avLst/>
          </a:prstGeom>
          <a:solidFill>
            <a:srgbClr val="FFFF00"/>
          </a:solidFill>
          <a:ln w="19050" cap="rnd" cmpd="sng" algn="ctr">
            <a:solidFill>
              <a:schemeClr val="accent4">
                <a:lumMod val="75000"/>
              </a:scheme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a:ln>
                <a:noFill/>
              </a:ln>
              <a:solidFill>
                <a:prstClr val="white"/>
              </a:solidFill>
              <a:effectLst/>
              <a:uLnTx/>
              <a:uFillTx/>
              <a:latin typeface="Trebuchet MS" panose="020B0603020202020204"/>
              <a:ea typeface="+mn-ea"/>
              <a:cs typeface="+mn-cs"/>
            </a:endParaRPr>
          </a:p>
        </p:txBody>
      </p:sp>
      <p:sp>
        <p:nvSpPr>
          <p:cNvPr id="23" name="Content Placeholder 41">
            <a:extLst>
              <a:ext uri="{FF2B5EF4-FFF2-40B4-BE49-F238E27FC236}">
                <a16:creationId xmlns:a16="http://schemas.microsoft.com/office/drawing/2014/main" id="{EF2F9D4F-0926-4FFE-ADB8-87BB5AD5F209}"/>
              </a:ext>
              <a:ext uri="{C183D7F6-B498-43B3-948B-1728B52AA6E4}">
                <adec:decorative xmlns:adec="http://schemas.microsoft.com/office/drawing/2017/decorative" val="1"/>
              </a:ext>
            </a:extLst>
          </p:cNvPr>
          <p:cNvSpPr>
            <a:spLocks noGrp="1"/>
          </p:cNvSpPr>
          <p:nvPr>
            <p:ph idx="1"/>
          </p:nvPr>
        </p:nvSpPr>
        <p:spPr>
          <a:xfrm>
            <a:off x="5829620" y="4669798"/>
            <a:ext cx="1019175" cy="1718191"/>
          </a:xfrm>
          <a:prstGeom prst="can">
            <a:avLst/>
          </a:prstGeom>
          <a:solidFill>
            <a:schemeClr val="accent6">
              <a:lumMod val="50000"/>
            </a:schemeClr>
          </a:solidFill>
          <a:ln w="19050" cap="rnd" cmpd="sng" algn="ctr">
            <a:noFill/>
            <a:prstDash val="solid"/>
          </a:ln>
          <a:effectLst/>
        </p:spPr>
        <p:txBody>
          <a:bodyPr vert="vert"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chemeClr val="bg1"/>
                </a:solidFill>
                <a:effectLst/>
                <a:uLnTx/>
                <a:uFillTx/>
                <a:latin typeface="Trebuchet MS" panose="020B0603020202020204"/>
                <a:ea typeface="+mn-ea"/>
                <a:cs typeface="+mn-cs"/>
              </a:rPr>
              <a:t>Stack</a:t>
            </a:r>
          </a:p>
        </p:txBody>
      </p:sp>
      <p:sp>
        <p:nvSpPr>
          <p:cNvPr id="3" name="Rectangle 2" descr="A diagram showing that emissions are removed to the degree that a control device is effective.  The percentage of time a control is not effective, it does not remove pollutants.">
            <a:extLst>
              <a:ext uri="{FF2B5EF4-FFF2-40B4-BE49-F238E27FC236}">
                <a16:creationId xmlns:a16="http://schemas.microsoft.com/office/drawing/2014/main" id="{915C3826-25D0-C424-12B5-B8D4ACBAA37F}"/>
              </a:ext>
            </a:extLst>
          </p:cNvPr>
          <p:cNvSpPr/>
          <p:nvPr/>
        </p:nvSpPr>
        <p:spPr>
          <a:xfrm>
            <a:off x="926757" y="3271609"/>
            <a:ext cx="6413157" cy="34628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675B9B06-B0A8-4884-AFCA-9396E7C9F0B0}"/>
              </a:ext>
            </a:extLst>
          </p:cNvPr>
          <p:cNvSpPr txBox="1"/>
          <p:nvPr/>
        </p:nvSpPr>
        <p:spPr>
          <a:xfrm>
            <a:off x="7428965" y="3832803"/>
            <a:ext cx="4230068" cy="1797415"/>
          </a:xfrm>
          <a:prstGeom prst="rect">
            <a:avLst/>
          </a:prstGeom>
          <a:noFill/>
        </p:spPr>
        <p:txBody>
          <a:bodyPr wrap="square">
            <a:spAutoFit/>
          </a:bodyPr>
          <a:lstStyle/>
          <a:p>
            <a:pPr marL="0" lvl="4" indent="0">
              <a:lnSpc>
                <a:spcPct val="90000"/>
              </a:lnSpc>
              <a:spcBef>
                <a:spcPts val="300"/>
              </a:spcBef>
              <a:buClr>
                <a:schemeClr val="bg1">
                  <a:lumMod val="65000"/>
                </a:schemeClr>
              </a:buClr>
              <a:defRPr/>
            </a:pPr>
            <a:r>
              <a:rPr lang="en-US" sz="1600" dirty="0">
                <a:solidFill>
                  <a:srgbClr val="C00000"/>
                </a:solidFill>
                <a:latin typeface="Arial" panose="020B0604020202020204" pitchFamily="34" charset="0"/>
                <a:cs typeface="Arial" panose="020B0604020202020204" pitchFamily="34" charset="0"/>
              </a:rPr>
              <a:t>Example: </a:t>
            </a:r>
          </a:p>
          <a:p>
            <a:pPr marL="0" lvl="4" indent="0">
              <a:lnSpc>
                <a:spcPct val="90000"/>
              </a:lnSpc>
              <a:spcBef>
                <a:spcPts val="300"/>
              </a:spcBef>
              <a:buClr>
                <a:schemeClr val="bg1">
                  <a:lumMod val="65000"/>
                </a:schemeClr>
              </a:buClr>
              <a:defRPr/>
            </a:pPr>
            <a:r>
              <a:rPr lang="en-US" sz="1600" dirty="0">
                <a:solidFill>
                  <a:srgbClr val="C00000"/>
                </a:solidFill>
                <a:latin typeface="Arial" panose="020B0604020202020204" pitchFamily="34" charset="0"/>
                <a:cs typeface="Arial" panose="020B0604020202020204" pitchFamily="34" charset="0"/>
              </a:rPr>
              <a:t>Control Effectiveness = </a:t>
            </a:r>
          </a:p>
          <a:p>
            <a:pPr marL="0" lvl="4" indent="0">
              <a:lnSpc>
                <a:spcPct val="90000"/>
              </a:lnSpc>
              <a:spcBef>
                <a:spcPts val="300"/>
              </a:spcBef>
              <a:buClr>
                <a:schemeClr val="bg1">
                  <a:lumMod val="65000"/>
                </a:schemeClr>
              </a:buClr>
              <a:defRPr/>
            </a:pPr>
            <a:r>
              <a:rPr lang="en-US" sz="1600" dirty="0">
                <a:solidFill>
                  <a:srgbClr val="C00000"/>
                </a:solidFill>
                <a:latin typeface="Arial" panose="020B0604020202020204" pitchFamily="34" charset="0"/>
                <a:cs typeface="Arial" panose="020B0604020202020204" pitchFamily="34" charset="0"/>
              </a:rPr>
              <a:t>(2000-200)/(2000) *100 = 90%, where:</a:t>
            </a:r>
          </a:p>
          <a:p>
            <a:pPr marL="285750" lvl="4" indent="-285750">
              <a:lnSpc>
                <a:spcPct val="90000"/>
              </a:lnSpc>
              <a:spcBef>
                <a:spcPts val="300"/>
              </a:spcBef>
              <a:buClr>
                <a:srgbClr val="FF0000"/>
              </a:buClr>
              <a:buFont typeface="Arial" panose="020B0604020202020204" pitchFamily="34" charset="0"/>
              <a:buChar char="•"/>
              <a:defRPr/>
            </a:pPr>
            <a:r>
              <a:rPr lang="en-US" sz="1600" dirty="0">
                <a:solidFill>
                  <a:srgbClr val="C00000"/>
                </a:solidFill>
                <a:latin typeface="Arial" panose="020B0604020202020204" pitchFamily="34" charset="0"/>
                <a:cs typeface="Arial" panose="020B0604020202020204" pitchFamily="34" charset="0"/>
              </a:rPr>
              <a:t>the emissions Process or Unit ran for 2000 hours.</a:t>
            </a:r>
          </a:p>
          <a:p>
            <a:pPr marL="285750" lvl="4" indent="-285750">
              <a:lnSpc>
                <a:spcPct val="90000"/>
              </a:lnSpc>
              <a:spcBef>
                <a:spcPts val="300"/>
              </a:spcBef>
              <a:buClr>
                <a:srgbClr val="FF0000"/>
              </a:buClr>
              <a:buFont typeface="Arial" panose="020B0604020202020204" pitchFamily="34" charset="0"/>
              <a:buChar char="•"/>
              <a:defRPr/>
            </a:pPr>
            <a:r>
              <a:rPr lang="en-US" sz="1600" dirty="0">
                <a:solidFill>
                  <a:srgbClr val="C00000"/>
                </a:solidFill>
                <a:latin typeface="Arial" panose="020B0604020202020204" pitchFamily="34" charset="0"/>
                <a:cs typeface="Arial" panose="020B0604020202020204" pitchFamily="34" charset="0"/>
              </a:rPr>
              <a:t>the Control Scenario was operationally down for 200 hours.</a:t>
            </a:r>
          </a:p>
        </p:txBody>
      </p:sp>
    </p:spTree>
    <p:extLst>
      <p:ext uri="{BB962C8B-B14F-4D97-AF65-F5344CB8AC3E}">
        <p14:creationId xmlns:p14="http://schemas.microsoft.com/office/powerpoint/2010/main" val="362439624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272BBBD-13AB-8154-17B5-31C8AB2139A6}"/>
              </a:ext>
            </a:extLst>
          </p:cNvPr>
          <p:cNvSpPr>
            <a:spLocks noGrp="1"/>
          </p:cNvSpPr>
          <p:nvPr>
            <p:ph type="sldNum" sz="quarter" idx="12"/>
          </p:nvPr>
        </p:nvSpPr>
        <p:spPr/>
        <p:txBody>
          <a:bodyPr/>
          <a:lstStyle/>
          <a:p>
            <a:fld id="{C3625854-A157-44F5-B597-7EECA3982BD8}" type="slidenum">
              <a:rPr lang="en-US" smtClean="0"/>
              <a:t>80</a:t>
            </a:fld>
            <a:endParaRPr lang="en-US"/>
          </a:p>
        </p:txBody>
      </p:sp>
      <p:sp>
        <p:nvSpPr>
          <p:cNvPr id="2" name="Title 1">
            <a:extLst>
              <a:ext uri="{FF2B5EF4-FFF2-40B4-BE49-F238E27FC236}">
                <a16:creationId xmlns:a16="http://schemas.microsoft.com/office/drawing/2014/main" id="{21729EF7-E7E1-588D-A4DF-BC904363992E}"/>
              </a:ext>
            </a:extLst>
          </p:cNvPr>
          <p:cNvSpPr>
            <a:spLocks noGrp="1"/>
          </p:cNvSpPr>
          <p:nvPr>
            <p:ph type="title"/>
          </p:nvPr>
        </p:nvSpPr>
        <p:spPr/>
        <p:txBody>
          <a:bodyPr/>
          <a:lstStyle/>
          <a:p>
            <a:r>
              <a:rPr lang="en-US" b="1" dirty="0"/>
              <a:t>Control Paths Tab for this Example</a:t>
            </a:r>
          </a:p>
        </p:txBody>
      </p:sp>
      <p:pic>
        <p:nvPicPr>
          <p:cNvPr id="5" name="Picture 4" descr="Example of a bulk upload &quot;Control Paths&quot; tab showing how the paths from the example should be entered.">
            <a:extLst>
              <a:ext uri="{FF2B5EF4-FFF2-40B4-BE49-F238E27FC236}">
                <a16:creationId xmlns:a16="http://schemas.microsoft.com/office/drawing/2014/main" id="{9BB35E29-0F10-884F-6A42-F706433994AA}"/>
              </a:ext>
            </a:extLst>
          </p:cNvPr>
          <p:cNvPicPr>
            <a:picLocks noChangeAspect="1"/>
          </p:cNvPicPr>
          <p:nvPr/>
        </p:nvPicPr>
        <p:blipFill rotWithShape="1">
          <a:blip r:embed="rId2"/>
          <a:srcRect t="26667"/>
          <a:stretch/>
        </p:blipFill>
        <p:spPr>
          <a:xfrm>
            <a:off x="838200" y="1339850"/>
            <a:ext cx="9286875" cy="4819336"/>
          </a:xfrm>
          <a:prstGeom prst="rect">
            <a:avLst/>
          </a:prstGeom>
        </p:spPr>
      </p:pic>
    </p:spTree>
    <p:extLst>
      <p:ext uri="{BB962C8B-B14F-4D97-AF65-F5344CB8AC3E}">
        <p14:creationId xmlns:p14="http://schemas.microsoft.com/office/powerpoint/2010/main" val="10726313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88CF5AF-0DDE-7E9B-3128-88A3FF0FB83D}"/>
              </a:ext>
            </a:extLst>
          </p:cNvPr>
          <p:cNvSpPr>
            <a:spLocks noGrp="1"/>
          </p:cNvSpPr>
          <p:nvPr>
            <p:ph type="sldNum" sz="quarter" idx="12"/>
          </p:nvPr>
        </p:nvSpPr>
        <p:spPr/>
        <p:txBody>
          <a:bodyPr/>
          <a:lstStyle/>
          <a:p>
            <a:fld id="{C3625854-A157-44F5-B597-7EECA3982BD8}" type="slidenum">
              <a:rPr lang="en-US" smtClean="0"/>
              <a:t>81</a:t>
            </a:fld>
            <a:endParaRPr lang="en-US"/>
          </a:p>
        </p:txBody>
      </p:sp>
      <p:sp>
        <p:nvSpPr>
          <p:cNvPr id="2" name="Title 1">
            <a:extLst>
              <a:ext uri="{FF2B5EF4-FFF2-40B4-BE49-F238E27FC236}">
                <a16:creationId xmlns:a16="http://schemas.microsoft.com/office/drawing/2014/main" id="{A0B4F2F3-A4A6-ECB0-8B20-7646F99E2A36}"/>
              </a:ext>
            </a:extLst>
          </p:cNvPr>
          <p:cNvSpPr>
            <a:spLocks noGrp="1"/>
          </p:cNvSpPr>
          <p:nvPr>
            <p:ph type="title"/>
          </p:nvPr>
        </p:nvSpPr>
        <p:spPr/>
        <p:txBody>
          <a:bodyPr/>
          <a:lstStyle/>
          <a:p>
            <a:r>
              <a:rPr lang="en-US" b="1" dirty="0"/>
              <a:t>Control Assignments for this Example</a:t>
            </a:r>
          </a:p>
        </p:txBody>
      </p:sp>
      <p:pic>
        <p:nvPicPr>
          <p:cNvPr id="7" name="Picture 6" descr="Example of a bulk upload &quot;Control Assignments&quot; tab showing how the controls should be placed in paths.">
            <a:extLst>
              <a:ext uri="{FF2B5EF4-FFF2-40B4-BE49-F238E27FC236}">
                <a16:creationId xmlns:a16="http://schemas.microsoft.com/office/drawing/2014/main" id="{0D7C04FC-8EBC-A0B9-A851-A01D0561AE85}"/>
              </a:ext>
            </a:extLst>
          </p:cNvPr>
          <p:cNvPicPr>
            <a:picLocks noChangeAspect="1"/>
          </p:cNvPicPr>
          <p:nvPr/>
        </p:nvPicPr>
        <p:blipFill rotWithShape="1">
          <a:blip r:embed="rId2"/>
          <a:srcRect t="29691"/>
          <a:stretch/>
        </p:blipFill>
        <p:spPr>
          <a:xfrm>
            <a:off x="1400514" y="1462564"/>
            <a:ext cx="9390971" cy="4740910"/>
          </a:xfrm>
          <a:prstGeom prst="rect">
            <a:avLst/>
          </a:prstGeom>
        </p:spPr>
      </p:pic>
    </p:spTree>
    <p:extLst>
      <p:ext uri="{BB962C8B-B14F-4D97-AF65-F5344CB8AC3E}">
        <p14:creationId xmlns:p14="http://schemas.microsoft.com/office/powerpoint/2010/main" val="351010382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2D2EA2F-42CE-C903-D990-FBED3C4BF36B}"/>
              </a:ext>
            </a:extLst>
          </p:cNvPr>
          <p:cNvSpPr>
            <a:spLocks noGrp="1"/>
          </p:cNvSpPr>
          <p:nvPr>
            <p:ph type="sldNum" sz="quarter" idx="12"/>
          </p:nvPr>
        </p:nvSpPr>
        <p:spPr/>
        <p:txBody>
          <a:bodyPr/>
          <a:lstStyle/>
          <a:p>
            <a:fld id="{C3625854-A157-44F5-B597-7EECA3982BD8}" type="slidenum">
              <a:rPr lang="en-US" smtClean="0"/>
              <a:t>82</a:t>
            </a:fld>
            <a:endParaRPr lang="en-US"/>
          </a:p>
        </p:txBody>
      </p:sp>
      <p:sp>
        <p:nvSpPr>
          <p:cNvPr id="2" name="Title 1">
            <a:extLst>
              <a:ext uri="{FF2B5EF4-FFF2-40B4-BE49-F238E27FC236}">
                <a16:creationId xmlns:a16="http://schemas.microsoft.com/office/drawing/2014/main" id="{C90F2878-7C48-68B3-DBEF-C3A71333EAFF}"/>
              </a:ext>
            </a:extLst>
          </p:cNvPr>
          <p:cNvSpPr>
            <a:spLocks noGrp="1"/>
          </p:cNvSpPr>
          <p:nvPr>
            <p:ph type="title"/>
          </p:nvPr>
        </p:nvSpPr>
        <p:spPr/>
        <p:txBody>
          <a:bodyPr/>
          <a:lstStyle/>
          <a:p>
            <a:r>
              <a:rPr lang="en-US" b="1" dirty="0"/>
              <a:t>Control Device Pollutants for this Example</a:t>
            </a:r>
          </a:p>
        </p:txBody>
      </p:sp>
      <p:pic>
        <p:nvPicPr>
          <p:cNvPr id="5" name="Picture 4" descr="Example of a bulk upload &quot;Control Device Pollutants&quot; tab showing how the pollutants should be placed for their relevant control devices.">
            <a:extLst>
              <a:ext uri="{FF2B5EF4-FFF2-40B4-BE49-F238E27FC236}">
                <a16:creationId xmlns:a16="http://schemas.microsoft.com/office/drawing/2014/main" id="{016EECB4-07A4-23F8-B34D-23F3257E692A}"/>
              </a:ext>
            </a:extLst>
          </p:cNvPr>
          <p:cNvPicPr>
            <a:picLocks noChangeAspect="1"/>
          </p:cNvPicPr>
          <p:nvPr/>
        </p:nvPicPr>
        <p:blipFill rotWithShape="1">
          <a:blip r:embed="rId2"/>
          <a:srcRect t="35139"/>
          <a:stretch/>
        </p:blipFill>
        <p:spPr>
          <a:xfrm>
            <a:off x="942975" y="1690688"/>
            <a:ext cx="9927482" cy="3862387"/>
          </a:xfrm>
          <a:prstGeom prst="rect">
            <a:avLst/>
          </a:prstGeom>
        </p:spPr>
      </p:pic>
    </p:spTree>
    <p:extLst>
      <p:ext uri="{BB962C8B-B14F-4D97-AF65-F5344CB8AC3E}">
        <p14:creationId xmlns:p14="http://schemas.microsoft.com/office/powerpoint/2010/main" val="118631500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76B8530-8240-63C2-85A1-0CBB6ACCD1B8}"/>
              </a:ext>
            </a:extLst>
          </p:cNvPr>
          <p:cNvSpPr>
            <a:spLocks noGrp="1"/>
          </p:cNvSpPr>
          <p:nvPr>
            <p:ph type="sldNum" sz="quarter" idx="12"/>
          </p:nvPr>
        </p:nvSpPr>
        <p:spPr/>
        <p:txBody>
          <a:bodyPr/>
          <a:lstStyle/>
          <a:p>
            <a:fld id="{C3625854-A157-44F5-B597-7EECA3982BD8}" type="slidenum">
              <a:rPr lang="en-US" smtClean="0"/>
              <a:t>83</a:t>
            </a:fld>
            <a:endParaRPr lang="en-US"/>
          </a:p>
        </p:txBody>
      </p:sp>
      <p:sp>
        <p:nvSpPr>
          <p:cNvPr id="2" name="Title 1">
            <a:extLst>
              <a:ext uri="{FF2B5EF4-FFF2-40B4-BE49-F238E27FC236}">
                <a16:creationId xmlns:a16="http://schemas.microsoft.com/office/drawing/2014/main" id="{DD4C3A67-4184-D6D3-3509-2EDE7AE7DCA8}"/>
              </a:ext>
            </a:extLst>
          </p:cNvPr>
          <p:cNvSpPr>
            <a:spLocks noGrp="1"/>
          </p:cNvSpPr>
          <p:nvPr>
            <p:ph type="title"/>
          </p:nvPr>
        </p:nvSpPr>
        <p:spPr/>
        <p:txBody>
          <a:bodyPr/>
          <a:lstStyle/>
          <a:p>
            <a:r>
              <a:rPr lang="en-US" b="1" dirty="0"/>
              <a:t>Control Path Pollutants for this Example</a:t>
            </a:r>
          </a:p>
        </p:txBody>
      </p:sp>
      <p:pic>
        <p:nvPicPr>
          <p:cNvPr id="6" name="Picture 5" descr="Example of a bulk upload &quot;Control Path Pollutants&quot; tab showing how the pollutants should be entered for the paths that contain their control devices.">
            <a:extLst>
              <a:ext uri="{FF2B5EF4-FFF2-40B4-BE49-F238E27FC236}">
                <a16:creationId xmlns:a16="http://schemas.microsoft.com/office/drawing/2014/main" id="{8A971402-8AF4-879E-2276-374990436D27}"/>
              </a:ext>
            </a:extLst>
          </p:cNvPr>
          <p:cNvPicPr>
            <a:picLocks noChangeAspect="1"/>
          </p:cNvPicPr>
          <p:nvPr/>
        </p:nvPicPr>
        <p:blipFill rotWithShape="1">
          <a:blip r:embed="rId2"/>
          <a:srcRect t="37500"/>
          <a:stretch/>
        </p:blipFill>
        <p:spPr>
          <a:xfrm>
            <a:off x="838200" y="1690688"/>
            <a:ext cx="10348684" cy="3395662"/>
          </a:xfrm>
          <a:prstGeom prst="rect">
            <a:avLst/>
          </a:prstGeom>
        </p:spPr>
      </p:pic>
    </p:spTree>
    <p:extLst>
      <p:ext uri="{BB962C8B-B14F-4D97-AF65-F5344CB8AC3E}">
        <p14:creationId xmlns:p14="http://schemas.microsoft.com/office/powerpoint/2010/main" val="208953486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2D817CC-799A-F0AD-0C4E-C8467E5020CB}"/>
              </a:ext>
            </a:extLst>
          </p:cNvPr>
          <p:cNvSpPr>
            <a:spLocks noGrp="1"/>
          </p:cNvSpPr>
          <p:nvPr>
            <p:ph type="sldNum" sz="quarter" idx="12"/>
          </p:nvPr>
        </p:nvSpPr>
        <p:spPr/>
        <p:txBody>
          <a:bodyPr/>
          <a:lstStyle/>
          <a:p>
            <a:fld id="{C3625854-A157-44F5-B597-7EECA3982BD8}" type="slidenum">
              <a:rPr lang="en-US" smtClean="0"/>
              <a:t>84</a:t>
            </a:fld>
            <a:endParaRPr lang="en-US"/>
          </a:p>
        </p:txBody>
      </p:sp>
      <p:sp>
        <p:nvSpPr>
          <p:cNvPr id="2" name="Title 1">
            <a:extLst>
              <a:ext uri="{FF2B5EF4-FFF2-40B4-BE49-F238E27FC236}">
                <a16:creationId xmlns:a16="http://schemas.microsoft.com/office/drawing/2014/main" id="{596998F5-100B-BC1A-E1AB-1E47C0481ED1}"/>
              </a:ext>
            </a:extLst>
          </p:cNvPr>
          <p:cNvSpPr>
            <a:spLocks noGrp="1"/>
          </p:cNvSpPr>
          <p:nvPr>
            <p:ph type="title"/>
          </p:nvPr>
        </p:nvSpPr>
        <p:spPr/>
        <p:txBody>
          <a:bodyPr/>
          <a:lstStyle/>
          <a:p>
            <a:r>
              <a:rPr lang="en-US" b="1" dirty="0"/>
              <a:t>Release Point Apportionment for this Example</a:t>
            </a:r>
          </a:p>
        </p:txBody>
      </p:sp>
      <p:pic>
        <p:nvPicPr>
          <p:cNvPr id="3" name="Picture 2" descr="Example of an &quot;Apportionment&quot; tab showing different release point apportionments for the different unit/process combinations in the example.">
            <a:extLst>
              <a:ext uri="{FF2B5EF4-FFF2-40B4-BE49-F238E27FC236}">
                <a16:creationId xmlns:a16="http://schemas.microsoft.com/office/drawing/2014/main" id="{F3EE5532-315C-32C4-5D15-D4726B565AC3}"/>
              </a:ext>
            </a:extLst>
          </p:cNvPr>
          <p:cNvPicPr>
            <a:picLocks noChangeAspect="1"/>
          </p:cNvPicPr>
          <p:nvPr/>
        </p:nvPicPr>
        <p:blipFill rotWithShape="1">
          <a:blip r:embed="rId2"/>
          <a:srcRect t="26621"/>
          <a:stretch/>
        </p:blipFill>
        <p:spPr>
          <a:xfrm>
            <a:off x="1350447" y="1440496"/>
            <a:ext cx="9491106" cy="4813428"/>
          </a:xfrm>
          <a:prstGeom prst="rect">
            <a:avLst/>
          </a:prstGeom>
        </p:spPr>
      </p:pic>
    </p:spTree>
    <p:extLst>
      <p:ext uri="{BB962C8B-B14F-4D97-AF65-F5344CB8AC3E}">
        <p14:creationId xmlns:p14="http://schemas.microsoft.com/office/powerpoint/2010/main" val="255090881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55AFF72-3877-AC7C-4095-FA66EDE954A7}"/>
              </a:ext>
            </a:extLst>
          </p:cNvPr>
          <p:cNvSpPr>
            <a:spLocks noGrp="1"/>
          </p:cNvSpPr>
          <p:nvPr>
            <p:ph type="sldNum" sz="quarter" idx="12"/>
          </p:nvPr>
        </p:nvSpPr>
        <p:spPr/>
        <p:txBody>
          <a:bodyPr/>
          <a:lstStyle/>
          <a:p>
            <a:fld id="{C3625854-A157-44F5-B597-7EECA3982BD8}" type="slidenum">
              <a:rPr lang="en-US" smtClean="0"/>
              <a:t>85</a:t>
            </a:fld>
            <a:endParaRPr lang="en-US"/>
          </a:p>
        </p:txBody>
      </p:sp>
      <p:sp>
        <p:nvSpPr>
          <p:cNvPr id="2" name="Title 1">
            <a:extLst>
              <a:ext uri="{FF2B5EF4-FFF2-40B4-BE49-F238E27FC236}">
                <a16:creationId xmlns:a16="http://schemas.microsoft.com/office/drawing/2014/main" id="{F274DDDA-49FC-0C00-2D83-AE16699B7253}"/>
              </a:ext>
            </a:extLst>
          </p:cNvPr>
          <p:cNvSpPr>
            <a:spLocks noGrp="1"/>
          </p:cNvSpPr>
          <p:nvPr>
            <p:ph type="title"/>
          </p:nvPr>
        </p:nvSpPr>
        <p:spPr/>
        <p:txBody>
          <a:bodyPr/>
          <a:lstStyle/>
          <a:p>
            <a:r>
              <a:rPr lang="en-US" b="1" dirty="0"/>
              <a:t>Emissions for this Example</a:t>
            </a:r>
          </a:p>
        </p:txBody>
      </p:sp>
      <p:pic>
        <p:nvPicPr>
          <p:cNvPr id="7" name="Picture 6" descr="Example of the &quot;Emissions&quot; tab in the bulk upload template where overall % control reduction is used in the calculations.">
            <a:extLst>
              <a:ext uri="{FF2B5EF4-FFF2-40B4-BE49-F238E27FC236}">
                <a16:creationId xmlns:a16="http://schemas.microsoft.com/office/drawing/2014/main" id="{F8C27B3C-90FC-9AC8-5D5A-01B8055EDAF9}"/>
              </a:ext>
            </a:extLst>
          </p:cNvPr>
          <p:cNvPicPr>
            <a:picLocks noChangeAspect="1"/>
          </p:cNvPicPr>
          <p:nvPr/>
        </p:nvPicPr>
        <p:blipFill rotWithShape="1">
          <a:blip r:embed="rId2"/>
          <a:srcRect t="30492"/>
          <a:stretch/>
        </p:blipFill>
        <p:spPr>
          <a:xfrm>
            <a:off x="838200" y="1769555"/>
            <a:ext cx="10190422" cy="3318890"/>
          </a:xfrm>
          <a:prstGeom prst="rect">
            <a:avLst/>
          </a:prstGeom>
        </p:spPr>
      </p:pic>
    </p:spTree>
    <p:extLst>
      <p:ext uri="{BB962C8B-B14F-4D97-AF65-F5344CB8AC3E}">
        <p14:creationId xmlns:p14="http://schemas.microsoft.com/office/powerpoint/2010/main" val="369512207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3BB809E-AD5A-9B25-9BF1-8BB29610B74C}"/>
              </a:ext>
            </a:extLst>
          </p:cNvPr>
          <p:cNvSpPr>
            <a:spLocks noGrp="1"/>
          </p:cNvSpPr>
          <p:nvPr>
            <p:ph type="sldNum" sz="quarter" idx="12"/>
          </p:nvPr>
        </p:nvSpPr>
        <p:spPr/>
        <p:txBody>
          <a:bodyPr/>
          <a:lstStyle/>
          <a:p>
            <a:fld id="{C3625854-A157-44F5-B597-7EECA3982BD8}" type="slidenum">
              <a:rPr lang="en-US" smtClean="0"/>
              <a:t>86</a:t>
            </a:fld>
            <a:endParaRPr lang="en-US"/>
          </a:p>
        </p:txBody>
      </p:sp>
      <p:sp>
        <p:nvSpPr>
          <p:cNvPr id="2" name="Title 1">
            <a:extLst>
              <a:ext uri="{FF2B5EF4-FFF2-40B4-BE49-F238E27FC236}">
                <a16:creationId xmlns:a16="http://schemas.microsoft.com/office/drawing/2014/main" id="{C171ADED-2F6E-8D16-EAD8-D9479C7DBF01}"/>
              </a:ext>
            </a:extLst>
          </p:cNvPr>
          <p:cNvSpPr>
            <a:spLocks noGrp="1"/>
          </p:cNvSpPr>
          <p:nvPr>
            <p:ph type="title"/>
          </p:nvPr>
        </p:nvSpPr>
        <p:spPr/>
        <p:txBody>
          <a:bodyPr/>
          <a:lstStyle/>
          <a:p>
            <a:r>
              <a:rPr lang="en-US" b="1" dirty="0"/>
              <a:t>Examples of More Complex Control Device  Configurations</a:t>
            </a:r>
          </a:p>
        </p:txBody>
      </p:sp>
    </p:spTree>
    <p:extLst>
      <p:ext uri="{BB962C8B-B14F-4D97-AF65-F5344CB8AC3E}">
        <p14:creationId xmlns:p14="http://schemas.microsoft.com/office/powerpoint/2010/main" val="2458423951"/>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B3D3D6E-28AA-4011-9BCE-C0B4C43F6789}"/>
              </a:ext>
            </a:extLst>
          </p:cNvPr>
          <p:cNvSpPr>
            <a:spLocks noGrp="1"/>
          </p:cNvSpPr>
          <p:nvPr>
            <p:ph type="sldNum" sz="quarter" idx="12"/>
          </p:nvPr>
        </p:nvSpPr>
        <p:spPr/>
        <p:txBody>
          <a:bodyPr/>
          <a:lstStyle/>
          <a:p>
            <a:fld id="{C3625854-A157-44F5-B597-7EECA3982BD8}" type="slidenum">
              <a:rPr lang="en-US" smtClean="0"/>
              <a:t>87</a:t>
            </a:fld>
            <a:endParaRPr lang="en-US"/>
          </a:p>
        </p:txBody>
      </p:sp>
      <p:sp>
        <p:nvSpPr>
          <p:cNvPr id="42" name="Title 41">
            <a:extLst>
              <a:ext uri="{FF2B5EF4-FFF2-40B4-BE49-F238E27FC236}">
                <a16:creationId xmlns:a16="http://schemas.microsoft.com/office/drawing/2014/main" id="{7A9F2DD2-C465-4F5F-BC23-4F474E40FE5A}"/>
              </a:ext>
            </a:extLst>
          </p:cNvPr>
          <p:cNvSpPr txBox="1">
            <a:spLocks noGrp="1"/>
          </p:cNvSpPr>
          <p:nvPr>
            <p:ph type="title" idx="4294967295"/>
          </p:nvPr>
        </p:nvSpPr>
        <p:spPr>
          <a:xfrm>
            <a:off x="483914" y="237904"/>
            <a:ext cx="2604655" cy="76944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chemeClr val="tx1"/>
                </a:solidFill>
                <a:effectLst/>
                <a:uLnTx/>
                <a:uFillTx/>
                <a:ea typeface="+mn-ea"/>
                <a:cs typeface="+mn-cs"/>
              </a:rPr>
              <a:t>In Series</a:t>
            </a:r>
          </a:p>
        </p:txBody>
      </p:sp>
      <p:sp>
        <p:nvSpPr>
          <p:cNvPr id="4" name="TextBox 3">
            <a:extLst>
              <a:ext uri="{FF2B5EF4-FFF2-40B4-BE49-F238E27FC236}">
                <a16:creationId xmlns:a16="http://schemas.microsoft.com/office/drawing/2014/main" id="{346A4BD2-A7CF-48EB-B617-5FFCEF873C8B}"/>
              </a:ext>
              <a:ext uri="{C183D7F6-B498-43B3-948B-1728B52AA6E4}">
                <adec:decorative xmlns:adec="http://schemas.microsoft.com/office/drawing/2017/decorative" val="1"/>
              </a:ext>
            </a:extLst>
          </p:cNvPr>
          <p:cNvSpPr txBox="1"/>
          <p:nvPr/>
        </p:nvSpPr>
        <p:spPr>
          <a:xfrm>
            <a:off x="10344473" y="442376"/>
            <a:ext cx="1135247" cy="369332"/>
          </a:xfrm>
          <a:prstGeom prst="rect">
            <a:avLst/>
          </a:prstGeom>
          <a:noFill/>
        </p:spPr>
        <p:txBody>
          <a:bodyPr wrap="none" rtlCol="0">
            <a:spAutoFit/>
          </a:bodyPr>
          <a:lstStyle/>
          <a:p>
            <a:pPr defTabSz="457200"/>
            <a:r>
              <a:rPr lang="en-US" dirty="0">
                <a:solidFill>
                  <a:prstClr val="black"/>
                </a:solidFill>
                <a:latin typeface="Trebuchet MS" panose="020B0603020202020204"/>
              </a:rPr>
              <a:t>Control 4</a:t>
            </a:r>
          </a:p>
        </p:txBody>
      </p:sp>
      <p:sp>
        <p:nvSpPr>
          <p:cNvPr id="5" name="Isosceles Triangle 4">
            <a:extLst>
              <a:ext uri="{FF2B5EF4-FFF2-40B4-BE49-F238E27FC236}">
                <a16:creationId xmlns:a16="http://schemas.microsoft.com/office/drawing/2014/main" id="{56A8B36B-770D-4F91-9A7B-D1EEF902541E}"/>
              </a:ext>
              <a:ext uri="{C183D7F6-B498-43B3-948B-1728B52AA6E4}">
                <adec:decorative xmlns:adec="http://schemas.microsoft.com/office/drawing/2017/decorative" val="1"/>
              </a:ext>
            </a:extLst>
          </p:cNvPr>
          <p:cNvSpPr/>
          <p:nvPr/>
        </p:nvSpPr>
        <p:spPr>
          <a:xfrm rot="16200000">
            <a:off x="10117711" y="316734"/>
            <a:ext cx="242371" cy="214828"/>
          </a:xfrm>
          <a:prstGeom prst="triangle">
            <a:avLst/>
          </a:prstGeom>
          <a:solidFill>
            <a:srgbClr val="2C3C43">
              <a:lumMod val="20000"/>
              <a:lumOff val="80000"/>
            </a:srgbClr>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rebuchet MS" panose="020B0603020202020204"/>
              <a:ea typeface="+mn-ea"/>
              <a:cs typeface="+mn-cs"/>
            </a:endParaRPr>
          </a:p>
        </p:txBody>
      </p:sp>
      <p:sp>
        <p:nvSpPr>
          <p:cNvPr id="6" name="Isosceles Triangle 5">
            <a:extLst>
              <a:ext uri="{FF2B5EF4-FFF2-40B4-BE49-F238E27FC236}">
                <a16:creationId xmlns:a16="http://schemas.microsoft.com/office/drawing/2014/main" id="{73403D9D-58A0-4221-8EAA-065A780EC051}"/>
              </a:ext>
              <a:ext uri="{C183D7F6-B498-43B3-948B-1728B52AA6E4}">
                <adec:decorative xmlns:adec="http://schemas.microsoft.com/office/drawing/2017/decorative" val="1"/>
              </a:ext>
            </a:extLst>
          </p:cNvPr>
          <p:cNvSpPr/>
          <p:nvPr/>
        </p:nvSpPr>
        <p:spPr>
          <a:xfrm rot="16200000">
            <a:off x="10115873" y="502185"/>
            <a:ext cx="242371" cy="214828"/>
          </a:xfrm>
          <a:prstGeom prst="triangle">
            <a:avLst/>
          </a:prstGeom>
          <a:solidFill>
            <a:srgbClr val="2C3C43">
              <a:lumMod val="20000"/>
              <a:lumOff val="80000"/>
            </a:srgbClr>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rebuchet MS" panose="020B0603020202020204"/>
              <a:ea typeface="+mn-ea"/>
              <a:cs typeface="+mn-cs"/>
            </a:endParaRPr>
          </a:p>
        </p:txBody>
      </p:sp>
      <p:sp>
        <p:nvSpPr>
          <p:cNvPr id="7" name="Isosceles Triangle 6">
            <a:extLst>
              <a:ext uri="{FF2B5EF4-FFF2-40B4-BE49-F238E27FC236}">
                <a16:creationId xmlns:a16="http://schemas.microsoft.com/office/drawing/2014/main" id="{E7CD6191-8EBB-475F-8771-703DCB64A35D}"/>
              </a:ext>
              <a:ext uri="{C183D7F6-B498-43B3-948B-1728B52AA6E4}">
                <adec:decorative xmlns:adec="http://schemas.microsoft.com/office/drawing/2017/decorative" val="1"/>
              </a:ext>
            </a:extLst>
          </p:cNvPr>
          <p:cNvSpPr/>
          <p:nvPr/>
        </p:nvSpPr>
        <p:spPr>
          <a:xfrm rot="16200000">
            <a:off x="10115873" y="700491"/>
            <a:ext cx="242371" cy="214828"/>
          </a:xfrm>
          <a:prstGeom prst="triangle">
            <a:avLst/>
          </a:prstGeom>
          <a:solidFill>
            <a:srgbClr val="2C3C43">
              <a:lumMod val="20000"/>
              <a:lumOff val="80000"/>
            </a:srgbClr>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rebuchet MS" panose="020B0603020202020204"/>
              <a:ea typeface="+mn-ea"/>
              <a:cs typeface="+mn-cs"/>
            </a:endParaRPr>
          </a:p>
        </p:txBody>
      </p:sp>
      <p:grpSp>
        <p:nvGrpSpPr>
          <p:cNvPr id="8" name="Group 7">
            <a:extLst>
              <a:ext uri="{FF2B5EF4-FFF2-40B4-BE49-F238E27FC236}">
                <a16:creationId xmlns:a16="http://schemas.microsoft.com/office/drawing/2014/main" id="{3D1F0982-035B-4741-91C0-E1CFEE90AEE8}"/>
              </a:ext>
              <a:ext uri="{C183D7F6-B498-43B3-948B-1728B52AA6E4}">
                <adec:decorative xmlns:adec="http://schemas.microsoft.com/office/drawing/2017/decorative" val="1"/>
              </a:ext>
            </a:extLst>
          </p:cNvPr>
          <p:cNvGrpSpPr/>
          <p:nvPr/>
        </p:nvGrpSpPr>
        <p:grpSpPr>
          <a:xfrm>
            <a:off x="1368080" y="1170651"/>
            <a:ext cx="8185532" cy="4447437"/>
            <a:chOff x="1456062" y="1311007"/>
            <a:chExt cx="8185532" cy="4447437"/>
          </a:xfrm>
        </p:grpSpPr>
        <p:sp>
          <p:nvSpPr>
            <p:cNvPr id="9" name="Cube 8" descr="A graphical representation of a facility where there are two boilers, 1 and 2, each with their respective process 1 and 2.  Controls 2 and 3 are in Path 1.  Then Path 2 contains Path one and a fourth control. ">
              <a:extLst>
                <a:ext uri="{FF2B5EF4-FFF2-40B4-BE49-F238E27FC236}">
                  <a16:creationId xmlns:a16="http://schemas.microsoft.com/office/drawing/2014/main" id="{CCA69F0B-10A1-4E2B-B1BA-349BF302335E}"/>
                </a:ext>
              </a:extLst>
            </p:cNvPr>
            <p:cNvSpPr/>
            <p:nvPr/>
          </p:nvSpPr>
          <p:spPr>
            <a:xfrm>
              <a:off x="1456062" y="2244063"/>
              <a:ext cx="8185532" cy="3514381"/>
            </a:xfrm>
            <a:prstGeom prst="cube">
              <a:avLst/>
            </a:prstGeom>
            <a:solidFill>
              <a:schemeClr val="accent6">
                <a:lumMod val="20000"/>
                <a:lumOff val="80000"/>
              </a:schemeClr>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rebuchet MS" panose="020B0603020202020204"/>
                <a:ea typeface="+mn-ea"/>
                <a:cs typeface="+mn-cs"/>
              </a:endParaRPr>
            </a:p>
          </p:txBody>
        </p:sp>
        <p:sp>
          <p:nvSpPr>
            <p:cNvPr id="10" name="Cylinder 9">
              <a:extLst>
                <a:ext uri="{FF2B5EF4-FFF2-40B4-BE49-F238E27FC236}">
                  <a16:creationId xmlns:a16="http://schemas.microsoft.com/office/drawing/2014/main" id="{740E673B-2BC6-4964-BECA-5D00911685C7}"/>
                </a:ext>
                <a:ext uri="{C183D7F6-B498-43B3-948B-1728B52AA6E4}">
                  <adec:decorative xmlns:adec="http://schemas.microsoft.com/office/drawing/2017/decorative" val="1"/>
                </a:ext>
              </a:extLst>
            </p:cNvPr>
            <p:cNvSpPr/>
            <p:nvPr/>
          </p:nvSpPr>
          <p:spPr>
            <a:xfrm>
              <a:off x="7072829" y="1311007"/>
              <a:ext cx="605928" cy="1432193"/>
            </a:xfrm>
            <a:prstGeom prst="can">
              <a:avLst/>
            </a:prstGeom>
            <a:solidFill>
              <a:schemeClr val="accent6">
                <a:lumMod val="20000"/>
                <a:lumOff val="80000"/>
              </a:schemeClr>
            </a:solidFill>
            <a:ln w="19050" cap="rnd" cmpd="sng" algn="ctr">
              <a:solidFill>
                <a:srgbClr val="90C226">
                  <a:shade val="50000"/>
                </a:srgbClr>
              </a:solidFill>
              <a:prstDash val="solid"/>
            </a:ln>
            <a:effectLst/>
          </p:spPr>
          <p:txBody>
            <a:bodyPr vert="vert"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chemeClr val="accent6">
                      <a:lumMod val="50000"/>
                    </a:schemeClr>
                  </a:solidFill>
                  <a:effectLst/>
                  <a:uLnTx/>
                  <a:uFillTx/>
                  <a:latin typeface="Trebuchet MS" panose="020B0603020202020204"/>
                  <a:ea typeface="+mn-ea"/>
                  <a:cs typeface="+mn-cs"/>
                </a:rPr>
                <a:t>Stack 3</a:t>
              </a:r>
            </a:p>
          </p:txBody>
        </p:sp>
        <p:sp>
          <p:nvSpPr>
            <p:cNvPr id="11" name="Cylinder 10">
              <a:extLst>
                <a:ext uri="{FF2B5EF4-FFF2-40B4-BE49-F238E27FC236}">
                  <a16:creationId xmlns:a16="http://schemas.microsoft.com/office/drawing/2014/main" id="{3EDBBD3A-E600-40E4-BEE5-24454ECF9864}"/>
                </a:ext>
                <a:ext uri="{C183D7F6-B498-43B3-948B-1728B52AA6E4}">
                  <adec:decorative xmlns:adec="http://schemas.microsoft.com/office/drawing/2017/decorative" val="1"/>
                </a:ext>
              </a:extLst>
            </p:cNvPr>
            <p:cNvSpPr/>
            <p:nvPr/>
          </p:nvSpPr>
          <p:spPr>
            <a:xfrm>
              <a:off x="4867619" y="1311007"/>
              <a:ext cx="605928" cy="1441373"/>
            </a:xfrm>
            <a:prstGeom prst="can">
              <a:avLst/>
            </a:prstGeom>
            <a:solidFill>
              <a:schemeClr val="accent6">
                <a:lumMod val="20000"/>
                <a:lumOff val="80000"/>
              </a:schemeClr>
            </a:solidFill>
            <a:ln w="19050" cap="rnd" cmpd="sng" algn="ctr">
              <a:solidFill>
                <a:srgbClr val="90C226">
                  <a:shade val="50000"/>
                </a:srgbClr>
              </a:solidFill>
              <a:prstDash val="solid"/>
            </a:ln>
            <a:effectLst/>
          </p:spPr>
          <p:txBody>
            <a:bodyPr vert="vert"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chemeClr val="accent6">
                      <a:lumMod val="50000"/>
                    </a:schemeClr>
                  </a:solidFill>
                  <a:effectLst/>
                  <a:uLnTx/>
                  <a:uFillTx/>
                  <a:latin typeface="Trebuchet MS" panose="020B0603020202020204"/>
                  <a:ea typeface="+mn-ea"/>
                  <a:cs typeface="+mn-cs"/>
                </a:rPr>
                <a:t>Stack 2</a:t>
              </a:r>
            </a:p>
          </p:txBody>
        </p:sp>
        <p:sp>
          <p:nvSpPr>
            <p:cNvPr id="12" name="Cylinder 11">
              <a:extLst>
                <a:ext uri="{FF2B5EF4-FFF2-40B4-BE49-F238E27FC236}">
                  <a16:creationId xmlns:a16="http://schemas.microsoft.com/office/drawing/2014/main" id="{5632CBFB-7F8F-468C-A51F-0B543C544010}"/>
                </a:ext>
                <a:ext uri="{C183D7F6-B498-43B3-948B-1728B52AA6E4}">
                  <adec:decorative xmlns:adec="http://schemas.microsoft.com/office/drawing/2017/decorative" val="1"/>
                </a:ext>
              </a:extLst>
            </p:cNvPr>
            <p:cNvSpPr/>
            <p:nvPr/>
          </p:nvSpPr>
          <p:spPr>
            <a:xfrm>
              <a:off x="2939659" y="1311007"/>
              <a:ext cx="605928" cy="1441372"/>
            </a:xfrm>
            <a:prstGeom prst="can">
              <a:avLst/>
            </a:prstGeom>
            <a:solidFill>
              <a:schemeClr val="accent6">
                <a:lumMod val="20000"/>
                <a:lumOff val="80000"/>
              </a:schemeClr>
            </a:solidFill>
            <a:ln w="19050" cap="rnd" cmpd="sng" algn="ctr">
              <a:solidFill>
                <a:srgbClr val="90C226">
                  <a:shade val="50000"/>
                </a:srgbClr>
              </a:solidFill>
              <a:prstDash val="solid"/>
            </a:ln>
            <a:effectLst/>
          </p:spPr>
          <p:txBody>
            <a:bodyPr vert="vert"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chemeClr val="accent6">
                      <a:lumMod val="50000"/>
                    </a:schemeClr>
                  </a:solidFill>
                  <a:effectLst/>
                  <a:uLnTx/>
                  <a:uFillTx/>
                  <a:latin typeface="Trebuchet MS" panose="020B0603020202020204"/>
                  <a:ea typeface="+mn-ea"/>
                  <a:cs typeface="+mn-cs"/>
                </a:rPr>
                <a:t>Stack 1</a:t>
              </a:r>
            </a:p>
          </p:txBody>
        </p:sp>
        <p:sp>
          <p:nvSpPr>
            <p:cNvPr id="32" name="Cylinder 31">
              <a:extLst>
                <a:ext uri="{FF2B5EF4-FFF2-40B4-BE49-F238E27FC236}">
                  <a16:creationId xmlns:a16="http://schemas.microsoft.com/office/drawing/2014/main" id="{D2F2629D-A83D-453A-94D4-87A4F27466F0}"/>
                </a:ext>
                <a:ext uri="{C183D7F6-B498-43B3-948B-1728B52AA6E4}">
                  <adec:decorative xmlns:adec="http://schemas.microsoft.com/office/drawing/2017/decorative" val="1"/>
                </a:ext>
              </a:extLst>
            </p:cNvPr>
            <p:cNvSpPr/>
            <p:nvPr/>
          </p:nvSpPr>
          <p:spPr>
            <a:xfrm rot="16200000">
              <a:off x="5394780" y="4252497"/>
              <a:ext cx="749147" cy="1299990"/>
            </a:xfrm>
            <a:prstGeom prst="can">
              <a:avLst/>
            </a:prstGeom>
            <a:solidFill>
              <a:srgbClr val="C42F1A"/>
            </a:solidFill>
            <a:ln w="19050" cap="rnd" cmpd="sng" algn="ctr">
              <a:solidFill>
                <a:srgbClr val="90C226">
                  <a:shade val="50000"/>
                </a:srgbClr>
              </a:solidFill>
              <a:prstDash val="solid"/>
            </a:ln>
            <a:effectLst/>
          </p:spPr>
          <p:txBody>
            <a:bodyPr vert="vert"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Trebuchet MS" panose="020B0603020202020204"/>
                  <a:ea typeface="+mn-ea"/>
                  <a:cs typeface="+mn-cs"/>
                </a:rPr>
                <a:t>Boiler 2</a:t>
              </a:r>
            </a:p>
          </p:txBody>
        </p:sp>
        <p:sp>
          <p:nvSpPr>
            <p:cNvPr id="14" name="Arrow: Right 13">
              <a:extLst>
                <a:ext uri="{FF2B5EF4-FFF2-40B4-BE49-F238E27FC236}">
                  <a16:creationId xmlns:a16="http://schemas.microsoft.com/office/drawing/2014/main" id="{CAD93930-BE0F-4496-A4D0-08D2ECD07275}"/>
                </a:ext>
                <a:ext uri="{C183D7F6-B498-43B3-948B-1728B52AA6E4}">
                  <adec:decorative xmlns:adec="http://schemas.microsoft.com/office/drawing/2017/decorative" val="1"/>
                </a:ext>
              </a:extLst>
            </p:cNvPr>
            <p:cNvSpPr/>
            <p:nvPr/>
          </p:nvSpPr>
          <p:spPr>
            <a:xfrm rot="14552829">
              <a:off x="6398125" y="4261984"/>
              <a:ext cx="449517" cy="291027"/>
            </a:xfrm>
            <a:prstGeom prst="rightArrow">
              <a:avLst/>
            </a:prstGeom>
            <a:solidFill>
              <a:srgbClr val="FFFF00"/>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rebuchet MS" panose="020B0603020202020204"/>
                <a:ea typeface="+mn-ea"/>
                <a:cs typeface="+mn-cs"/>
              </a:endParaRPr>
            </a:p>
          </p:txBody>
        </p:sp>
        <p:sp>
          <p:nvSpPr>
            <p:cNvPr id="15" name="Cube 14">
              <a:extLst>
                <a:ext uri="{FF2B5EF4-FFF2-40B4-BE49-F238E27FC236}">
                  <a16:creationId xmlns:a16="http://schemas.microsoft.com/office/drawing/2014/main" id="{E34CB8F2-A252-4EB7-8F3B-3758D01E4E32}"/>
                </a:ext>
                <a:ext uri="{C183D7F6-B498-43B3-948B-1728B52AA6E4}">
                  <adec:decorative xmlns:adec="http://schemas.microsoft.com/office/drawing/2017/decorative" val="1"/>
                </a:ext>
              </a:extLst>
            </p:cNvPr>
            <p:cNvSpPr/>
            <p:nvPr/>
          </p:nvSpPr>
          <p:spPr>
            <a:xfrm>
              <a:off x="5548828" y="3383709"/>
              <a:ext cx="1540525" cy="839421"/>
            </a:xfrm>
            <a:prstGeom prst="cube">
              <a:avLst/>
            </a:prstGeom>
            <a:solidFill>
              <a:srgbClr val="2C3C43">
                <a:lumMod val="20000"/>
                <a:lumOff val="80000"/>
              </a:srgbClr>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chemeClr val="bg2">
                      <a:lumMod val="25000"/>
                    </a:schemeClr>
                  </a:solidFill>
                  <a:effectLst/>
                  <a:uLnTx/>
                  <a:uFillTx/>
                  <a:latin typeface="Trebuchet MS" panose="020B0603020202020204"/>
                  <a:ea typeface="+mn-ea"/>
                  <a:cs typeface="+mn-cs"/>
                </a:rPr>
                <a:t>Control 1</a:t>
              </a:r>
            </a:p>
          </p:txBody>
        </p:sp>
        <p:grpSp>
          <p:nvGrpSpPr>
            <p:cNvPr id="16" name="Group 15">
              <a:extLst>
                <a:ext uri="{FF2B5EF4-FFF2-40B4-BE49-F238E27FC236}">
                  <a16:creationId xmlns:a16="http://schemas.microsoft.com/office/drawing/2014/main" id="{C06197B5-F319-4622-9A8A-27029EAA5999}"/>
                </a:ext>
              </a:extLst>
            </p:cNvPr>
            <p:cNvGrpSpPr/>
            <p:nvPr/>
          </p:nvGrpSpPr>
          <p:grpSpPr>
            <a:xfrm rot="16200000">
              <a:off x="3131757" y="2330982"/>
              <a:ext cx="216666" cy="626128"/>
              <a:chOff x="5269183" y="944696"/>
              <a:chExt cx="216666" cy="626128"/>
            </a:xfrm>
          </p:grpSpPr>
          <p:sp>
            <p:nvSpPr>
              <p:cNvPr id="29" name="Isosceles Triangle 28">
                <a:extLst>
                  <a:ext uri="{FF2B5EF4-FFF2-40B4-BE49-F238E27FC236}">
                    <a16:creationId xmlns:a16="http://schemas.microsoft.com/office/drawing/2014/main" id="{9C6E5101-A584-4266-90C2-EA0579B0E6E5}"/>
                  </a:ext>
                  <a:ext uri="{C183D7F6-B498-43B3-948B-1728B52AA6E4}">
                    <adec:decorative xmlns:adec="http://schemas.microsoft.com/office/drawing/2017/decorative" val="1"/>
                  </a:ext>
                </a:extLst>
              </p:cNvPr>
              <p:cNvSpPr/>
              <p:nvPr/>
            </p:nvSpPr>
            <p:spPr>
              <a:xfrm rot="16200000">
                <a:off x="5257249" y="958468"/>
                <a:ext cx="242371" cy="214828"/>
              </a:xfrm>
              <a:prstGeom prst="triangle">
                <a:avLst/>
              </a:prstGeom>
              <a:solidFill>
                <a:srgbClr val="2C3C43">
                  <a:lumMod val="20000"/>
                  <a:lumOff val="80000"/>
                </a:srgbClr>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rebuchet MS" panose="020B0603020202020204"/>
                  <a:ea typeface="+mn-ea"/>
                  <a:cs typeface="+mn-cs"/>
                </a:endParaRPr>
              </a:p>
            </p:txBody>
          </p:sp>
          <p:sp>
            <p:nvSpPr>
              <p:cNvPr id="30" name="Isosceles Triangle 29">
                <a:extLst>
                  <a:ext uri="{FF2B5EF4-FFF2-40B4-BE49-F238E27FC236}">
                    <a16:creationId xmlns:a16="http://schemas.microsoft.com/office/drawing/2014/main" id="{B0C429FD-4F9F-4B98-8B41-E49111EAFA4C}"/>
                  </a:ext>
                  <a:ext uri="{C183D7F6-B498-43B3-948B-1728B52AA6E4}">
                    <adec:decorative xmlns:adec="http://schemas.microsoft.com/office/drawing/2017/decorative" val="1"/>
                  </a:ext>
                </a:extLst>
              </p:cNvPr>
              <p:cNvSpPr/>
              <p:nvPr/>
            </p:nvSpPr>
            <p:spPr>
              <a:xfrm rot="16200000">
                <a:off x="5255411" y="1143919"/>
                <a:ext cx="242371" cy="214828"/>
              </a:xfrm>
              <a:prstGeom prst="triangle">
                <a:avLst/>
              </a:prstGeom>
              <a:solidFill>
                <a:srgbClr val="2C3C43">
                  <a:lumMod val="20000"/>
                  <a:lumOff val="80000"/>
                </a:srgbClr>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rebuchet MS" panose="020B0603020202020204"/>
                  <a:ea typeface="+mn-ea"/>
                  <a:cs typeface="+mn-cs"/>
                </a:endParaRPr>
              </a:p>
            </p:txBody>
          </p:sp>
          <p:sp>
            <p:nvSpPr>
              <p:cNvPr id="31" name="Isosceles Triangle 30">
                <a:extLst>
                  <a:ext uri="{FF2B5EF4-FFF2-40B4-BE49-F238E27FC236}">
                    <a16:creationId xmlns:a16="http://schemas.microsoft.com/office/drawing/2014/main" id="{8812C623-ADC4-4934-A9A0-CEF0FAAF2CC9}"/>
                  </a:ext>
                  <a:ext uri="{C183D7F6-B498-43B3-948B-1728B52AA6E4}">
                    <adec:decorative xmlns:adec="http://schemas.microsoft.com/office/drawing/2017/decorative" val="1"/>
                  </a:ext>
                </a:extLst>
              </p:cNvPr>
              <p:cNvSpPr/>
              <p:nvPr/>
            </p:nvSpPr>
            <p:spPr>
              <a:xfrm rot="16200000">
                <a:off x="5255411" y="1342225"/>
                <a:ext cx="242371" cy="214828"/>
              </a:xfrm>
              <a:prstGeom prst="triangle">
                <a:avLst/>
              </a:prstGeom>
              <a:solidFill>
                <a:srgbClr val="2C3C43">
                  <a:lumMod val="20000"/>
                  <a:lumOff val="80000"/>
                </a:srgbClr>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rebuchet MS" panose="020B0603020202020204"/>
                  <a:ea typeface="+mn-ea"/>
                  <a:cs typeface="+mn-cs"/>
                </a:endParaRPr>
              </a:p>
            </p:txBody>
          </p:sp>
        </p:grpSp>
        <p:sp>
          <p:nvSpPr>
            <p:cNvPr id="17" name="Cube 16">
              <a:extLst>
                <a:ext uri="{FF2B5EF4-FFF2-40B4-BE49-F238E27FC236}">
                  <a16:creationId xmlns:a16="http://schemas.microsoft.com/office/drawing/2014/main" id="{DAFE0E6F-9130-4E58-9F26-499962F45B07}"/>
                </a:ext>
                <a:ext uri="{C183D7F6-B498-43B3-948B-1728B52AA6E4}">
                  <adec:decorative xmlns:adec="http://schemas.microsoft.com/office/drawing/2017/decorative" val="1"/>
                </a:ext>
              </a:extLst>
            </p:cNvPr>
            <p:cNvSpPr/>
            <p:nvPr/>
          </p:nvSpPr>
          <p:spPr>
            <a:xfrm>
              <a:off x="3850967" y="3438196"/>
              <a:ext cx="1540525" cy="839421"/>
            </a:xfrm>
            <a:prstGeom prst="cube">
              <a:avLst/>
            </a:prstGeom>
            <a:solidFill>
              <a:srgbClr val="2C3C43">
                <a:lumMod val="20000"/>
                <a:lumOff val="80000"/>
              </a:srgbClr>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chemeClr val="bg2">
                      <a:lumMod val="25000"/>
                    </a:schemeClr>
                  </a:solidFill>
                  <a:effectLst/>
                  <a:uLnTx/>
                  <a:uFillTx/>
                  <a:latin typeface="Trebuchet MS" panose="020B0603020202020204"/>
                  <a:ea typeface="+mn-ea"/>
                  <a:cs typeface="+mn-cs"/>
                </a:rPr>
                <a:t>Control 2</a:t>
              </a:r>
            </a:p>
          </p:txBody>
        </p:sp>
        <p:sp>
          <p:nvSpPr>
            <p:cNvPr id="18" name="Cube 17">
              <a:extLst>
                <a:ext uri="{FF2B5EF4-FFF2-40B4-BE49-F238E27FC236}">
                  <a16:creationId xmlns:a16="http://schemas.microsoft.com/office/drawing/2014/main" id="{60896024-1009-468D-9232-10439760FD1D}"/>
                </a:ext>
                <a:ext uri="{C183D7F6-B498-43B3-948B-1728B52AA6E4}">
                  <adec:decorative xmlns:adec="http://schemas.microsoft.com/office/drawing/2017/decorative" val="1"/>
                </a:ext>
              </a:extLst>
            </p:cNvPr>
            <p:cNvSpPr/>
            <p:nvPr/>
          </p:nvSpPr>
          <p:spPr>
            <a:xfrm>
              <a:off x="2127173" y="3450953"/>
              <a:ext cx="1540525" cy="839421"/>
            </a:xfrm>
            <a:prstGeom prst="cube">
              <a:avLst/>
            </a:prstGeom>
            <a:solidFill>
              <a:srgbClr val="2C3C43">
                <a:lumMod val="20000"/>
                <a:lumOff val="80000"/>
              </a:srgbClr>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chemeClr val="bg2">
                      <a:lumMod val="25000"/>
                    </a:schemeClr>
                  </a:solidFill>
                  <a:effectLst/>
                  <a:uLnTx/>
                  <a:uFillTx/>
                  <a:latin typeface="Trebuchet MS" panose="020B0603020202020204"/>
                  <a:ea typeface="+mn-ea"/>
                  <a:cs typeface="+mn-cs"/>
                </a:rPr>
                <a:t>Control 3</a:t>
              </a:r>
            </a:p>
          </p:txBody>
        </p:sp>
        <p:sp>
          <p:nvSpPr>
            <p:cNvPr id="19" name="Arrow: Right 18">
              <a:extLst>
                <a:ext uri="{FF2B5EF4-FFF2-40B4-BE49-F238E27FC236}">
                  <a16:creationId xmlns:a16="http://schemas.microsoft.com/office/drawing/2014/main" id="{8A1290F4-6D9C-45AB-852D-5C305611436C}"/>
                </a:ext>
                <a:ext uri="{C183D7F6-B498-43B3-948B-1728B52AA6E4}">
                  <adec:decorative xmlns:adec="http://schemas.microsoft.com/office/drawing/2017/decorative" val="1"/>
                </a:ext>
              </a:extLst>
            </p:cNvPr>
            <p:cNvSpPr/>
            <p:nvPr/>
          </p:nvSpPr>
          <p:spPr>
            <a:xfrm rot="16045368">
              <a:off x="2836579" y="3024057"/>
              <a:ext cx="789936" cy="250689"/>
            </a:xfrm>
            <a:prstGeom prst="rightArrow">
              <a:avLst/>
            </a:prstGeom>
            <a:solidFill>
              <a:srgbClr val="FFFF00"/>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rebuchet MS" panose="020B0603020202020204"/>
                <a:ea typeface="+mn-ea"/>
                <a:cs typeface="+mn-cs"/>
              </a:endParaRPr>
            </a:p>
          </p:txBody>
        </p:sp>
        <p:sp>
          <p:nvSpPr>
            <p:cNvPr id="20" name="Arrow: Right 19">
              <a:extLst>
                <a:ext uri="{FF2B5EF4-FFF2-40B4-BE49-F238E27FC236}">
                  <a16:creationId xmlns:a16="http://schemas.microsoft.com/office/drawing/2014/main" id="{98076FB8-B024-4C95-B485-A5A47F5EEBD1}"/>
                </a:ext>
                <a:ext uri="{C183D7F6-B498-43B3-948B-1728B52AA6E4}">
                  <adec:decorative xmlns:adec="http://schemas.microsoft.com/office/drawing/2017/decorative" val="1"/>
                </a:ext>
              </a:extLst>
            </p:cNvPr>
            <p:cNvSpPr/>
            <p:nvPr/>
          </p:nvSpPr>
          <p:spPr>
            <a:xfrm rot="10800000">
              <a:off x="5269182" y="3762383"/>
              <a:ext cx="305579" cy="250689"/>
            </a:xfrm>
            <a:prstGeom prst="rightArrow">
              <a:avLst/>
            </a:prstGeom>
            <a:solidFill>
              <a:srgbClr val="FFFF00"/>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rebuchet MS" panose="020B0603020202020204"/>
                <a:ea typeface="+mn-ea"/>
                <a:cs typeface="+mn-cs"/>
              </a:endParaRPr>
            </a:p>
          </p:txBody>
        </p:sp>
        <p:sp>
          <p:nvSpPr>
            <p:cNvPr id="21" name="Arrow: Right 20">
              <a:extLst>
                <a:ext uri="{FF2B5EF4-FFF2-40B4-BE49-F238E27FC236}">
                  <a16:creationId xmlns:a16="http://schemas.microsoft.com/office/drawing/2014/main" id="{D329A794-ECA9-4372-A263-FC3D17CCBE09}"/>
                </a:ext>
                <a:ext uri="{C183D7F6-B498-43B3-948B-1728B52AA6E4}">
                  <adec:decorative xmlns:adec="http://schemas.microsoft.com/office/drawing/2017/decorative" val="1"/>
                </a:ext>
              </a:extLst>
            </p:cNvPr>
            <p:cNvSpPr/>
            <p:nvPr/>
          </p:nvSpPr>
          <p:spPr>
            <a:xfrm rot="10800000">
              <a:off x="3545587" y="3803419"/>
              <a:ext cx="305579" cy="250689"/>
            </a:xfrm>
            <a:prstGeom prst="rightArrow">
              <a:avLst/>
            </a:prstGeom>
            <a:solidFill>
              <a:srgbClr val="FFFF00"/>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rebuchet MS" panose="020B0603020202020204"/>
                <a:ea typeface="+mn-ea"/>
                <a:cs typeface="+mn-cs"/>
              </a:endParaRPr>
            </a:p>
          </p:txBody>
        </p:sp>
        <p:sp>
          <p:nvSpPr>
            <p:cNvPr id="24" name="Cylinder 23">
              <a:extLst>
                <a:ext uri="{FF2B5EF4-FFF2-40B4-BE49-F238E27FC236}">
                  <a16:creationId xmlns:a16="http://schemas.microsoft.com/office/drawing/2014/main" id="{19A4AF7F-22BF-4EEC-872F-16C1CB0AD56C}"/>
                </a:ext>
                <a:ext uri="{C183D7F6-B498-43B3-948B-1728B52AA6E4}">
                  <adec:decorative xmlns:adec="http://schemas.microsoft.com/office/drawing/2017/decorative" val="1"/>
                </a:ext>
              </a:extLst>
            </p:cNvPr>
            <p:cNvSpPr/>
            <p:nvPr/>
          </p:nvSpPr>
          <p:spPr>
            <a:xfrm rot="16200000">
              <a:off x="2421874" y="4226585"/>
              <a:ext cx="749147" cy="1299990"/>
            </a:xfrm>
            <a:prstGeom prst="can">
              <a:avLst/>
            </a:prstGeom>
            <a:solidFill>
              <a:srgbClr val="C42F1A"/>
            </a:solidFill>
            <a:ln w="19050" cap="rnd" cmpd="sng" algn="ctr">
              <a:solidFill>
                <a:srgbClr val="90C226">
                  <a:shade val="50000"/>
                </a:srgbClr>
              </a:solidFill>
              <a:prstDash val="solid"/>
            </a:ln>
            <a:effectLst/>
          </p:spPr>
          <p:txBody>
            <a:bodyPr vert="vert"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Trebuchet MS" panose="020B0603020202020204"/>
                  <a:ea typeface="+mn-ea"/>
                  <a:cs typeface="+mn-cs"/>
                </a:rPr>
                <a:t>Boiler 1</a:t>
              </a:r>
            </a:p>
          </p:txBody>
        </p:sp>
        <p:sp>
          <p:nvSpPr>
            <p:cNvPr id="23" name="Arrow: Right 22">
              <a:extLst>
                <a:ext uri="{FF2B5EF4-FFF2-40B4-BE49-F238E27FC236}">
                  <a16:creationId xmlns:a16="http://schemas.microsoft.com/office/drawing/2014/main" id="{462DD4B2-1FA1-4975-8278-C4F303B83046}"/>
                </a:ext>
                <a:ext uri="{C183D7F6-B498-43B3-948B-1728B52AA6E4}">
                  <adec:decorative xmlns:adec="http://schemas.microsoft.com/office/drawing/2017/decorative" val="1"/>
                </a:ext>
              </a:extLst>
            </p:cNvPr>
            <p:cNvSpPr/>
            <p:nvPr/>
          </p:nvSpPr>
          <p:spPr>
            <a:xfrm rot="18782853">
              <a:off x="3696287" y="4347190"/>
              <a:ext cx="410806" cy="250689"/>
            </a:xfrm>
            <a:prstGeom prst="rightArrow">
              <a:avLst/>
            </a:prstGeom>
            <a:solidFill>
              <a:srgbClr val="FFFF00"/>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Trebuchet MS" panose="020B0603020202020204"/>
                <a:ea typeface="+mn-ea"/>
                <a:cs typeface="+mn-cs"/>
              </a:endParaRPr>
            </a:p>
          </p:txBody>
        </p:sp>
      </p:grpSp>
      <p:sp>
        <p:nvSpPr>
          <p:cNvPr id="37" name="Freeform: Shape 36">
            <a:extLst>
              <a:ext uri="{FF2B5EF4-FFF2-40B4-BE49-F238E27FC236}">
                <a16:creationId xmlns:a16="http://schemas.microsoft.com/office/drawing/2014/main" id="{17D67093-0C7B-46D8-BE53-C9D2D057B381}"/>
              </a:ext>
              <a:ext uri="{C183D7F6-B498-43B3-948B-1728B52AA6E4}">
                <adec:decorative xmlns:adec="http://schemas.microsoft.com/office/drawing/2017/decorative" val="1"/>
              </a:ext>
            </a:extLst>
          </p:cNvPr>
          <p:cNvSpPr/>
          <p:nvPr/>
        </p:nvSpPr>
        <p:spPr>
          <a:xfrm>
            <a:off x="1996965" y="1971285"/>
            <a:ext cx="3463881" cy="2201860"/>
          </a:xfrm>
          <a:custGeom>
            <a:avLst/>
            <a:gdLst>
              <a:gd name="connsiteX0" fmla="*/ 7182997 w 7227065"/>
              <a:gd name="connsiteY0" fmla="*/ 4594034 h 4594034"/>
              <a:gd name="connsiteX1" fmla="*/ 22034 w 7227065"/>
              <a:gd name="connsiteY1" fmla="*/ 4583017 h 4594034"/>
              <a:gd name="connsiteX2" fmla="*/ 0 w 7227065"/>
              <a:gd name="connsiteY2" fmla="*/ 0 h 4594034"/>
              <a:gd name="connsiteX3" fmla="*/ 2588964 w 7227065"/>
              <a:gd name="connsiteY3" fmla="*/ 11017 h 4594034"/>
              <a:gd name="connsiteX4" fmla="*/ 2566930 w 7227065"/>
              <a:gd name="connsiteY4" fmla="*/ 1355075 h 4594034"/>
              <a:gd name="connsiteX5" fmla="*/ 7227065 w 7227065"/>
              <a:gd name="connsiteY5" fmla="*/ 1388125 h 4594034"/>
              <a:gd name="connsiteX6" fmla="*/ 7182997 w 7227065"/>
              <a:gd name="connsiteY6" fmla="*/ 4594034 h 4594034"/>
              <a:gd name="connsiteX0" fmla="*/ 7182997 w 7227065"/>
              <a:gd name="connsiteY0" fmla="*/ 4594034 h 4594034"/>
              <a:gd name="connsiteX1" fmla="*/ 22034 w 7227065"/>
              <a:gd name="connsiteY1" fmla="*/ 4583017 h 4594034"/>
              <a:gd name="connsiteX2" fmla="*/ 0 w 7227065"/>
              <a:gd name="connsiteY2" fmla="*/ 0 h 4594034"/>
              <a:gd name="connsiteX3" fmla="*/ 2588964 w 7227065"/>
              <a:gd name="connsiteY3" fmla="*/ 11017 h 4594034"/>
              <a:gd name="connsiteX4" fmla="*/ 4314830 w 7227065"/>
              <a:gd name="connsiteY4" fmla="*/ 1400881 h 4594034"/>
              <a:gd name="connsiteX5" fmla="*/ 7227065 w 7227065"/>
              <a:gd name="connsiteY5" fmla="*/ 1388125 h 4594034"/>
              <a:gd name="connsiteX6" fmla="*/ 7182997 w 7227065"/>
              <a:gd name="connsiteY6" fmla="*/ 4594034 h 4594034"/>
              <a:gd name="connsiteX0" fmla="*/ 7182997 w 7227065"/>
              <a:gd name="connsiteY0" fmla="*/ 4598285 h 4598285"/>
              <a:gd name="connsiteX1" fmla="*/ 22034 w 7227065"/>
              <a:gd name="connsiteY1" fmla="*/ 4587268 h 4598285"/>
              <a:gd name="connsiteX2" fmla="*/ 0 w 7227065"/>
              <a:gd name="connsiteY2" fmla="*/ 4251 h 4598285"/>
              <a:gd name="connsiteX3" fmla="*/ 4315015 w 7227065"/>
              <a:gd name="connsiteY3" fmla="*/ 0 h 4598285"/>
              <a:gd name="connsiteX4" fmla="*/ 4314830 w 7227065"/>
              <a:gd name="connsiteY4" fmla="*/ 1405132 h 4598285"/>
              <a:gd name="connsiteX5" fmla="*/ 7227065 w 7227065"/>
              <a:gd name="connsiteY5" fmla="*/ 1392376 h 4598285"/>
              <a:gd name="connsiteX6" fmla="*/ 7182997 w 7227065"/>
              <a:gd name="connsiteY6" fmla="*/ 4598285 h 4598285"/>
              <a:gd name="connsiteX0" fmla="*/ 7182997 w 7227065"/>
              <a:gd name="connsiteY0" fmla="*/ 4598285 h 4598285"/>
              <a:gd name="connsiteX1" fmla="*/ 22034 w 7227065"/>
              <a:gd name="connsiteY1" fmla="*/ 4587268 h 4598285"/>
              <a:gd name="connsiteX2" fmla="*/ 0 w 7227065"/>
              <a:gd name="connsiteY2" fmla="*/ 4251 h 4598285"/>
              <a:gd name="connsiteX3" fmla="*/ 4315015 w 7227065"/>
              <a:gd name="connsiteY3" fmla="*/ 0 h 4598285"/>
              <a:gd name="connsiteX4" fmla="*/ 4314830 w 7227065"/>
              <a:gd name="connsiteY4" fmla="*/ 1405132 h 4598285"/>
              <a:gd name="connsiteX5" fmla="*/ 7227065 w 7227065"/>
              <a:gd name="connsiteY5" fmla="*/ 3026135 h 4598285"/>
              <a:gd name="connsiteX6" fmla="*/ 7182997 w 7227065"/>
              <a:gd name="connsiteY6" fmla="*/ 4598285 h 4598285"/>
              <a:gd name="connsiteX0" fmla="*/ 7182997 w 7227065"/>
              <a:gd name="connsiteY0" fmla="*/ 4598285 h 4598285"/>
              <a:gd name="connsiteX1" fmla="*/ 22034 w 7227065"/>
              <a:gd name="connsiteY1" fmla="*/ 4587268 h 4598285"/>
              <a:gd name="connsiteX2" fmla="*/ 0 w 7227065"/>
              <a:gd name="connsiteY2" fmla="*/ 4251 h 4598285"/>
              <a:gd name="connsiteX3" fmla="*/ 4315015 w 7227065"/>
              <a:gd name="connsiteY3" fmla="*/ 0 h 4598285"/>
              <a:gd name="connsiteX4" fmla="*/ 4249284 w 7227065"/>
              <a:gd name="connsiteY4" fmla="*/ 3069428 h 4598285"/>
              <a:gd name="connsiteX5" fmla="*/ 7227065 w 7227065"/>
              <a:gd name="connsiteY5" fmla="*/ 3026135 h 4598285"/>
              <a:gd name="connsiteX6" fmla="*/ 7182997 w 7227065"/>
              <a:gd name="connsiteY6" fmla="*/ 4598285 h 4598285"/>
              <a:gd name="connsiteX0" fmla="*/ 7182997 w 7227065"/>
              <a:gd name="connsiteY0" fmla="*/ 4598285 h 4598285"/>
              <a:gd name="connsiteX1" fmla="*/ 22034 w 7227065"/>
              <a:gd name="connsiteY1" fmla="*/ 4587268 h 4598285"/>
              <a:gd name="connsiteX2" fmla="*/ 0 w 7227065"/>
              <a:gd name="connsiteY2" fmla="*/ 4251 h 4598285"/>
              <a:gd name="connsiteX3" fmla="*/ 4315015 w 7227065"/>
              <a:gd name="connsiteY3" fmla="*/ 0 h 4598285"/>
              <a:gd name="connsiteX4" fmla="*/ 4275685 w 7227065"/>
              <a:gd name="connsiteY4" fmla="*/ 2645072 h 4598285"/>
              <a:gd name="connsiteX5" fmla="*/ 7227065 w 7227065"/>
              <a:gd name="connsiteY5" fmla="*/ 3026135 h 4598285"/>
              <a:gd name="connsiteX6" fmla="*/ 7182997 w 7227065"/>
              <a:gd name="connsiteY6" fmla="*/ 4598285 h 4598285"/>
              <a:gd name="connsiteX0" fmla="*/ 7182997 w 7200664"/>
              <a:gd name="connsiteY0" fmla="*/ 4598285 h 4598285"/>
              <a:gd name="connsiteX1" fmla="*/ 22034 w 7200664"/>
              <a:gd name="connsiteY1" fmla="*/ 4587268 h 4598285"/>
              <a:gd name="connsiteX2" fmla="*/ 0 w 7200664"/>
              <a:gd name="connsiteY2" fmla="*/ 4251 h 4598285"/>
              <a:gd name="connsiteX3" fmla="*/ 4315015 w 7200664"/>
              <a:gd name="connsiteY3" fmla="*/ 0 h 4598285"/>
              <a:gd name="connsiteX4" fmla="*/ 4275685 w 7200664"/>
              <a:gd name="connsiteY4" fmla="*/ 2645072 h 4598285"/>
              <a:gd name="connsiteX5" fmla="*/ 7200664 w 7200664"/>
              <a:gd name="connsiteY5" fmla="*/ 2654824 h 4598285"/>
              <a:gd name="connsiteX6" fmla="*/ 7182997 w 7200664"/>
              <a:gd name="connsiteY6" fmla="*/ 4598285 h 4598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00664" h="4598285">
                <a:moveTo>
                  <a:pt x="7182997" y="4598285"/>
                </a:moveTo>
                <a:lnTo>
                  <a:pt x="22034" y="4587268"/>
                </a:lnTo>
                <a:lnTo>
                  <a:pt x="0" y="4251"/>
                </a:lnTo>
                <a:lnTo>
                  <a:pt x="4315015" y="0"/>
                </a:lnTo>
                <a:cubicBezTo>
                  <a:pt x="4314953" y="468377"/>
                  <a:pt x="4275747" y="2176695"/>
                  <a:pt x="4275685" y="2645072"/>
                </a:cubicBezTo>
                <a:lnTo>
                  <a:pt x="7200664" y="2654824"/>
                </a:lnTo>
                <a:lnTo>
                  <a:pt x="7182997" y="4598285"/>
                </a:lnTo>
                <a:close/>
              </a:path>
            </a:pathLst>
          </a:custGeom>
          <a:noFill/>
          <a:ln w="19050" cap="rnd" cmpd="sng" algn="ctr">
            <a:solidFill>
              <a:sysClr val="windowText" lastClr="000000"/>
            </a:solidFill>
            <a:prstDash val="dash"/>
          </a:ln>
          <a:effectLst/>
        </p:spPr>
        <p:txBody>
          <a:bodyPr rtlCol="0" anchor="t" anchorCtr="0"/>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black"/>
                </a:solidFill>
                <a:effectLst/>
                <a:uLnTx/>
                <a:uFillTx/>
                <a:latin typeface="Trebuchet MS" panose="020B0603020202020204"/>
                <a:ea typeface="+mn-ea"/>
                <a:cs typeface="+mn-cs"/>
              </a:rPr>
              <a:t>Path 1</a:t>
            </a:r>
          </a:p>
        </p:txBody>
      </p:sp>
      <p:sp>
        <p:nvSpPr>
          <p:cNvPr id="38" name="Freeform: Shape 37">
            <a:extLst>
              <a:ext uri="{FF2B5EF4-FFF2-40B4-BE49-F238E27FC236}">
                <a16:creationId xmlns:a16="http://schemas.microsoft.com/office/drawing/2014/main" id="{A4F9A2D4-DB69-4837-836E-D36FBBEBE46F}"/>
              </a:ext>
              <a:ext uri="{C183D7F6-B498-43B3-948B-1728B52AA6E4}">
                <adec:decorative xmlns:adec="http://schemas.microsoft.com/office/drawing/2017/decorative" val="1"/>
              </a:ext>
            </a:extLst>
          </p:cNvPr>
          <p:cNvSpPr/>
          <p:nvPr/>
        </p:nvSpPr>
        <p:spPr>
          <a:xfrm>
            <a:off x="1135117" y="1841889"/>
            <a:ext cx="6243144" cy="2369356"/>
          </a:xfrm>
          <a:custGeom>
            <a:avLst/>
            <a:gdLst>
              <a:gd name="connsiteX0" fmla="*/ 7182997 w 7227065"/>
              <a:gd name="connsiteY0" fmla="*/ 4594034 h 4594034"/>
              <a:gd name="connsiteX1" fmla="*/ 22034 w 7227065"/>
              <a:gd name="connsiteY1" fmla="*/ 4583017 h 4594034"/>
              <a:gd name="connsiteX2" fmla="*/ 0 w 7227065"/>
              <a:gd name="connsiteY2" fmla="*/ 0 h 4594034"/>
              <a:gd name="connsiteX3" fmla="*/ 2588964 w 7227065"/>
              <a:gd name="connsiteY3" fmla="*/ 11017 h 4594034"/>
              <a:gd name="connsiteX4" fmla="*/ 2566930 w 7227065"/>
              <a:gd name="connsiteY4" fmla="*/ 1355075 h 4594034"/>
              <a:gd name="connsiteX5" fmla="*/ 7227065 w 7227065"/>
              <a:gd name="connsiteY5" fmla="*/ 1388125 h 4594034"/>
              <a:gd name="connsiteX6" fmla="*/ 7182997 w 7227065"/>
              <a:gd name="connsiteY6" fmla="*/ 4594034 h 4594034"/>
              <a:gd name="connsiteX0" fmla="*/ 7182997 w 7227065"/>
              <a:gd name="connsiteY0" fmla="*/ 4594034 h 4594034"/>
              <a:gd name="connsiteX1" fmla="*/ 22034 w 7227065"/>
              <a:gd name="connsiteY1" fmla="*/ 4583017 h 4594034"/>
              <a:gd name="connsiteX2" fmla="*/ 0 w 7227065"/>
              <a:gd name="connsiteY2" fmla="*/ 0 h 4594034"/>
              <a:gd name="connsiteX3" fmla="*/ 2588964 w 7227065"/>
              <a:gd name="connsiteY3" fmla="*/ 11017 h 4594034"/>
              <a:gd name="connsiteX4" fmla="*/ 4314830 w 7227065"/>
              <a:gd name="connsiteY4" fmla="*/ 1400881 h 4594034"/>
              <a:gd name="connsiteX5" fmla="*/ 7227065 w 7227065"/>
              <a:gd name="connsiteY5" fmla="*/ 1388125 h 4594034"/>
              <a:gd name="connsiteX6" fmla="*/ 7182997 w 7227065"/>
              <a:gd name="connsiteY6" fmla="*/ 4594034 h 4594034"/>
              <a:gd name="connsiteX0" fmla="*/ 7182997 w 7227065"/>
              <a:gd name="connsiteY0" fmla="*/ 4598285 h 4598285"/>
              <a:gd name="connsiteX1" fmla="*/ 22034 w 7227065"/>
              <a:gd name="connsiteY1" fmla="*/ 4587268 h 4598285"/>
              <a:gd name="connsiteX2" fmla="*/ 0 w 7227065"/>
              <a:gd name="connsiteY2" fmla="*/ 4251 h 4598285"/>
              <a:gd name="connsiteX3" fmla="*/ 4315015 w 7227065"/>
              <a:gd name="connsiteY3" fmla="*/ 0 h 4598285"/>
              <a:gd name="connsiteX4" fmla="*/ 4314830 w 7227065"/>
              <a:gd name="connsiteY4" fmla="*/ 1405132 h 4598285"/>
              <a:gd name="connsiteX5" fmla="*/ 7227065 w 7227065"/>
              <a:gd name="connsiteY5" fmla="*/ 1392376 h 4598285"/>
              <a:gd name="connsiteX6" fmla="*/ 7182997 w 7227065"/>
              <a:gd name="connsiteY6" fmla="*/ 4598285 h 4598285"/>
              <a:gd name="connsiteX0" fmla="*/ 7182997 w 7227065"/>
              <a:gd name="connsiteY0" fmla="*/ 4598285 h 4598285"/>
              <a:gd name="connsiteX1" fmla="*/ 22034 w 7227065"/>
              <a:gd name="connsiteY1" fmla="*/ 4587268 h 4598285"/>
              <a:gd name="connsiteX2" fmla="*/ 0 w 7227065"/>
              <a:gd name="connsiteY2" fmla="*/ 4251 h 4598285"/>
              <a:gd name="connsiteX3" fmla="*/ 4315015 w 7227065"/>
              <a:gd name="connsiteY3" fmla="*/ 0 h 4598285"/>
              <a:gd name="connsiteX4" fmla="*/ 4314830 w 7227065"/>
              <a:gd name="connsiteY4" fmla="*/ 1405132 h 4598285"/>
              <a:gd name="connsiteX5" fmla="*/ 7227065 w 7227065"/>
              <a:gd name="connsiteY5" fmla="*/ 3026135 h 4598285"/>
              <a:gd name="connsiteX6" fmla="*/ 7182997 w 7227065"/>
              <a:gd name="connsiteY6" fmla="*/ 4598285 h 4598285"/>
              <a:gd name="connsiteX0" fmla="*/ 7182997 w 7227065"/>
              <a:gd name="connsiteY0" fmla="*/ 4598285 h 4598285"/>
              <a:gd name="connsiteX1" fmla="*/ 22034 w 7227065"/>
              <a:gd name="connsiteY1" fmla="*/ 4587268 h 4598285"/>
              <a:gd name="connsiteX2" fmla="*/ 0 w 7227065"/>
              <a:gd name="connsiteY2" fmla="*/ 4251 h 4598285"/>
              <a:gd name="connsiteX3" fmla="*/ 4315015 w 7227065"/>
              <a:gd name="connsiteY3" fmla="*/ 0 h 4598285"/>
              <a:gd name="connsiteX4" fmla="*/ 4249284 w 7227065"/>
              <a:gd name="connsiteY4" fmla="*/ 3069428 h 4598285"/>
              <a:gd name="connsiteX5" fmla="*/ 7227065 w 7227065"/>
              <a:gd name="connsiteY5" fmla="*/ 3026135 h 4598285"/>
              <a:gd name="connsiteX6" fmla="*/ 7182997 w 7227065"/>
              <a:gd name="connsiteY6" fmla="*/ 4598285 h 4598285"/>
              <a:gd name="connsiteX0" fmla="*/ 7182997 w 7227065"/>
              <a:gd name="connsiteY0" fmla="*/ 4598285 h 4598285"/>
              <a:gd name="connsiteX1" fmla="*/ 22034 w 7227065"/>
              <a:gd name="connsiteY1" fmla="*/ 4587268 h 4598285"/>
              <a:gd name="connsiteX2" fmla="*/ 0 w 7227065"/>
              <a:gd name="connsiteY2" fmla="*/ 4251 h 4598285"/>
              <a:gd name="connsiteX3" fmla="*/ 4315015 w 7227065"/>
              <a:gd name="connsiteY3" fmla="*/ 0 h 4598285"/>
              <a:gd name="connsiteX4" fmla="*/ 3629821 w 7227065"/>
              <a:gd name="connsiteY4" fmla="*/ 2626558 h 4598285"/>
              <a:gd name="connsiteX5" fmla="*/ 7227065 w 7227065"/>
              <a:gd name="connsiteY5" fmla="*/ 3026135 h 4598285"/>
              <a:gd name="connsiteX6" fmla="*/ 7182997 w 7227065"/>
              <a:gd name="connsiteY6" fmla="*/ 4598285 h 4598285"/>
              <a:gd name="connsiteX0" fmla="*/ 7182997 w 7227065"/>
              <a:gd name="connsiteY0" fmla="*/ 4598285 h 4598285"/>
              <a:gd name="connsiteX1" fmla="*/ 22034 w 7227065"/>
              <a:gd name="connsiteY1" fmla="*/ 4587268 h 4598285"/>
              <a:gd name="connsiteX2" fmla="*/ 0 w 7227065"/>
              <a:gd name="connsiteY2" fmla="*/ 4251 h 4598285"/>
              <a:gd name="connsiteX3" fmla="*/ 3683406 w 7227065"/>
              <a:gd name="connsiteY3" fmla="*/ 0 h 4598285"/>
              <a:gd name="connsiteX4" fmla="*/ 3629821 w 7227065"/>
              <a:gd name="connsiteY4" fmla="*/ 2626558 h 4598285"/>
              <a:gd name="connsiteX5" fmla="*/ 7227065 w 7227065"/>
              <a:gd name="connsiteY5" fmla="*/ 3026135 h 4598285"/>
              <a:gd name="connsiteX6" fmla="*/ 7182997 w 7227065"/>
              <a:gd name="connsiteY6" fmla="*/ 4598285 h 4598285"/>
              <a:gd name="connsiteX0" fmla="*/ 7182997 w 7202772"/>
              <a:gd name="connsiteY0" fmla="*/ 4598285 h 4598285"/>
              <a:gd name="connsiteX1" fmla="*/ 22034 w 7202772"/>
              <a:gd name="connsiteY1" fmla="*/ 4587268 h 4598285"/>
              <a:gd name="connsiteX2" fmla="*/ 0 w 7202772"/>
              <a:gd name="connsiteY2" fmla="*/ 4251 h 4598285"/>
              <a:gd name="connsiteX3" fmla="*/ 3683406 w 7202772"/>
              <a:gd name="connsiteY3" fmla="*/ 0 h 4598285"/>
              <a:gd name="connsiteX4" fmla="*/ 3629821 w 7202772"/>
              <a:gd name="connsiteY4" fmla="*/ 2626558 h 4598285"/>
              <a:gd name="connsiteX5" fmla="*/ 7202772 w 7202772"/>
              <a:gd name="connsiteY5" fmla="*/ 2526119 h 4598285"/>
              <a:gd name="connsiteX6" fmla="*/ 7182997 w 7202772"/>
              <a:gd name="connsiteY6" fmla="*/ 4598285 h 4598285"/>
              <a:gd name="connsiteX0" fmla="*/ 7182997 w 7214918"/>
              <a:gd name="connsiteY0" fmla="*/ 4598285 h 4598285"/>
              <a:gd name="connsiteX1" fmla="*/ 22034 w 7214918"/>
              <a:gd name="connsiteY1" fmla="*/ 4587268 h 4598285"/>
              <a:gd name="connsiteX2" fmla="*/ 0 w 7214918"/>
              <a:gd name="connsiteY2" fmla="*/ 4251 h 4598285"/>
              <a:gd name="connsiteX3" fmla="*/ 3683406 w 7214918"/>
              <a:gd name="connsiteY3" fmla="*/ 0 h 4598285"/>
              <a:gd name="connsiteX4" fmla="*/ 3629821 w 7214918"/>
              <a:gd name="connsiteY4" fmla="*/ 2626558 h 4598285"/>
              <a:gd name="connsiteX5" fmla="*/ 7214918 w 7214918"/>
              <a:gd name="connsiteY5" fmla="*/ 2626121 h 4598285"/>
              <a:gd name="connsiteX6" fmla="*/ 7182997 w 7214918"/>
              <a:gd name="connsiteY6" fmla="*/ 4598285 h 4598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14918" h="4598285">
                <a:moveTo>
                  <a:pt x="7182997" y="4598285"/>
                </a:moveTo>
                <a:lnTo>
                  <a:pt x="22034" y="4587268"/>
                </a:lnTo>
                <a:lnTo>
                  <a:pt x="0" y="4251"/>
                </a:lnTo>
                <a:lnTo>
                  <a:pt x="3683406" y="0"/>
                </a:lnTo>
                <a:cubicBezTo>
                  <a:pt x="3683344" y="468377"/>
                  <a:pt x="3629883" y="2158181"/>
                  <a:pt x="3629821" y="2626558"/>
                </a:cubicBezTo>
                <a:lnTo>
                  <a:pt x="7214918" y="2626121"/>
                </a:lnTo>
                <a:lnTo>
                  <a:pt x="7182997" y="4598285"/>
                </a:lnTo>
                <a:close/>
              </a:path>
            </a:pathLst>
          </a:custGeom>
          <a:noFill/>
          <a:ln w="19050" cap="rnd" cmpd="sng" algn="ctr">
            <a:solidFill>
              <a:sysClr val="windowText" lastClr="000000"/>
            </a:solidFill>
            <a:prstDash val="dash"/>
          </a:ln>
          <a:effectLst/>
        </p:spPr>
        <p:txBody>
          <a:bodyPr rtlCol="0" anchor="t" anchorCtr="0"/>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black"/>
                </a:solidFill>
                <a:effectLst/>
                <a:uLnTx/>
                <a:uFillTx/>
                <a:latin typeface="Trebuchet MS" panose="020B0603020202020204"/>
                <a:ea typeface="+mn-ea"/>
                <a:cs typeface="+mn-cs"/>
              </a:rPr>
              <a:t>Path 2</a:t>
            </a:r>
          </a:p>
        </p:txBody>
      </p:sp>
      <p:sp>
        <p:nvSpPr>
          <p:cNvPr id="39" name="Arrow: Right 38">
            <a:extLst>
              <a:ext uri="{FF2B5EF4-FFF2-40B4-BE49-F238E27FC236}">
                <a16:creationId xmlns:a16="http://schemas.microsoft.com/office/drawing/2014/main" id="{F9348C44-9A71-4A0A-A63C-A89B495FB6E5}"/>
              </a:ext>
              <a:ext uri="{C183D7F6-B498-43B3-948B-1728B52AA6E4}">
                <adec:decorative xmlns:adec="http://schemas.microsoft.com/office/drawing/2017/decorative" val="1"/>
              </a:ext>
            </a:extLst>
          </p:cNvPr>
          <p:cNvSpPr/>
          <p:nvPr/>
        </p:nvSpPr>
        <p:spPr>
          <a:xfrm rot="16200000">
            <a:off x="2724948" y="1769022"/>
            <a:ext cx="624344" cy="279370"/>
          </a:xfrm>
          <a:prstGeom prst="rightArrow">
            <a:avLst/>
          </a:prstGeom>
          <a:solidFill>
            <a:srgbClr val="FF0000"/>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rebuchet MS" panose="020B0603020202020204"/>
              <a:ea typeface="+mn-ea"/>
              <a:cs typeface="+mn-cs"/>
            </a:endParaRPr>
          </a:p>
        </p:txBody>
      </p:sp>
      <p:sp>
        <p:nvSpPr>
          <p:cNvPr id="40" name="TextBox 39">
            <a:extLst>
              <a:ext uri="{FF2B5EF4-FFF2-40B4-BE49-F238E27FC236}">
                <a16:creationId xmlns:a16="http://schemas.microsoft.com/office/drawing/2014/main" id="{A02A5185-8A75-4CDB-BCE4-96FEAFAB94E3}"/>
              </a:ext>
              <a:ext uri="{C183D7F6-B498-43B3-948B-1728B52AA6E4}">
                <adec:decorative xmlns:adec="http://schemas.microsoft.com/office/drawing/2017/decorative" val="1"/>
              </a:ext>
            </a:extLst>
          </p:cNvPr>
          <p:cNvSpPr txBox="1"/>
          <p:nvPr/>
        </p:nvSpPr>
        <p:spPr>
          <a:xfrm>
            <a:off x="3475654" y="4526532"/>
            <a:ext cx="1115830" cy="338554"/>
          </a:xfrm>
          <a:prstGeom prst="rect">
            <a:avLst/>
          </a:prstGeom>
          <a:solidFill>
            <a:srgbClr val="0070C0"/>
          </a:solidFill>
        </p:spPr>
        <p:txBody>
          <a:bodyPr wrap="square" rtlCol="0">
            <a:spAutoFit/>
          </a:bodyPr>
          <a:lstStyle/>
          <a:p>
            <a:r>
              <a:rPr lang="en-US" sz="1600" dirty="0">
                <a:solidFill>
                  <a:schemeClr val="bg1"/>
                </a:solidFill>
              </a:rPr>
              <a:t>Process 1</a:t>
            </a:r>
          </a:p>
        </p:txBody>
      </p:sp>
      <p:sp>
        <p:nvSpPr>
          <p:cNvPr id="41" name="TextBox 40">
            <a:extLst>
              <a:ext uri="{FF2B5EF4-FFF2-40B4-BE49-F238E27FC236}">
                <a16:creationId xmlns:a16="http://schemas.microsoft.com/office/drawing/2014/main" id="{1FCF20A9-90B6-4DC2-A8D5-E48E4023EEAC}"/>
              </a:ext>
              <a:ext uri="{C183D7F6-B498-43B3-948B-1728B52AA6E4}">
                <adec:decorative xmlns:adec="http://schemas.microsoft.com/office/drawing/2017/decorative" val="1"/>
              </a:ext>
            </a:extLst>
          </p:cNvPr>
          <p:cNvSpPr txBox="1"/>
          <p:nvPr/>
        </p:nvSpPr>
        <p:spPr>
          <a:xfrm>
            <a:off x="6514914" y="4513200"/>
            <a:ext cx="1115830" cy="338554"/>
          </a:xfrm>
          <a:prstGeom prst="rect">
            <a:avLst/>
          </a:prstGeom>
          <a:solidFill>
            <a:srgbClr val="0070C0"/>
          </a:solidFill>
        </p:spPr>
        <p:txBody>
          <a:bodyPr wrap="square" rtlCol="0">
            <a:spAutoFit/>
          </a:bodyPr>
          <a:lstStyle/>
          <a:p>
            <a:r>
              <a:rPr lang="en-US" sz="1600" dirty="0">
                <a:solidFill>
                  <a:schemeClr val="bg1"/>
                </a:solidFill>
              </a:rPr>
              <a:t>Process 2</a:t>
            </a:r>
          </a:p>
        </p:txBody>
      </p:sp>
      <p:sp>
        <p:nvSpPr>
          <p:cNvPr id="3" name="TextBox 2">
            <a:extLst>
              <a:ext uri="{FF2B5EF4-FFF2-40B4-BE49-F238E27FC236}">
                <a16:creationId xmlns:a16="http://schemas.microsoft.com/office/drawing/2014/main" id="{3CA191C4-DE53-4415-9788-4625D22CFC3D}"/>
              </a:ext>
            </a:extLst>
          </p:cNvPr>
          <p:cNvSpPr txBox="1"/>
          <p:nvPr/>
        </p:nvSpPr>
        <p:spPr>
          <a:xfrm>
            <a:off x="1135117" y="5618088"/>
            <a:ext cx="9209356" cy="1077218"/>
          </a:xfrm>
          <a:prstGeom prst="rect">
            <a:avLst/>
          </a:prstGeom>
          <a:noFill/>
        </p:spPr>
        <p:txBody>
          <a:bodyPr wrap="square" rtlCol="0">
            <a:spAutoFit/>
          </a:bodyPr>
          <a:lstStyle/>
          <a:p>
            <a:r>
              <a:rPr lang="en-US" sz="1600" dirty="0"/>
              <a:t>Control devices 1, 2, 3, and 4 are set up in sequence.  Boiler and Process 2 send emissions to control 1.  Boiler and process 1 send emissions to control 2. Path 1 is the primary path between Boiler and Process 1 to Stack 1.  Path 2 is the primary path between boiler and process 2 and stack 1.  Path 1 is a “child” path of Path 2.  Path 2 is a “primary” path.</a:t>
            </a:r>
          </a:p>
        </p:txBody>
      </p:sp>
    </p:spTree>
    <p:extLst>
      <p:ext uri="{BB962C8B-B14F-4D97-AF65-F5344CB8AC3E}">
        <p14:creationId xmlns:p14="http://schemas.microsoft.com/office/powerpoint/2010/main" val="1503127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500"/>
                                        <p:tgtEl>
                                          <p:spTgt spid="3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fade">
                                      <p:cBhvr>
                                        <p:cTn id="12"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8" grpId="0" animBg="1"/>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2370C1E-B318-496A-9909-42F870EF0D38}"/>
              </a:ext>
            </a:extLst>
          </p:cNvPr>
          <p:cNvSpPr>
            <a:spLocks noGrp="1"/>
          </p:cNvSpPr>
          <p:nvPr>
            <p:ph type="sldNum" sz="quarter" idx="12"/>
          </p:nvPr>
        </p:nvSpPr>
        <p:spPr>
          <a:xfrm>
            <a:off x="8789284" y="6328871"/>
            <a:ext cx="2743200" cy="365125"/>
          </a:xfrm>
        </p:spPr>
        <p:txBody>
          <a:bodyPr/>
          <a:lstStyle/>
          <a:p>
            <a:fld id="{C3625854-A157-44F5-B597-7EECA3982BD8}" type="slidenum">
              <a:rPr lang="en-US" smtClean="0"/>
              <a:t>88</a:t>
            </a:fld>
            <a:endParaRPr lang="en-US" dirty="0"/>
          </a:p>
        </p:txBody>
      </p:sp>
      <p:sp>
        <p:nvSpPr>
          <p:cNvPr id="15" name="Title 14">
            <a:extLst>
              <a:ext uri="{FF2B5EF4-FFF2-40B4-BE49-F238E27FC236}">
                <a16:creationId xmlns:a16="http://schemas.microsoft.com/office/drawing/2014/main" id="{DE1CEF15-ED6A-4D6C-87DF-570AF1525CB5}"/>
              </a:ext>
            </a:extLst>
          </p:cNvPr>
          <p:cNvSpPr txBox="1">
            <a:spLocks noGrp="1"/>
          </p:cNvSpPr>
          <p:nvPr>
            <p:ph type="title" idx="4294967295"/>
          </p:nvPr>
        </p:nvSpPr>
        <p:spPr>
          <a:xfrm>
            <a:off x="4648284" y="336741"/>
            <a:ext cx="6812196" cy="13234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chemeClr val="tx1"/>
                </a:solidFill>
                <a:effectLst/>
                <a:uLnTx/>
                <a:uFillTx/>
                <a:latin typeface="+mn-lt"/>
                <a:ea typeface="+mn-ea"/>
                <a:cs typeface="+mn-cs"/>
              </a:rPr>
              <a:t>Numerical Example of Controls in Series and their Paths</a:t>
            </a:r>
          </a:p>
        </p:txBody>
      </p:sp>
      <p:sp>
        <p:nvSpPr>
          <p:cNvPr id="13" name="Rectangle 12" descr="A diagram showing four countrols in series with controls 2 to 4 in path 1, and control 1 and path 1 in path 2.">
            <a:extLst>
              <a:ext uri="{FF2B5EF4-FFF2-40B4-BE49-F238E27FC236}">
                <a16:creationId xmlns:a16="http://schemas.microsoft.com/office/drawing/2014/main" id="{AD4D5E13-F472-464C-AD1B-EF5F9F2F69AC}"/>
              </a:ext>
              <a:ext uri="{C183D7F6-B498-43B3-948B-1728B52AA6E4}">
                <adec:decorative xmlns:adec="http://schemas.microsoft.com/office/drawing/2017/decorative" val="0"/>
              </a:ext>
            </a:extLst>
          </p:cNvPr>
          <p:cNvSpPr/>
          <p:nvPr/>
        </p:nvSpPr>
        <p:spPr>
          <a:xfrm>
            <a:off x="449970" y="297180"/>
            <a:ext cx="3760470" cy="6263640"/>
          </a:xfrm>
          <a:prstGeom prst="rect">
            <a:avLst/>
          </a:prstGeom>
          <a:no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rebuchet MS" panose="020B0603020202020204"/>
              <a:ea typeface="+mn-ea"/>
              <a:cs typeface="+mn-cs"/>
            </a:endParaRPr>
          </a:p>
        </p:txBody>
      </p:sp>
      <p:sp>
        <p:nvSpPr>
          <p:cNvPr id="4" name="Rectangle 3">
            <a:extLst>
              <a:ext uri="{FF2B5EF4-FFF2-40B4-BE49-F238E27FC236}">
                <a16:creationId xmlns:a16="http://schemas.microsoft.com/office/drawing/2014/main" id="{B3A7F4C3-BB80-4A92-91D9-C8751E610BD0}"/>
              </a:ext>
              <a:ext uri="{C183D7F6-B498-43B3-948B-1728B52AA6E4}">
                <adec:decorative xmlns:adec="http://schemas.microsoft.com/office/drawing/2017/decorative" val="1"/>
              </a:ext>
            </a:extLst>
          </p:cNvPr>
          <p:cNvSpPr/>
          <p:nvPr/>
        </p:nvSpPr>
        <p:spPr>
          <a:xfrm>
            <a:off x="1729572" y="5241381"/>
            <a:ext cx="1188720" cy="749148"/>
          </a:xfrm>
          <a:prstGeom prst="rect">
            <a:avLst/>
          </a:prstGeom>
          <a:solidFill>
            <a:schemeClr val="accent6">
              <a:lumMod val="20000"/>
              <a:lumOff val="80000"/>
            </a:schemeClr>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chemeClr val="bg2">
                    <a:lumMod val="25000"/>
                  </a:schemeClr>
                </a:solidFill>
                <a:effectLst/>
                <a:uLnTx/>
                <a:uFillTx/>
                <a:latin typeface="Trebuchet MS" panose="020B0603020202020204"/>
                <a:ea typeface="+mn-ea"/>
                <a:cs typeface="+mn-cs"/>
              </a:rPr>
              <a:t>Control 1</a:t>
            </a:r>
          </a:p>
        </p:txBody>
      </p:sp>
      <p:cxnSp>
        <p:nvCxnSpPr>
          <p:cNvPr id="6" name="Connector: Elbow 5">
            <a:extLst>
              <a:ext uri="{FF2B5EF4-FFF2-40B4-BE49-F238E27FC236}">
                <a16:creationId xmlns:a16="http://schemas.microsoft.com/office/drawing/2014/main" id="{34509969-3A07-4169-9221-FA2D8096196B}"/>
              </a:ext>
              <a:ext uri="{C183D7F6-B498-43B3-948B-1728B52AA6E4}">
                <adec:decorative xmlns:adec="http://schemas.microsoft.com/office/drawing/2017/decorative" val="1"/>
              </a:ext>
            </a:extLst>
          </p:cNvPr>
          <p:cNvCxnSpPr>
            <a:cxnSpLocks/>
            <a:stCxn id="4" idx="0"/>
            <a:endCxn id="11" idx="2"/>
          </p:cNvCxnSpPr>
          <p:nvPr/>
        </p:nvCxnSpPr>
        <p:spPr>
          <a:xfrm rot="5400000" flipH="1" flipV="1">
            <a:off x="2071672" y="4982849"/>
            <a:ext cx="510793" cy="6273"/>
          </a:xfrm>
          <a:prstGeom prst="bentConnector3">
            <a:avLst>
              <a:gd name="adj1" fmla="val 50000"/>
            </a:avLst>
          </a:prstGeom>
          <a:noFill/>
          <a:ln w="12700" cap="rnd" cmpd="sng" algn="ctr">
            <a:solidFill>
              <a:srgbClr val="90C226"/>
            </a:solidFill>
            <a:prstDash val="solid"/>
            <a:tailEnd type="triangle"/>
          </a:ln>
          <a:effectLst/>
        </p:spPr>
      </p:cxnSp>
      <p:sp>
        <p:nvSpPr>
          <p:cNvPr id="11" name="Rectangle 10">
            <a:extLst>
              <a:ext uri="{FF2B5EF4-FFF2-40B4-BE49-F238E27FC236}">
                <a16:creationId xmlns:a16="http://schemas.microsoft.com/office/drawing/2014/main" id="{05829A48-301C-4A79-995D-447930ECD5B8}"/>
              </a:ext>
              <a:ext uri="{C183D7F6-B498-43B3-948B-1728B52AA6E4}">
                <adec:decorative xmlns:adec="http://schemas.microsoft.com/office/drawing/2017/decorative" val="1"/>
              </a:ext>
            </a:extLst>
          </p:cNvPr>
          <p:cNvSpPr/>
          <p:nvPr/>
        </p:nvSpPr>
        <p:spPr>
          <a:xfrm>
            <a:off x="1619617" y="1277549"/>
            <a:ext cx="1421176" cy="3453039"/>
          </a:xfrm>
          <a:prstGeom prst="rect">
            <a:avLst/>
          </a:prstGeom>
          <a:noFill/>
          <a:ln w="19050" cap="rnd" cmpd="sng" algn="ctr">
            <a:solidFill>
              <a:srgbClr val="90C226">
                <a:shade val="50000"/>
              </a:srgbClr>
            </a:solidFill>
            <a:prstDash val="dash"/>
          </a:ln>
          <a:effectLst/>
        </p:spPr>
        <p:txBody>
          <a:bodyPr rtlCol="0" anchor="t" anchorCtr="0"/>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Trebuchet MS" panose="020B0603020202020204"/>
                <a:ea typeface="+mn-ea"/>
                <a:cs typeface="+mn-cs"/>
              </a:rPr>
              <a:t>Path 1</a:t>
            </a:r>
          </a:p>
        </p:txBody>
      </p:sp>
      <p:sp>
        <p:nvSpPr>
          <p:cNvPr id="7" name="Rectangle 6">
            <a:extLst>
              <a:ext uri="{FF2B5EF4-FFF2-40B4-BE49-F238E27FC236}">
                <a16:creationId xmlns:a16="http://schemas.microsoft.com/office/drawing/2014/main" id="{F3F7AFB4-E99F-47B4-810E-2E9A6CAD5AD4}"/>
              </a:ext>
              <a:ext uri="{C183D7F6-B498-43B3-948B-1728B52AA6E4}">
                <adec:decorative xmlns:adec="http://schemas.microsoft.com/office/drawing/2017/decorative" val="1"/>
              </a:ext>
            </a:extLst>
          </p:cNvPr>
          <p:cNvSpPr/>
          <p:nvPr/>
        </p:nvSpPr>
        <p:spPr>
          <a:xfrm>
            <a:off x="1729572" y="3862847"/>
            <a:ext cx="1188720" cy="749148"/>
          </a:xfrm>
          <a:prstGeom prst="rect">
            <a:avLst/>
          </a:prstGeom>
          <a:solidFill>
            <a:schemeClr val="accent6">
              <a:lumMod val="20000"/>
              <a:lumOff val="80000"/>
            </a:schemeClr>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chemeClr val="bg2">
                    <a:lumMod val="25000"/>
                  </a:schemeClr>
                </a:solidFill>
                <a:effectLst/>
                <a:uLnTx/>
                <a:uFillTx/>
                <a:latin typeface="Trebuchet MS" panose="020B0603020202020204"/>
                <a:ea typeface="+mn-ea"/>
                <a:cs typeface="+mn-cs"/>
              </a:rPr>
              <a:t>Control 2</a:t>
            </a:r>
          </a:p>
        </p:txBody>
      </p:sp>
      <p:cxnSp>
        <p:nvCxnSpPr>
          <p:cNvPr id="9" name="Connector: Elbow 8">
            <a:extLst>
              <a:ext uri="{FF2B5EF4-FFF2-40B4-BE49-F238E27FC236}">
                <a16:creationId xmlns:a16="http://schemas.microsoft.com/office/drawing/2014/main" id="{9C9E64F7-8EF5-40EC-8F6D-3077DA354852}"/>
              </a:ext>
              <a:ext uri="{C183D7F6-B498-43B3-948B-1728B52AA6E4}">
                <adec:decorative xmlns:adec="http://schemas.microsoft.com/office/drawing/2017/decorative" val="1"/>
              </a:ext>
            </a:extLst>
          </p:cNvPr>
          <p:cNvCxnSpPr>
            <a:cxnSpLocks/>
            <a:stCxn id="7" idx="0"/>
            <a:endCxn id="8" idx="2"/>
          </p:cNvCxnSpPr>
          <p:nvPr/>
        </p:nvCxnSpPr>
        <p:spPr>
          <a:xfrm rot="5400000" flipH="1" flipV="1">
            <a:off x="2194755" y="3730496"/>
            <a:ext cx="261528" cy="3175"/>
          </a:xfrm>
          <a:prstGeom prst="bentConnector3">
            <a:avLst>
              <a:gd name="adj1" fmla="val 50000"/>
            </a:avLst>
          </a:prstGeom>
          <a:noFill/>
          <a:ln w="12700" cap="rnd" cmpd="sng" algn="ctr">
            <a:solidFill>
              <a:srgbClr val="90C226"/>
            </a:solidFill>
            <a:prstDash val="solid"/>
            <a:tailEnd type="triangle"/>
          </a:ln>
          <a:effectLst/>
        </p:spPr>
      </p:cxnSp>
      <p:sp>
        <p:nvSpPr>
          <p:cNvPr id="8" name="Rectangle 7">
            <a:extLst>
              <a:ext uri="{FF2B5EF4-FFF2-40B4-BE49-F238E27FC236}">
                <a16:creationId xmlns:a16="http://schemas.microsoft.com/office/drawing/2014/main" id="{F821712D-8E50-44C0-BE9E-C1D0C3599CC4}"/>
              </a:ext>
              <a:ext uri="{C183D7F6-B498-43B3-948B-1728B52AA6E4}">
                <adec:decorative xmlns:adec="http://schemas.microsoft.com/office/drawing/2017/decorative" val="1"/>
              </a:ext>
            </a:extLst>
          </p:cNvPr>
          <p:cNvSpPr/>
          <p:nvPr/>
        </p:nvSpPr>
        <p:spPr>
          <a:xfrm>
            <a:off x="1729572" y="2852171"/>
            <a:ext cx="1195070" cy="749148"/>
          </a:xfrm>
          <a:prstGeom prst="rect">
            <a:avLst/>
          </a:prstGeom>
          <a:solidFill>
            <a:schemeClr val="accent6">
              <a:lumMod val="20000"/>
              <a:lumOff val="80000"/>
            </a:schemeClr>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chemeClr val="bg2">
                    <a:lumMod val="25000"/>
                  </a:schemeClr>
                </a:solidFill>
                <a:effectLst/>
                <a:uLnTx/>
                <a:uFillTx/>
                <a:latin typeface="Trebuchet MS" panose="020B0603020202020204"/>
                <a:ea typeface="+mn-ea"/>
                <a:cs typeface="+mn-cs"/>
              </a:rPr>
              <a:t>Control 3</a:t>
            </a:r>
          </a:p>
        </p:txBody>
      </p:sp>
      <p:cxnSp>
        <p:nvCxnSpPr>
          <p:cNvPr id="10" name="Connector: Elbow 9">
            <a:extLst>
              <a:ext uri="{FF2B5EF4-FFF2-40B4-BE49-F238E27FC236}">
                <a16:creationId xmlns:a16="http://schemas.microsoft.com/office/drawing/2014/main" id="{9A34B785-359E-4C9A-9FFC-11CEB0C33DFD}"/>
              </a:ext>
              <a:ext uri="{C183D7F6-B498-43B3-948B-1728B52AA6E4}">
                <adec:decorative xmlns:adec="http://schemas.microsoft.com/office/drawing/2017/decorative" val="1"/>
              </a:ext>
            </a:extLst>
          </p:cNvPr>
          <p:cNvCxnSpPr>
            <a:cxnSpLocks/>
            <a:stCxn id="8" idx="0"/>
            <a:endCxn id="5" idx="2"/>
          </p:cNvCxnSpPr>
          <p:nvPr/>
        </p:nvCxnSpPr>
        <p:spPr>
          <a:xfrm rot="5400000" flipH="1" flipV="1">
            <a:off x="2141085" y="2662975"/>
            <a:ext cx="375219" cy="3175"/>
          </a:xfrm>
          <a:prstGeom prst="bentConnector3">
            <a:avLst>
              <a:gd name="adj1" fmla="val 50000"/>
            </a:avLst>
          </a:prstGeom>
          <a:noFill/>
          <a:ln w="12700" cap="rnd" cmpd="sng" algn="ctr">
            <a:solidFill>
              <a:srgbClr val="90C226"/>
            </a:solidFill>
            <a:prstDash val="solid"/>
            <a:tailEnd type="triangle"/>
          </a:ln>
          <a:effectLst/>
        </p:spPr>
      </p:cxnSp>
      <p:sp>
        <p:nvSpPr>
          <p:cNvPr id="5" name="Rectangle 4">
            <a:extLst>
              <a:ext uri="{FF2B5EF4-FFF2-40B4-BE49-F238E27FC236}">
                <a16:creationId xmlns:a16="http://schemas.microsoft.com/office/drawing/2014/main" id="{37DF694D-0BA4-4510-B7CF-F835A91AD944}"/>
              </a:ext>
              <a:ext uri="{C183D7F6-B498-43B3-948B-1728B52AA6E4}">
                <adec:decorative xmlns:adec="http://schemas.microsoft.com/office/drawing/2017/decorative" val="1"/>
              </a:ext>
            </a:extLst>
          </p:cNvPr>
          <p:cNvSpPr/>
          <p:nvPr/>
        </p:nvSpPr>
        <p:spPr>
          <a:xfrm>
            <a:off x="1735922" y="1605342"/>
            <a:ext cx="1188720" cy="871610"/>
          </a:xfrm>
          <a:prstGeom prst="rect">
            <a:avLst/>
          </a:prstGeom>
          <a:solidFill>
            <a:schemeClr val="accent6">
              <a:lumMod val="20000"/>
              <a:lumOff val="80000"/>
            </a:schemeClr>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chemeClr val="bg2">
                    <a:lumMod val="25000"/>
                  </a:schemeClr>
                </a:solidFill>
                <a:effectLst/>
                <a:uLnTx/>
                <a:uFillTx/>
                <a:latin typeface="Trebuchet MS" panose="020B0603020202020204"/>
                <a:ea typeface="+mn-ea"/>
                <a:cs typeface="+mn-cs"/>
              </a:rPr>
              <a:t>Control 4</a:t>
            </a:r>
          </a:p>
        </p:txBody>
      </p:sp>
      <p:sp>
        <p:nvSpPr>
          <p:cNvPr id="12" name="Rectangle 11">
            <a:extLst>
              <a:ext uri="{FF2B5EF4-FFF2-40B4-BE49-F238E27FC236}">
                <a16:creationId xmlns:a16="http://schemas.microsoft.com/office/drawing/2014/main" id="{CFA7DCC2-0DCB-4ED1-AC4F-94CED163F2B7}"/>
              </a:ext>
              <a:ext uri="{C183D7F6-B498-43B3-948B-1728B52AA6E4}">
                <adec:decorative xmlns:adec="http://schemas.microsoft.com/office/drawing/2017/decorative" val="1"/>
              </a:ext>
            </a:extLst>
          </p:cNvPr>
          <p:cNvSpPr/>
          <p:nvPr/>
        </p:nvSpPr>
        <p:spPr>
          <a:xfrm>
            <a:off x="1454364" y="750762"/>
            <a:ext cx="1738829" cy="5356476"/>
          </a:xfrm>
          <a:prstGeom prst="rect">
            <a:avLst/>
          </a:prstGeom>
          <a:noFill/>
          <a:ln w="19050" cap="rnd" cmpd="sng" algn="ctr">
            <a:solidFill>
              <a:srgbClr val="90C226">
                <a:shade val="50000"/>
              </a:srgbClr>
            </a:solidFill>
            <a:prstDash val="dash"/>
          </a:ln>
          <a:effectLst/>
        </p:spPr>
        <p:txBody>
          <a:bodyPr rtlCol="0" anchor="t" anchorCtr="0"/>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Trebuchet MS" panose="020B0603020202020204"/>
                <a:ea typeface="+mn-ea"/>
                <a:cs typeface="+mn-cs"/>
              </a:rPr>
              <a:t>Path 2</a:t>
            </a:r>
          </a:p>
        </p:txBody>
      </p:sp>
      <p:graphicFrame>
        <p:nvGraphicFramePr>
          <p:cNvPr id="19" name="Table 18">
            <a:extLst>
              <a:ext uri="{FF2B5EF4-FFF2-40B4-BE49-F238E27FC236}">
                <a16:creationId xmlns:a16="http://schemas.microsoft.com/office/drawing/2014/main" id="{21259853-3837-FB5B-B660-02ADA235B0D3}"/>
              </a:ext>
            </a:extLst>
          </p:cNvPr>
          <p:cNvGraphicFramePr>
            <a:graphicFrameLocks noGrp="1"/>
          </p:cNvGraphicFramePr>
          <p:nvPr>
            <p:extLst>
              <p:ext uri="{D42A27DB-BD31-4B8C-83A1-F6EECF244321}">
                <p14:modId xmlns:p14="http://schemas.microsoft.com/office/powerpoint/2010/main" val="1972861704"/>
              </p:ext>
            </p:extLst>
          </p:nvPr>
        </p:nvGraphicFramePr>
        <p:xfrm>
          <a:off x="4566528" y="1987009"/>
          <a:ext cx="5704101" cy="1350147"/>
        </p:xfrm>
        <a:graphic>
          <a:graphicData uri="http://schemas.openxmlformats.org/drawingml/2006/table">
            <a:tbl>
              <a:tblPr firstRow="1"/>
              <a:tblGrid>
                <a:gridCol w="651897">
                  <a:extLst>
                    <a:ext uri="{9D8B030D-6E8A-4147-A177-3AD203B41FA5}">
                      <a16:colId xmlns:a16="http://schemas.microsoft.com/office/drawing/2014/main" val="2039537596"/>
                    </a:ext>
                  </a:extLst>
                </a:gridCol>
                <a:gridCol w="1263051">
                  <a:extLst>
                    <a:ext uri="{9D8B030D-6E8A-4147-A177-3AD203B41FA5}">
                      <a16:colId xmlns:a16="http://schemas.microsoft.com/office/drawing/2014/main" val="1628154532"/>
                    </a:ext>
                  </a:extLst>
                </a:gridCol>
                <a:gridCol w="1263051">
                  <a:extLst>
                    <a:ext uri="{9D8B030D-6E8A-4147-A177-3AD203B41FA5}">
                      <a16:colId xmlns:a16="http://schemas.microsoft.com/office/drawing/2014/main" val="3721969288"/>
                    </a:ext>
                  </a:extLst>
                </a:gridCol>
                <a:gridCol w="1263051">
                  <a:extLst>
                    <a:ext uri="{9D8B030D-6E8A-4147-A177-3AD203B41FA5}">
                      <a16:colId xmlns:a16="http://schemas.microsoft.com/office/drawing/2014/main" val="1764020918"/>
                    </a:ext>
                  </a:extLst>
                </a:gridCol>
                <a:gridCol w="1263051">
                  <a:extLst>
                    <a:ext uri="{9D8B030D-6E8A-4147-A177-3AD203B41FA5}">
                      <a16:colId xmlns:a16="http://schemas.microsoft.com/office/drawing/2014/main" val="117844769"/>
                    </a:ext>
                  </a:extLst>
                </a:gridCol>
              </a:tblGrid>
              <a:tr h="306207">
                <a:tc>
                  <a:txBody>
                    <a:bodyPr/>
                    <a:lstStyle/>
                    <a:p>
                      <a:pPr algn="ctr" fontAlgn="ctr"/>
                      <a:r>
                        <a:rPr lang="en-US" sz="1100" b="1" i="0" u="none" strike="noStrike" dirty="0">
                          <a:solidFill>
                            <a:srgbClr val="000000"/>
                          </a:solidFill>
                          <a:effectLst/>
                          <a:latin typeface="Calibri" panose="020F0502020204030204" pitchFamily="34" charset="0"/>
                        </a:rPr>
                        <a:t>Control ID</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100" b="1" i="0" u="none" strike="noStrike">
                          <a:solidFill>
                            <a:srgbClr val="000000"/>
                          </a:solidFill>
                          <a:effectLst/>
                          <a:latin typeface="Calibri" panose="020F0502020204030204" pitchFamily="34" charset="0"/>
                        </a:rPr>
                        <a:t>% Effectiveness</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100" b="1" i="0" u="none" strike="noStrike">
                          <a:solidFill>
                            <a:srgbClr val="000000"/>
                          </a:solidFill>
                          <a:effectLst/>
                          <a:latin typeface="Calibri" panose="020F0502020204030204" pitchFamily="34" charset="0"/>
                        </a:rPr>
                        <a:t>Pollutant</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100" b="1" i="0" u="none" strike="noStrike" dirty="0">
                          <a:solidFill>
                            <a:srgbClr val="000000"/>
                          </a:solidFill>
                          <a:effectLst/>
                          <a:latin typeface="Calibri" panose="020F0502020204030204" pitchFamily="34" charset="0"/>
                        </a:rPr>
                        <a:t>% Efficiency</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US" sz="1100" b="1" i="0" u="none" strike="noStrike" dirty="0">
                          <a:solidFill>
                            <a:srgbClr val="000000"/>
                          </a:solidFill>
                          <a:effectLst/>
                          <a:latin typeface="Calibri" panose="020F0502020204030204" pitchFamily="34" charset="0"/>
                        </a:rPr>
                        <a:t>Overall % Reduction</a:t>
                      </a:r>
                    </a:p>
                  </a:txBody>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3515386561"/>
                  </a:ext>
                </a:extLst>
              </a:tr>
              <a:tr h="154435">
                <a:tc>
                  <a:txBody>
                    <a:bodyPr/>
                    <a:lstStyle/>
                    <a:p>
                      <a:pPr algn="l" fontAlgn="b"/>
                      <a:r>
                        <a:rPr lang="en-US" sz="1100" b="0" i="0" u="none" strike="noStrike">
                          <a:solidFill>
                            <a:srgbClr val="000000"/>
                          </a:solidFill>
                          <a:effectLst/>
                          <a:latin typeface="Calibri" panose="020F0502020204030204" pitchFamily="34" charset="0"/>
                        </a:rPr>
                        <a:t>Control 1</a:t>
                      </a:r>
                    </a:p>
                  </a:txBody>
                  <a:tcPr marL="6350" marR="6350" marT="63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95%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VOC</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80%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76%</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77092093"/>
                  </a:ext>
                </a:extLst>
              </a:tr>
              <a:tr h="159760">
                <a:tc>
                  <a:txBody>
                    <a:bodyPr/>
                    <a:lstStyle/>
                    <a:p>
                      <a:pPr algn="l" fontAlgn="b"/>
                      <a:r>
                        <a:rPr lang="en-US" sz="1100" b="0" i="0" u="none" strike="noStrike" dirty="0">
                          <a:solidFill>
                            <a:srgbClr val="000000"/>
                          </a:solidFill>
                          <a:effectLst/>
                          <a:latin typeface="Calibri" panose="020F0502020204030204" pitchFamily="34" charset="0"/>
                        </a:rPr>
                        <a:t>Control 1</a:t>
                      </a:r>
                    </a:p>
                  </a:txBody>
                  <a:tcPr marL="6350" marR="6350" marT="63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CO</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95%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90%</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88680168"/>
                  </a:ext>
                </a:extLst>
              </a:tr>
              <a:tr h="154435">
                <a:tc>
                  <a:txBody>
                    <a:bodyPr/>
                    <a:lstStyle/>
                    <a:p>
                      <a:pPr algn="l" fontAlgn="b"/>
                      <a:r>
                        <a:rPr lang="en-US" sz="1100" b="0" i="0" u="none" strike="noStrike">
                          <a:solidFill>
                            <a:srgbClr val="000000"/>
                          </a:solidFill>
                          <a:effectLst/>
                          <a:latin typeface="Calibri" panose="020F0502020204030204" pitchFamily="34" charset="0"/>
                        </a:rPr>
                        <a:t>Control 2</a:t>
                      </a:r>
                    </a:p>
                  </a:txBody>
                  <a:tcPr marL="6350" marR="6350" marT="63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90%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PM10-PRI</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Calibri" panose="020F0502020204030204" pitchFamily="34" charset="0"/>
                        </a:rPr>
                        <a:t>90%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Calibri" panose="020F0502020204030204" pitchFamily="34" charset="0"/>
                        </a:rPr>
                        <a:t>81%</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34596434"/>
                  </a:ext>
                </a:extLst>
              </a:tr>
              <a:tr h="159760">
                <a:tc>
                  <a:txBody>
                    <a:bodyPr/>
                    <a:lstStyle/>
                    <a:p>
                      <a:pPr algn="l" fontAlgn="b"/>
                      <a:r>
                        <a:rPr lang="en-US" sz="1100" b="0" i="0" u="none" strike="noStrike" dirty="0">
                          <a:solidFill>
                            <a:srgbClr val="000000"/>
                          </a:solidFill>
                          <a:effectLst/>
                          <a:latin typeface="Calibri" panose="020F0502020204030204" pitchFamily="34" charset="0"/>
                        </a:rPr>
                        <a:t>Control 2</a:t>
                      </a:r>
                    </a:p>
                  </a:txBody>
                  <a:tcPr marL="6350" marR="6350" marT="63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PM-CON</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100%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90%</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92276493"/>
                  </a:ext>
                </a:extLst>
              </a:tr>
              <a:tr h="159760">
                <a:tc>
                  <a:txBody>
                    <a:bodyPr/>
                    <a:lstStyle/>
                    <a:p>
                      <a:pPr algn="l" fontAlgn="b"/>
                      <a:r>
                        <a:rPr lang="en-US" sz="1100" b="0" i="0" u="none" strike="noStrike">
                          <a:solidFill>
                            <a:srgbClr val="000000"/>
                          </a:solidFill>
                          <a:effectLst/>
                          <a:latin typeface="Calibri" panose="020F0502020204030204" pitchFamily="34" charset="0"/>
                        </a:rPr>
                        <a:t>Control 3</a:t>
                      </a:r>
                    </a:p>
                  </a:txBody>
                  <a:tcPr marL="6350" marR="6350" marT="63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90%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NOX</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90%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Calibri" panose="020F0502020204030204" pitchFamily="34" charset="0"/>
                        </a:rPr>
                        <a:t>81%</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66983828"/>
                  </a:ext>
                </a:extLst>
              </a:tr>
              <a:tr h="159760">
                <a:tc>
                  <a:txBody>
                    <a:bodyPr/>
                    <a:lstStyle/>
                    <a:p>
                      <a:pPr algn="l" fontAlgn="b"/>
                      <a:r>
                        <a:rPr lang="en-US" sz="1100" b="0" i="0" u="none" strike="noStrike">
                          <a:solidFill>
                            <a:srgbClr val="000000"/>
                          </a:solidFill>
                          <a:effectLst/>
                          <a:latin typeface="Calibri" panose="020F0502020204030204" pitchFamily="34" charset="0"/>
                        </a:rPr>
                        <a:t>Control 4</a:t>
                      </a:r>
                    </a:p>
                  </a:txBody>
                  <a:tcPr marL="6350" marR="6350" marT="63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Calibri" panose="020F0502020204030204" pitchFamily="34" charset="0"/>
                        </a:rPr>
                        <a:t>90%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SO2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90%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Calibri" panose="020F0502020204030204" pitchFamily="34" charset="0"/>
                        </a:rPr>
                        <a:t>81%</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98471180"/>
                  </a:ext>
                </a:extLst>
              </a:tr>
            </a:tbl>
          </a:graphicData>
        </a:graphic>
      </p:graphicFrame>
      <p:graphicFrame>
        <p:nvGraphicFramePr>
          <p:cNvPr id="22" name="Table 21">
            <a:extLst>
              <a:ext uri="{FF2B5EF4-FFF2-40B4-BE49-F238E27FC236}">
                <a16:creationId xmlns:a16="http://schemas.microsoft.com/office/drawing/2014/main" id="{5E4B7F1C-AC8C-0E04-F88F-76AB0150602B}"/>
              </a:ext>
            </a:extLst>
          </p:cNvPr>
          <p:cNvGraphicFramePr>
            <a:graphicFrameLocks noGrp="1"/>
          </p:cNvGraphicFramePr>
          <p:nvPr>
            <p:extLst>
              <p:ext uri="{D42A27DB-BD31-4B8C-83A1-F6EECF244321}">
                <p14:modId xmlns:p14="http://schemas.microsoft.com/office/powerpoint/2010/main" val="4021794438"/>
              </p:ext>
            </p:extLst>
          </p:nvPr>
        </p:nvGraphicFramePr>
        <p:xfrm>
          <a:off x="4558937" y="3804755"/>
          <a:ext cx="4851400" cy="1292225"/>
        </p:xfrm>
        <a:graphic>
          <a:graphicData uri="http://schemas.openxmlformats.org/drawingml/2006/table">
            <a:tbl>
              <a:tblPr firstRow="1"/>
              <a:tblGrid>
                <a:gridCol w="812800">
                  <a:extLst>
                    <a:ext uri="{9D8B030D-6E8A-4147-A177-3AD203B41FA5}">
                      <a16:colId xmlns:a16="http://schemas.microsoft.com/office/drawing/2014/main" val="3277628950"/>
                    </a:ext>
                  </a:extLst>
                </a:gridCol>
                <a:gridCol w="889000">
                  <a:extLst>
                    <a:ext uri="{9D8B030D-6E8A-4147-A177-3AD203B41FA5}">
                      <a16:colId xmlns:a16="http://schemas.microsoft.com/office/drawing/2014/main" val="2656357984"/>
                    </a:ext>
                  </a:extLst>
                </a:gridCol>
                <a:gridCol w="1574800">
                  <a:extLst>
                    <a:ext uri="{9D8B030D-6E8A-4147-A177-3AD203B41FA5}">
                      <a16:colId xmlns:a16="http://schemas.microsoft.com/office/drawing/2014/main" val="685755343"/>
                    </a:ext>
                  </a:extLst>
                </a:gridCol>
                <a:gridCol w="1574800">
                  <a:extLst>
                    <a:ext uri="{9D8B030D-6E8A-4147-A177-3AD203B41FA5}">
                      <a16:colId xmlns:a16="http://schemas.microsoft.com/office/drawing/2014/main" val="757457512"/>
                    </a:ext>
                  </a:extLst>
                </a:gridCol>
              </a:tblGrid>
              <a:tr h="365125">
                <a:tc>
                  <a:txBody>
                    <a:bodyPr/>
                    <a:lstStyle/>
                    <a:p>
                      <a:pPr algn="ctr" fontAlgn="ctr"/>
                      <a:r>
                        <a:rPr lang="en-US" sz="1100" b="1" i="0" u="none" strike="noStrike" dirty="0">
                          <a:solidFill>
                            <a:srgbClr val="000000"/>
                          </a:solidFill>
                          <a:effectLst/>
                          <a:latin typeface="Calibri" panose="020F0502020204030204" pitchFamily="34" charset="0"/>
                        </a:rPr>
                        <a:t>Path ID</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100" b="1" i="0" u="none" strike="noStrike">
                          <a:solidFill>
                            <a:srgbClr val="000000"/>
                          </a:solidFill>
                          <a:effectLst/>
                          <a:latin typeface="Calibri" panose="020F0502020204030204" pitchFamily="34" charset="0"/>
                        </a:rPr>
                        <a:t>Sequence Number</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100" b="1" i="0" u="none" strike="noStrike" dirty="0">
                          <a:solidFill>
                            <a:srgbClr val="000000"/>
                          </a:solidFill>
                          <a:effectLst/>
                          <a:latin typeface="Calibri" panose="020F0502020204030204" pitchFamily="34" charset="0"/>
                        </a:rPr>
                        <a:t>Assignment </a:t>
                      </a:r>
                    </a:p>
                    <a:p>
                      <a:pPr algn="ctr" fontAlgn="ctr"/>
                      <a:r>
                        <a:rPr lang="en-US" sz="1100" b="1" i="0" u="none" strike="noStrike" dirty="0">
                          <a:solidFill>
                            <a:srgbClr val="000000"/>
                          </a:solidFill>
                          <a:effectLst/>
                          <a:latin typeface="Calibri" panose="020F0502020204030204" pitchFamily="34" charset="0"/>
                        </a:rPr>
                        <a:t>(Control or Path)</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100" b="1" i="0" u="none" strike="noStrike" dirty="0">
                          <a:solidFill>
                            <a:srgbClr val="000000"/>
                          </a:solidFill>
                          <a:effectLst/>
                          <a:latin typeface="Calibri" panose="020F0502020204030204" pitchFamily="34" charset="0"/>
                        </a:rPr>
                        <a:t>Apportionment</a:t>
                      </a:r>
                    </a:p>
                    <a:p>
                      <a:pPr algn="ctr" fontAlgn="ctr"/>
                      <a:r>
                        <a:rPr lang="en-US" sz="1100" b="1" i="0" u="none" strike="noStrike" dirty="0">
                          <a:solidFill>
                            <a:srgbClr val="000000"/>
                          </a:solidFill>
                          <a:effectLst/>
                          <a:latin typeface="Calibri" panose="020F0502020204030204" pitchFamily="34" charset="0"/>
                        </a:rPr>
                        <a:t> (Control or Path)</a:t>
                      </a:r>
                    </a:p>
                  </a:txBody>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378326113"/>
                  </a:ext>
                </a:extLst>
              </a:tr>
              <a:tr h="184150">
                <a:tc>
                  <a:txBody>
                    <a:bodyPr/>
                    <a:lstStyle/>
                    <a:p>
                      <a:pPr algn="l" fontAlgn="b"/>
                      <a:r>
                        <a:rPr lang="en-US" sz="1100" b="0" i="0" u="none" strike="noStrike">
                          <a:solidFill>
                            <a:srgbClr val="000000"/>
                          </a:solidFill>
                          <a:effectLst/>
                          <a:latin typeface="Calibri" panose="020F0502020204030204" pitchFamily="34" charset="0"/>
                        </a:rPr>
                        <a:t>Path 1</a:t>
                      </a:r>
                    </a:p>
                  </a:txBody>
                  <a:tcPr marL="6350" marR="6350" marT="63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Control 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100%</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6301188"/>
                  </a:ext>
                </a:extLst>
              </a:tr>
              <a:tr h="184150">
                <a:tc>
                  <a:txBody>
                    <a:bodyPr/>
                    <a:lstStyle/>
                    <a:p>
                      <a:pPr algn="l" fontAlgn="b"/>
                      <a:r>
                        <a:rPr lang="en-US" sz="1100" b="0" i="0" u="none" strike="noStrike">
                          <a:solidFill>
                            <a:srgbClr val="000000"/>
                          </a:solidFill>
                          <a:effectLst/>
                          <a:latin typeface="Calibri" panose="020F0502020204030204" pitchFamily="34" charset="0"/>
                        </a:rPr>
                        <a:t>Path 1</a:t>
                      </a:r>
                    </a:p>
                  </a:txBody>
                  <a:tcPr marL="6350" marR="6350" marT="63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Control 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100%</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21481747"/>
                  </a:ext>
                </a:extLst>
              </a:tr>
              <a:tr h="184150">
                <a:tc>
                  <a:txBody>
                    <a:bodyPr/>
                    <a:lstStyle/>
                    <a:p>
                      <a:pPr algn="l" fontAlgn="b"/>
                      <a:r>
                        <a:rPr lang="en-US" sz="1100" b="0" i="0" u="none" strike="noStrike">
                          <a:solidFill>
                            <a:srgbClr val="000000"/>
                          </a:solidFill>
                          <a:effectLst/>
                          <a:latin typeface="Calibri" panose="020F0502020204030204" pitchFamily="34" charset="0"/>
                        </a:rPr>
                        <a:t>Path 1</a:t>
                      </a:r>
                    </a:p>
                  </a:txBody>
                  <a:tcPr marL="6350" marR="6350" marT="63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Control 4</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100%</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69639611"/>
                  </a:ext>
                </a:extLst>
              </a:tr>
              <a:tr h="184150">
                <a:tc>
                  <a:txBody>
                    <a:bodyPr/>
                    <a:lstStyle/>
                    <a:p>
                      <a:pPr algn="l" fontAlgn="b"/>
                      <a:r>
                        <a:rPr lang="en-US" sz="1100" b="0" i="0" u="none" strike="noStrike">
                          <a:solidFill>
                            <a:srgbClr val="000000"/>
                          </a:solidFill>
                          <a:effectLst/>
                          <a:latin typeface="Calibri" panose="020F0502020204030204" pitchFamily="34" charset="0"/>
                        </a:rPr>
                        <a:t>Path 2</a:t>
                      </a:r>
                    </a:p>
                  </a:txBody>
                  <a:tcPr marL="6350" marR="6350" marT="63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Control 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100%</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53769309"/>
                  </a:ext>
                </a:extLst>
              </a:tr>
              <a:tr h="190500">
                <a:tc>
                  <a:txBody>
                    <a:bodyPr/>
                    <a:lstStyle/>
                    <a:p>
                      <a:pPr algn="l" fontAlgn="b"/>
                      <a:r>
                        <a:rPr lang="en-US" sz="1100" b="0" i="0" u="none" strike="noStrike" dirty="0">
                          <a:solidFill>
                            <a:srgbClr val="000000"/>
                          </a:solidFill>
                          <a:effectLst/>
                          <a:latin typeface="Calibri" panose="020F0502020204030204" pitchFamily="34" charset="0"/>
                        </a:rPr>
                        <a:t>Path 2</a:t>
                      </a:r>
                    </a:p>
                  </a:txBody>
                  <a:tcPr marL="6350" marR="6350" marT="63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Calibri" panose="020F0502020204030204" pitchFamily="34" charset="0"/>
                        </a:rPr>
                        <a:t>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Path 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Calibri" panose="020F0502020204030204" pitchFamily="34" charset="0"/>
                        </a:rPr>
                        <a:t>100%</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0653707"/>
                  </a:ext>
                </a:extLst>
              </a:tr>
            </a:tbl>
          </a:graphicData>
        </a:graphic>
      </p:graphicFrame>
      <p:graphicFrame>
        <p:nvGraphicFramePr>
          <p:cNvPr id="24" name="Table 23">
            <a:extLst>
              <a:ext uri="{FF2B5EF4-FFF2-40B4-BE49-F238E27FC236}">
                <a16:creationId xmlns:a16="http://schemas.microsoft.com/office/drawing/2014/main" id="{262DB8ED-39B8-B43E-BB7C-13487ECE7280}"/>
              </a:ext>
            </a:extLst>
          </p:cNvPr>
          <p:cNvGraphicFramePr>
            <a:graphicFrameLocks noGrp="1"/>
          </p:cNvGraphicFramePr>
          <p:nvPr>
            <p:extLst>
              <p:ext uri="{D42A27DB-BD31-4B8C-83A1-F6EECF244321}">
                <p14:modId xmlns:p14="http://schemas.microsoft.com/office/powerpoint/2010/main" val="491741910"/>
              </p:ext>
            </p:extLst>
          </p:nvPr>
        </p:nvGraphicFramePr>
        <p:xfrm>
          <a:off x="4546181" y="5639261"/>
          <a:ext cx="6426200" cy="689610"/>
        </p:xfrm>
        <a:graphic>
          <a:graphicData uri="http://schemas.openxmlformats.org/drawingml/2006/table">
            <a:tbl>
              <a:tblPr firstRow="1"/>
              <a:tblGrid>
                <a:gridCol w="930252">
                  <a:extLst>
                    <a:ext uri="{9D8B030D-6E8A-4147-A177-3AD203B41FA5}">
                      <a16:colId xmlns:a16="http://schemas.microsoft.com/office/drawing/2014/main" val="3683100266"/>
                    </a:ext>
                  </a:extLst>
                </a:gridCol>
                <a:gridCol w="961902">
                  <a:extLst>
                    <a:ext uri="{9D8B030D-6E8A-4147-A177-3AD203B41FA5}">
                      <a16:colId xmlns:a16="http://schemas.microsoft.com/office/drawing/2014/main" val="846878813"/>
                    </a:ext>
                  </a:extLst>
                </a:gridCol>
                <a:gridCol w="1384446">
                  <a:extLst>
                    <a:ext uri="{9D8B030D-6E8A-4147-A177-3AD203B41FA5}">
                      <a16:colId xmlns:a16="http://schemas.microsoft.com/office/drawing/2014/main" val="160352717"/>
                    </a:ext>
                  </a:extLst>
                </a:gridCol>
                <a:gridCol w="1574800">
                  <a:extLst>
                    <a:ext uri="{9D8B030D-6E8A-4147-A177-3AD203B41FA5}">
                      <a16:colId xmlns:a16="http://schemas.microsoft.com/office/drawing/2014/main" val="2114767595"/>
                    </a:ext>
                  </a:extLst>
                </a:gridCol>
                <a:gridCol w="1574800">
                  <a:extLst>
                    <a:ext uri="{9D8B030D-6E8A-4147-A177-3AD203B41FA5}">
                      <a16:colId xmlns:a16="http://schemas.microsoft.com/office/drawing/2014/main" val="721165266"/>
                    </a:ext>
                  </a:extLst>
                </a:gridCol>
              </a:tblGrid>
              <a:tr h="303394">
                <a:tc>
                  <a:txBody>
                    <a:bodyPr/>
                    <a:lstStyle/>
                    <a:p>
                      <a:pPr algn="ctr" fontAlgn="ctr"/>
                      <a:r>
                        <a:rPr lang="en-US" sz="1100" b="1" i="0" u="none" strike="noStrike">
                          <a:solidFill>
                            <a:srgbClr val="000000"/>
                          </a:solidFill>
                          <a:effectLst/>
                          <a:latin typeface="Calibri" panose="020F0502020204030204" pitchFamily="34" charset="0"/>
                        </a:rPr>
                        <a:t>Unit ID</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100" b="1" i="0" u="none" strike="noStrike">
                          <a:solidFill>
                            <a:srgbClr val="000000"/>
                          </a:solidFill>
                          <a:effectLst/>
                          <a:latin typeface="Calibri" panose="020F0502020204030204" pitchFamily="34" charset="0"/>
                        </a:rPr>
                        <a:t>Process ID</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100" b="1" i="0" u="none" strike="noStrike" dirty="0">
                          <a:solidFill>
                            <a:srgbClr val="000000"/>
                          </a:solidFill>
                          <a:effectLst/>
                          <a:latin typeface="Calibri" panose="020F0502020204030204" pitchFamily="34" charset="0"/>
                        </a:rPr>
                        <a:t>Path ID</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100" b="1" i="0" u="none" strike="noStrike">
                          <a:solidFill>
                            <a:srgbClr val="000000"/>
                          </a:solidFill>
                          <a:effectLst/>
                          <a:latin typeface="Calibri" panose="020F0502020204030204" pitchFamily="34" charset="0"/>
                        </a:rPr>
                        <a:t>Release Point ID</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100" b="1" i="0" u="none" strike="noStrike" dirty="0">
                          <a:solidFill>
                            <a:srgbClr val="000000"/>
                          </a:solidFill>
                          <a:effectLst/>
                          <a:latin typeface="Calibri" panose="020F0502020204030204" pitchFamily="34" charset="0"/>
                        </a:rPr>
                        <a:t>Release Point Apportionment</a:t>
                      </a:r>
                    </a:p>
                  </a:txBody>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1868181155"/>
                  </a:ext>
                </a:extLst>
              </a:tr>
              <a:tr h="153016">
                <a:tc>
                  <a:txBody>
                    <a:bodyPr/>
                    <a:lstStyle/>
                    <a:p>
                      <a:pPr algn="l" fontAlgn="b"/>
                      <a:r>
                        <a:rPr lang="en-US" sz="1100" b="0" i="0" u="none" strike="noStrike">
                          <a:solidFill>
                            <a:srgbClr val="000000"/>
                          </a:solidFill>
                          <a:effectLst/>
                          <a:latin typeface="Calibri" panose="020F0502020204030204" pitchFamily="34" charset="0"/>
                        </a:rPr>
                        <a:t>Boiler 1</a:t>
                      </a:r>
                    </a:p>
                  </a:txBody>
                  <a:tcPr marL="6350" marR="6350" marT="63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Process 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Path 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Stack 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100%</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58339453"/>
                  </a:ext>
                </a:extLst>
              </a:tr>
              <a:tr h="158292">
                <a:tc>
                  <a:txBody>
                    <a:bodyPr/>
                    <a:lstStyle/>
                    <a:p>
                      <a:pPr algn="l" fontAlgn="b"/>
                      <a:r>
                        <a:rPr lang="en-US" sz="1100" b="0" i="0" u="none" strike="noStrike" dirty="0">
                          <a:solidFill>
                            <a:srgbClr val="000000"/>
                          </a:solidFill>
                          <a:effectLst/>
                          <a:latin typeface="Calibri" panose="020F0502020204030204" pitchFamily="34" charset="0"/>
                        </a:rPr>
                        <a:t>Boiler 2</a:t>
                      </a:r>
                    </a:p>
                  </a:txBody>
                  <a:tcPr marL="6350" marR="6350" marT="63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Process 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Path 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Stack 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Calibri" panose="020F0502020204030204" pitchFamily="34" charset="0"/>
                        </a:rPr>
                        <a:t>100%</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13766810"/>
                  </a:ext>
                </a:extLst>
              </a:tr>
            </a:tbl>
          </a:graphicData>
        </a:graphic>
      </p:graphicFrame>
      <p:sp>
        <p:nvSpPr>
          <p:cNvPr id="3" name="TextBox 2">
            <a:extLst>
              <a:ext uri="{FF2B5EF4-FFF2-40B4-BE49-F238E27FC236}">
                <a16:creationId xmlns:a16="http://schemas.microsoft.com/office/drawing/2014/main" id="{CC364E62-ED56-A250-4C96-F47336913EA2}"/>
              </a:ext>
            </a:extLst>
          </p:cNvPr>
          <p:cNvSpPr txBox="1"/>
          <p:nvPr/>
        </p:nvSpPr>
        <p:spPr>
          <a:xfrm>
            <a:off x="4566528" y="1642208"/>
            <a:ext cx="1295598" cy="369332"/>
          </a:xfrm>
          <a:prstGeom prst="rect">
            <a:avLst/>
          </a:prstGeom>
          <a:noFill/>
        </p:spPr>
        <p:txBody>
          <a:bodyPr wrap="square" rtlCol="0">
            <a:spAutoFit/>
          </a:bodyPr>
          <a:lstStyle/>
          <a:p>
            <a:r>
              <a:rPr lang="en-US" dirty="0"/>
              <a:t>Controls</a:t>
            </a:r>
          </a:p>
        </p:txBody>
      </p:sp>
      <p:sp>
        <p:nvSpPr>
          <p:cNvPr id="16" name="TextBox 15">
            <a:extLst>
              <a:ext uri="{FF2B5EF4-FFF2-40B4-BE49-F238E27FC236}">
                <a16:creationId xmlns:a16="http://schemas.microsoft.com/office/drawing/2014/main" id="{B9DDDC9B-4EFD-5AA6-2985-28B2311556A9}"/>
              </a:ext>
            </a:extLst>
          </p:cNvPr>
          <p:cNvSpPr txBox="1"/>
          <p:nvPr/>
        </p:nvSpPr>
        <p:spPr>
          <a:xfrm>
            <a:off x="4556465" y="3452332"/>
            <a:ext cx="1295598" cy="369332"/>
          </a:xfrm>
          <a:prstGeom prst="rect">
            <a:avLst/>
          </a:prstGeom>
          <a:noFill/>
        </p:spPr>
        <p:txBody>
          <a:bodyPr wrap="square" rtlCol="0">
            <a:spAutoFit/>
          </a:bodyPr>
          <a:lstStyle/>
          <a:p>
            <a:r>
              <a:rPr lang="en-US" dirty="0"/>
              <a:t>Paths</a:t>
            </a:r>
          </a:p>
        </p:txBody>
      </p:sp>
      <p:sp>
        <p:nvSpPr>
          <p:cNvPr id="17" name="TextBox 16">
            <a:extLst>
              <a:ext uri="{FF2B5EF4-FFF2-40B4-BE49-F238E27FC236}">
                <a16:creationId xmlns:a16="http://schemas.microsoft.com/office/drawing/2014/main" id="{9BBE31CA-BBF1-DFBE-F381-E5F2FBC0A6DC}"/>
              </a:ext>
            </a:extLst>
          </p:cNvPr>
          <p:cNvSpPr txBox="1"/>
          <p:nvPr/>
        </p:nvSpPr>
        <p:spPr>
          <a:xfrm>
            <a:off x="4546181" y="5283773"/>
            <a:ext cx="1640863" cy="369332"/>
          </a:xfrm>
          <a:prstGeom prst="rect">
            <a:avLst/>
          </a:prstGeom>
          <a:noFill/>
        </p:spPr>
        <p:txBody>
          <a:bodyPr wrap="square" rtlCol="0">
            <a:spAutoFit/>
          </a:bodyPr>
          <a:lstStyle/>
          <a:p>
            <a:r>
              <a:rPr lang="en-US" dirty="0"/>
              <a:t>Release Points</a:t>
            </a:r>
          </a:p>
        </p:txBody>
      </p:sp>
      <p:sp>
        <p:nvSpPr>
          <p:cNvPr id="18" name="TextBox 17">
            <a:extLst>
              <a:ext uri="{FF2B5EF4-FFF2-40B4-BE49-F238E27FC236}">
                <a16:creationId xmlns:a16="http://schemas.microsoft.com/office/drawing/2014/main" id="{B8200DBD-11DD-DE4C-44A5-3409D64689A0}"/>
              </a:ext>
            </a:extLst>
          </p:cNvPr>
          <p:cNvSpPr txBox="1"/>
          <p:nvPr/>
        </p:nvSpPr>
        <p:spPr>
          <a:xfrm>
            <a:off x="9607858" y="3522349"/>
            <a:ext cx="2134172" cy="1815882"/>
          </a:xfrm>
          <a:prstGeom prst="rect">
            <a:avLst/>
          </a:prstGeom>
          <a:noFill/>
        </p:spPr>
        <p:txBody>
          <a:bodyPr wrap="square" rtlCol="0">
            <a:spAutoFit/>
          </a:bodyPr>
          <a:lstStyle/>
          <a:p>
            <a:r>
              <a:rPr lang="en-US" sz="1600" dirty="0"/>
              <a:t>In this example we assume 100% of emissions are routed to the release point (% capture = 100%, no fugitives).</a:t>
            </a:r>
          </a:p>
          <a:p>
            <a:endParaRPr lang="en-US" sz="1600" dirty="0"/>
          </a:p>
        </p:txBody>
      </p:sp>
    </p:spTree>
    <p:extLst>
      <p:ext uri="{BB962C8B-B14F-4D97-AF65-F5344CB8AC3E}">
        <p14:creationId xmlns:p14="http://schemas.microsoft.com/office/powerpoint/2010/main" val="192290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par>
                                <p:cTn id="17" presetID="10"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par>
                                <p:cTn id="20" presetID="10" presetClass="entr" presetSubtype="0"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fade">
                                      <p:cBhvr>
                                        <p:cTn id="30" dur="500"/>
                                        <p:tgtEl>
                                          <p:spTgt spid="4"/>
                                        </p:tgtEl>
                                      </p:cBhvr>
                                    </p:animEffect>
                                  </p:childTnLst>
                                </p:cTn>
                              </p:par>
                              <p:par>
                                <p:cTn id="31" presetID="10" presetClass="entr" presetSubtype="0" fill="hold" nodeType="with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1" grpId="0" animBg="1"/>
      <p:bldP spid="7" grpId="0" animBg="1"/>
      <p:bldP spid="8" grpId="0" animBg="1"/>
      <p:bldP spid="5" grpId="0" animBg="1"/>
      <p:bldP spid="12" grpId="0" animBg="1"/>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06EDBB1-96E7-4C44-84A5-13123BEA7974}"/>
              </a:ext>
              <a:ext uri="{C183D7F6-B498-43B3-948B-1728B52AA6E4}">
                <adec:decorative xmlns:adec="http://schemas.microsoft.com/office/drawing/2017/decorative" val="0"/>
              </a:ext>
            </a:extLst>
          </p:cNvPr>
          <p:cNvSpPr>
            <a:spLocks noGrp="1"/>
          </p:cNvSpPr>
          <p:nvPr>
            <p:ph type="sldNum" sz="quarter" idx="12"/>
          </p:nvPr>
        </p:nvSpPr>
        <p:spPr/>
        <p:txBody>
          <a:bodyPr/>
          <a:lstStyle/>
          <a:p>
            <a:fld id="{C3625854-A157-44F5-B597-7EECA3982BD8}" type="slidenum">
              <a:rPr lang="en-US" smtClean="0"/>
              <a:t>89</a:t>
            </a:fld>
            <a:endParaRPr lang="en-US"/>
          </a:p>
        </p:txBody>
      </p:sp>
      <p:sp>
        <p:nvSpPr>
          <p:cNvPr id="47" name="Title 46">
            <a:extLst>
              <a:ext uri="{FF2B5EF4-FFF2-40B4-BE49-F238E27FC236}">
                <a16:creationId xmlns:a16="http://schemas.microsoft.com/office/drawing/2014/main" id="{E544D58B-1758-4C0C-BFA9-49CBF20EB171}"/>
              </a:ext>
            </a:extLst>
          </p:cNvPr>
          <p:cNvSpPr txBox="1">
            <a:spLocks noGrp="1"/>
          </p:cNvSpPr>
          <p:nvPr>
            <p:ph type="title" idx="4294967295"/>
          </p:nvPr>
        </p:nvSpPr>
        <p:spPr>
          <a:xfrm>
            <a:off x="663682" y="292111"/>
            <a:ext cx="2604655" cy="76944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chemeClr val="tx1"/>
                </a:solidFill>
                <a:effectLst/>
                <a:uLnTx/>
                <a:uFillTx/>
                <a:ea typeface="+mn-ea"/>
                <a:cs typeface="+mn-cs"/>
              </a:rPr>
              <a:t>In Parallel</a:t>
            </a:r>
          </a:p>
        </p:txBody>
      </p:sp>
      <p:grpSp>
        <p:nvGrpSpPr>
          <p:cNvPr id="8" name="Group 7">
            <a:extLst>
              <a:ext uri="{FF2B5EF4-FFF2-40B4-BE49-F238E27FC236}">
                <a16:creationId xmlns:a16="http://schemas.microsoft.com/office/drawing/2014/main" id="{8BF32941-5EF1-49AB-BA60-3499577DED38}"/>
              </a:ext>
              <a:ext uri="{C183D7F6-B498-43B3-948B-1728B52AA6E4}">
                <adec:decorative xmlns:adec="http://schemas.microsoft.com/office/drawing/2017/decorative" val="1"/>
              </a:ext>
            </a:extLst>
          </p:cNvPr>
          <p:cNvGrpSpPr/>
          <p:nvPr/>
        </p:nvGrpSpPr>
        <p:grpSpPr>
          <a:xfrm>
            <a:off x="1202665" y="1288406"/>
            <a:ext cx="8190099" cy="4431824"/>
            <a:chOff x="1202665" y="1290351"/>
            <a:chExt cx="8190099" cy="4431824"/>
          </a:xfrm>
        </p:grpSpPr>
        <p:sp>
          <p:nvSpPr>
            <p:cNvPr id="9" name="Cube 8" descr="A graphical representation of a facility where there are six controls.  There is one unit (boiler 2) and process 1.  Emissions move from the process to control 1, from there they split and 40% go to control 3, whilce 60% go to control 2.  Controls 2 and 3 are in sequence and are contained in path 1.  Path 2 contains Path 1 and its controls, and controls 1, 3, and 5).  Path 3 contains path 2 and control 6.">
              <a:extLst>
                <a:ext uri="{FF2B5EF4-FFF2-40B4-BE49-F238E27FC236}">
                  <a16:creationId xmlns:a16="http://schemas.microsoft.com/office/drawing/2014/main" id="{38F7927E-8214-47B7-B5D9-66929742544B}"/>
                </a:ext>
              </a:extLst>
            </p:cNvPr>
            <p:cNvSpPr/>
            <p:nvPr/>
          </p:nvSpPr>
          <p:spPr>
            <a:xfrm>
              <a:off x="1202665" y="2207794"/>
              <a:ext cx="8185532" cy="3514381"/>
            </a:xfrm>
            <a:prstGeom prst="cube">
              <a:avLst/>
            </a:prstGeom>
            <a:solidFill>
              <a:schemeClr val="accent6">
                <a:lumMod val="20000"/>
                <a:lumOff val="80000"/>
              </a:schemeClr>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Trebuchet MS" panose="020B0603020202020204"/>
                <a:ea typeface="+mn-ea"/>
                <a:cs typeface="+mn-cs"/>
              </a:endParaRPr>
            </a:p>
          </p:txBody>
        </p:sp>
        <p:sp>
          <p:nvSpPr>
            <p:cNvPr id="10" name="Cylinder 9">
              <a:extLst>
                <a:ext uri="{FF2B5EF4-FFF2-40B4-BE49-F238E27FC236}">
                  <a16:creationId xmlns:a16="http://schemas.microsoft.com/office/drawing/2014/main" id="{5C44EF3E-B938-469F-AA47-E64C80DABBFC}"/>
                </a:ext>
                <a:ext uri="{C183D7F6-B498-43B3-948B-1728B52AA6E4}">
                  <adec:decorative xmlns:adec="http://schemas.microsoft.com/office/drawing/2017/decorative" val="1"/>
                </a:ext>
              </a:extLst>
            </p:cNvPr>
            <p:cNvSpPr/>
            <p:nvPr/>
          </p:nvSpPr>
          <p:spPr>
            <a:xfrm>
              <a:off x="7072829" y="1311007"/>
              <a:ext cx="605928" cy="1432193"/>
            </a:xfrm>
            <a:prstGeom prst="can">
              <a:avLst/>
            </a:prstGeom>
            <a:solidFill>
              <a:schemeClr val="accent6">
                <a:lumMod val="20000"/>
                <a:lumOff val="80000"/>
              </a:schemeClr>
            </a:solidFill>
            <a:ln w="19050" cap="rnd" cmpd="sng" algn="ctr">
              <a:solidFill>
                <a:srgbClr val="90C226">
                  <a:shade val="50000"/>
                </a:srgbClr>
              </a:solidFill>
              <a:prstDash val="solid"/>
            </a:ln>
            <a:effectLst/>
          </p:spPr>
          <p:txBody>
            <a:bodyPr vert="vert"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chemeClr val="accent6">
                      <a:lumMod val="50000"/>
                    </a:schemeClr>
                  </a:solidFill>
                  <a:effectLst/>
                  <a:uLnTx/>
                  <a:uFillTx/>
                  <a:latin typeface="Trebuchet MS" panose="020B0603020202020204"/>
                  <a:ea typeface="+mn-ea"/>
                  <a:cs typeface="+mn-cs"/>
                </a:rPr>
                <a:t>Stack 3</a:t>
              </a:r>
            </a:p>
          </p:txBody>
        </p:sp>
        <p:sp>
          <p:nvSpPr>
            <p:cNvPr id="11" name="Cylinder 10">
              <a:extLst>
                <a:ext uri="{FF2B5EF4-FFF2-40B4-BE49-F238E27FC236}">
                  <a16:creationId xmlns:a16="http://schemas.microsoft.com/office/drawing/2014/main" id="{7005A273-4A7B-49EC-BA17-E925E405F54D}"/>
                </a:ext>
                <a:ext uri="{C183D7F6-B498-43B3-948B-1728B52AA6E4}">
                  <adec:decorative xmlns:adec="http://schemas.microsoft.com/office/drawing/2017/decorative" val="1"/>
                </a:ext>
              </a:extLst>
            </p:cNvPr>
            <p:cNvSpPr/>
            <p:nvPr/>
          </p:nvSpPr>
          <p:spPr>
            <a:xfrm>
              <a:off x="4867619" y="1311007"/>
              <a:ext cx="605928" cy="1441373"/>
            </a:xfrm>
            <a:prstGeom prst="can">
              <a:avLst/>
            </a:prstGeom>
            <a:solidFill>
              <a:schemeClr val="accent6">
                <a:lumMod val="20000"/>
                <a:lumOff val="80000"/>
              </a:schemeClr>
            </a:solidFill>
            <a:ln w="19050" cap="rnd" cmpd="sng" algn="ctr">
              <a:solidFill>
                <a:srgbClr val="90C226">
                  <a:shade val="50000"/>
                </a:srgbClr>
              </a:solidFill>
              <a:prstDash val="solid"/>
            </a:ln>
            <a:effectLst/>
          </p:spPr>
          <p:txBody>
            <a:bodyPr vert="vert"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chemeClr val="accent6">
                      <a:lumMod val="50000"/>
                    </a:schemeClr>
                  </a:solidFill>
                  <a:effectLst/>
                  <a:uLnTx/>
                  <a:uFillTx/>
                  <a:latin typeface="Trebuchet MS" panose="020B0603020202020204"/>
                  <a:ea typeface="+mn-ea"/>
                  <a:cs typeface="+mn-cs"/>
                </a:rPr>
                <a:t>Stack 2</a:t>
              </a:r>
            </a:p>
          </p:txBody>
        </p:sp>
        <p:sp>
          <p:nvSpPr>
            <p:cNvPr id="12" name="Cylinder 11">
              <a:extLst>
                <a:ext uri="{FF2B5EF4-FFF2-40B4-BE49-F238E27FC236}">
                  <a16:creationId xmlns:a16="http://schemas.microsoft.com/office/drawing/2014/main" id="{EF586B29-0F15-4E42-841E-BB24A3F9EFF5}"/>
                </a:ext>
                <a:ext uri="{C183D7F6-B498-43B3-948B-1728B52AA6E4}">
                  <adec:decorative xmlns:adec="http://schemas.microsoft.com/office/drawing/2017/decorative" val="1"/>
                </a:ext>
              </a:extLst>
            </p:cNvPr>
            <p:cNvSpPr/>
            <p:nvPr/>
          </p:nvSpPr>
          <p:spPr>
            <a:xfrm>
              <a:off x="2898507" y="1290351"/>
              <a:ext cx="605928" cy="1441372"/>
            </a:xfrm>
            <a:prstGeom prst="can">
              <a:avLst/>
            </a:prstGeom>
            <a:solidFill>
              <a:schemeClr val="accent6">
                <a:lumMod val="20000"/>
                <a:lumOff val="80000"/>
              </a:schemeClr>
            </a:solidFill>
            <a:ln w="19050" cap="rnd" cmpd="sng" algn="ctr">
              <a:solidFill>
                <a:srgbClr val="90C226">
                  <a:shade val="50000"/>
                </a:srgbClr>
              </a:solidFill>
              <a:prstDash val="solid"/>
            </a:ln>
            <a:effectLst/>
          </p:spPr>
          <p:txBody>
            <a:bodyPr vert="vert"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chemeClr val="accent6">
                      <a:lumMod val="50000"/>
                    </a:schemeClr>
                  </a:solidFill>
                  <a:effectLst/>
                  <a:uLnTx/>
                  <a:uFillTx/>
                  <a:latin typeface="Trebuchet MS" panose="020B0603020202020204"/>
                  <a:ea typeface="+mn-ea"/>
                  <a:cs typeface="+mn-cs"/>
                </a:rPr>
                <a:t>Stack 1</a:t>
              </a:r>
            </a:p>
          </p:txBody>
        </p:sp>
        <p:sp>
          <p:nvSpPr>
            <p:cNvPr id="33" name="Cylinder 32">
              <a:extLst>
                <a:ext uri="{FF2B5EF4-FFF2-40B4-BE49-F238E27FC236}">
                  <a16:creationId xmlns:a16="http://schemas.microsoft.com/office/drawing/2014/main" id="{9B8F48B1-BBD1-4680-AA15-9F09B0DBF541}"/>
                </a:ext>
                <a:ext uri="{C183D7F6-B498-43B3-948B-1728B52AA6E4}">
                  <adec:decorative xmlns:adec="http://schemas.microsoft.com/office/drawing/2017/decorative" val="1"/>
                </a:ext>
              </a:extLst>
            </p:cNvPr>
            <p:cNvSpPr/>
            <p:nvPr/>
          </p:nvSpPr>
          <p:spPr>
            <a:xfrm rot="16200000">
              <a:off x="8368195" y="4389117"/>
              <a:ext cx="749147" cy="1299990"/>
            </a:xfrm>
            <a:prstGeom prst="can">
              <a:avLst/>
            </a:prstGeom>
            <a:solidFill>
              <a:srgbClr val="C42F1A"/>
            </a:solidFill>
            <a:ln w="19050" cap="rnd" cmpd="sng" algn="ctr">
              <a:solidFill>
                <a:srgbClr val="90C226">
                  <a:shade val="50000"/>
                </a:srgbClr>
              </a:solidFill>
              <a:prstDash val="solid"/>
            </a:ln>
            <a:effectLst/>
          </p:spPr>
          <p:txBody>
            <a:bodyPr vert="vert"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Trebuchet MS" panose="020B0603020202020204"/>
                  <a:ea typeface="+mn-ea"/>
                  <a:cs typeface="+mn-cs"/>
                </a:rPr>
                <a:t>Boiler 2 </a:t>
              </a:r>
            </a:p>
          </p:txBody>
        </p:sp>
        <p:sp>
          <p:nvSpPr>
            <p:cNvPr id="14" name="Cube 13">
              <a:extLst>
                <a:ext uri="{FF2B5EF4-FFF2-40B4-BE49-F238E27FC236}">
                  <a16:creationId xmlns:a16="http://schemas.microsoft.com/office/drawing/2014/main" id="{12AB9957-D691-47FA-9074-CB5657E4F49F}"/>
                </a:ext>
                <a:ext uri="{C183D7F6-B498-43B3-948B-1728B52AA6E4}">
                  <adec:decorative xmlns:adec="http://schemas.microsoft.com/office/drawing/2017/decorative" val="1"/>
                </a:ext>
              </a:extLst>
            </p:cNvPr>
            <p:cNvSpPr/>
            <p:nvPr/>
          </p:nvSpPr>
          <p:spPr>
            <a:xfrm>
              <a:off x="4627144" y="4534618"/>
              <a:ext cx="1540525" cy="839421"/>
            </a:xfrm>
            <a:prstGeom prst="cube">
              <a:avLst/>
            </a:prstGeom>
            <a:solidFill>
              <a:srgbClr val="2C3C43">
                <a:lumMod val="20000"/>
                <a:lumOff val="80000"/>
              </a:srgbClr>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chemeClr val="bg2">
                      <a:lumMod val="25000"/>
                    </a:schemeClr>
                  </a:solidFill>
                  <a:effectLst/>
                  <a:uLnTx/>
                  <a:uFillTx/>
                  <a:latin typeface="Trebuchet MS" panose="020B0603020202020204"/>
                  <a:ea typeface="+mn-ea"/>
                  <a:cs typeface="+mn-cs"/>
                </a:rPr>
                <a:t>Control 1</a:t>
              </a:r>
            </a:p>
          </p:txBody>
        </p:sp>
        <p:sp>
          <p:nvSpPr>
            <p:cNvPr id="15" name="Cube 14">
              <a:extLst>
                <a:ext uri="{FF2B5EF4-FFF2-40B4-BE49-F238E27FC236}">
                  <a16:creationId xmlns:a16="http://schemas.microsoft.com/office/drawing/2014/main" id="{EFB50207-21F6-4475-8EC4-3CE1FBD47249}"/>
                </a:ext>
                <a:ext uri="{C183D7F6-B498-43B3-948B-1728B52AA6E4}">
                  <adec:decorative xmlns:adec="http://schemas.microsoft.com/office/drawing/2017/decorative" val="1"/>
                </a:ext>
              </a:extLst>
            </p:cNvPr>
            <p:cNvSpPr/>
            <p:nvPr/>
          </p:nvSpPr>
          <p:spPr>
            <a:xfrm>
              <a:off x="4236934" y="3374804"/>
              <a:ext cx="1540525" cy="839421"/>
            </a:xfrm>
            <a:prstGeom prst="cube">
              <a:avLst/>
            </a:prstGeom>
            <a:solidFill>
              <a:srgbClr val="2C3C43">
                <a:lumMod val="20000"/>
                <a:lumOff val="80000"/>
              </a:srgbClr>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chemeClr val="bg2">
                      <a:lumMod val="25000"/>
                    </a:schemeClr>
                  </a:solidFill>
                  <a:effectLst/>
                  <a:uLnTx/>
                  <a:uFillTx/>
                  <a:latin typeface="Trebuchet MS" panose="020B0603020202020204"/>
                  <a:ea typeface="+mn-ea"/>
                  <a:cs typeface="+mn-cs"/>
                </a:rPr>
                <a:t>Control 4</a:t>
              </a:r>
            </a:p>
          </p:txBody>
        </p:sp>
        <p:sp>
          <p:nvSpPr>
            <p:cNvPr id="16" name="Cube 15">
              <a:extLst>
                <a:ext uri="{FF2B5EF4-FFF2-40B4-BE49-F238E27FC236}">
                  <a16:creationId xmlns:a16="http://schemas.microsoft.com/office/drawing/2014/main" id="{4C514B2B-5061-42F8-A884-540E660A747F}"/>
                </a:ext>
                <a:ext uri="{C183D7F6-B498-43B3-948B-1728B52AA6E4}">
                  <adec:decorative xmlns:adec="http://schemas.microsoft.com/office/drawing/2017/decorative" val="1"/>
                </a:ext>
              </a:extLst>
            </p:cNvPr>
            <p:cNvSpPr/>
            <p:nvPr/>
          </p:nvSpPr>
          <p:spPr>
            <a:xfrm>
              <a:off x="6133321" y="3423491"/>
              <a:ext cx="1540525" cy="839421"/>
            </a:xfrm>
            <a:prstGeom prst="cube">
              <a:avLst/>
            </a:prstGeom>
            <a:solidFill>
              <a:srgbClr val="2C3C43">
                <a:lumMod val="20000"/>
                <a:lumOff val="80000"/>
              </a:srgbClr>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chemeClr val="bg2">
                      <a:lumMod val="25000"/>
                    </a:schemeClr>
                  </a:solidFill>
                  <a:effectLst/>
                  <a:uLnTx/>
                  <a:uFillTx/>
                  <a:latin typeface="Trebuchet MS" panose="020B0603020202020204"/>
                  <a:ea typeface="+mn-ea"/>
                  <a:cs typeface="+mn-cs"/>
                </a:rPr>
                <a:t>Control 2</a:t>
              </a:r>
            </a:p>
          </p:txBody>
        </p:sp>
        <p:sp>
          <p:nvSpPr>
            <p:cNvPr id="17" name="Arrow: Right 16">
              <a:extLst>
                <a:ext uri="{FF2B5EF4-FFF2-40B4-BE49-F238E27FC236}">
                  <a16:creationId xmlns:a16="http://schemas.microsoft.com/office/drawing/2014/main" id="{8A8369E6-0EEF-40E2-9A30-ECDB40261C6B}"/>
                </a:ext>
                <a:ext uri="{C183D7F6-B498-43B3-948B-1728B52AA6E4}">
                  <adec:decorative xmlns:adec="http://schemas.microsoft.com/office/drawing/2017/decorative" val="1"/>
                </a:ext>
              </a:extLst>
            </p:cNvPr>
            <p:cNvSpPr/>
            <p:nvPr/>
          </p:nvSpPr>
          <p:spPr>
            <a:xfrm rot="10800000">
              <a:off x="5756081" y="3764404"/>
              <a:ext cx="289744" cy="243667"/>
            </a:xfrm>
            <a:prstGeom prst="rightArrow">
              <a:avLst/>
            </a:prstGeom>
            <a:solidFill>
              <a:srgbClr val="FFFF00"/>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rebuchet MS" panose="020B0603020202020204"/>
                <a:ea typeface="+mn-ea"/>
                <a:cs typeface="+mn-cs"/>
              </a:endParaRPr>
            </a:p>
          </p:txBody>
        </p:sp>
        <p:sp>
          <p:nvSpPr>
            <p:cNvPr id="18" name="Arrow: Right 17">
              <a:extLst>
                <a:ext uri="{FF2B5EF4-FFF2-40B4-BE49-F238E27FC236}">
                  <a16:creationId xmlns:a16="http://schemas.microsoft.com/office/drawing/2014/main" id="{DD115B67-C814-4C20-A9C0-450414190F69}"/>
                </a:ext>
                <a:ext uri="{C183D7F6-B498-43B3-948B-1728B52AA6E4}">
                  <adec:decorative xmlns:adec="http://schemas.microsoft.com/office/drawing/2017/decorative" val="1"/>
                </a:ext>
              </a:extLst>
            </p:cNvPr>
            <p:cNvSpPr/>
            <p:nvPr/>
          </p:nvSpPr>
          <p:spPr>
            <a:xfrm rot="19157123">
              <a:off x="5783104" y="4257675"/>
              <a:ext cx="357544" cy="215518"/>
            </a:xfrm>
            <a:prstGeom prst="rightArrow">
              <a:avLst/>
            </a:prstGeom>
            <a:solidFill>
              <a:srgbClr val="FFFF00"/>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Trebuchet MS" panose="020B0603020202020204"/>
                <a:ea typeface="+mn-ea"/>
                <a:cs typeface="+mn-cs"/>
              </a:endParaRPr>
            </a:p>
          </p:txBody>
        </p:sp>
        <p:sp>
          <p:nvSpPr>
            <p:cNvPr id="19" name="Arrow: Right 18">
              <a:extLst>
                <a:ext uri="{FF2B5EF4-FFF2-40B4-BE49-F238E27FC236}">
                  <a16:creationId xmlns:a16="http://schemas.microsoft.com/office/drawing/2014/main" id="{B2C2F164-AEB1-46AA-8CFB-3AE68A2348D5}"/>
                </a:ext>
                <a:ext uri="{C183D7F6-B498-43B3-948B-1728B52AA6E4}">
                  <adec:decorative xmlns:adec="http://schemas.microsoft.com/office/drawing/2017/decorative" val="1"/>
                </a:ext>
              </a:extLst>
            </p:cNvPr>
            <p:cNvSpPr/>
            <p:nvPr/>
          </p:nvSpPr>
          <p:spPr>
            <a:xfrm rot="11794255">
              <a:off x="6067109" y="4975460"/>
              <a:ext cx="1636797" cy="267419"/>
            </a:xfrm>
            <a:prstGeom prst="rightArrow">
              <a:avLst/>
            </a:prstGeom>
            <a:solidFill>
              <a:srgbClr val="FFFF00"/>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rebuchet MS" panose="020B0603020202020204"/>
                <a:ea typeface="+mn-ea"/>
                <a:cs typeface="+mn-cs"/>
              </a:endParaRPr>
            </a:p>
          </p:txBody>
        </p:sp>
        <p:sp>
          <p:nvSpPr>
            <p:cNvPr id="20" name="Arrow: Right 19">
              <a:extLst>
                <a:ext uri="{FF2B5EF4-FFF2-40B4-BE49-F238E27FC236}">
                  <a16:creationId xmlns:a16="http://schemas.microsoft.com/office/drawing/2014/main" id="{A4038B1A-C7FC-4178-A8A5-2907BB77F992}"/>
                </a:ext>
                <a:ext uri="{C183D7F6-B498-43B3-948B-1728B52AA6E4}">
                  <adec:decorative xmlns:adec="http://schemas.microsoft.com/office/drawing/2017/decorative" val="1"/>
                </a:ext>
              </a:extLst>
            </p:cNvPr>
            <p:cNvSpPr/>
            <p:nvPr/>
          </p:nvSpPr>
          <p:spPr>
            <a:xfrm rot="10800000">
              <a:off x="3617371" y="4792458"/>
              <a:ext cx="903352" cy="256978"/>
            </a:xfrm>
            <a:prstGeom prst="rightArrow">
              <a:avLst/>
            </a:prstGeom>
            <a:solidFill>
              <a:srgbClr val="FFFF00"/>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rebuchet MS" panose="020B0603020202020204"/>
                <a:ea typeface="+mn-ea"/>
                <a:cs typeface="+mn-cs"/>
              </a:endParaRPr>
            </a:p>
          </p:txBody>
        </p:sp>
        <p:grpSp>
          <p:nvGrpSpPr>
            <p:cNvPr id="21" name="Group 20">
              <a:extLst>
                <a:ext uri="{FF2B5EF4-FFF2-40B4-BE49-F238E27FC236}">
                  <a16:creationId xmlns:a16="http://schemas.microsoft.com/office/drawing/2014/main" id="{A4F8D11B-DC3C-4662-A904-160E7B1599D8}"/>
                </a:ext>
              </a:extLst>
            </p:cNvPr>
            <p:cNvGrpSpPr/>
            <p:nvPr/>
          </p:nvGrpSpPr>
          <p:grpSpPr>
            <a:xfrm rot="16200000">
              <a:off x="3112019" y="2341080"/>
              <a:ext cx="216666" cy="626128"/>
              <a:chOff x="5269183" y="944696"/>
              <a:chExt cx="216666" cy="626128"/>
            </a:xfrm>
          </p:grpSpPr>
          <p:sp>
            <p:nvSpPr>
              <p:cNvPr id="30" name="Isosceles Triangle 29">
                <a:extLst>
                  <a:ext uri="{FF2B5EF4-FFF2-40B4-BE49-F238E27FC236}">
                    <a16:creationId xmlns:a16="http://schemas.microsoft.com/office/drawing/2014/main" id="{2C9C2555-1B00-44FC-9AF6-30C6333E92DC}"/>
                  </a:ext>
                  <a:ext uri="{C183D7F6-B498-43B3-948B-1728B52AA6E4}">
                    <adec:decorative xmlns:adec="http://schemas.microsoft.com/office/drawing/2017/decorative" val="1"/>
                  </a:ext>
                </a:extLst>
              </p:cNvPr>
              <p:cNvSpPr/>
              <p:nvPr/>
            </p:nvSpPr>
            <p:spPr>
              <a:xfrm rot="16200000">
                <a:off x="5257249" y="958468"/>
                <a:ext cx="242371" cy="214828"/>
              </a:xfrm>
              <a:prstGeom prst="triangle">
                <a:avLst/>
              </a:prstGeom>
              <a:solidFill>
                <a:srgbClr val="2C3C43">
                  <a:lumMod val="20000"/>
                  <a:lumOff val="80000"/>
                </a:srgbClr>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rebuchet MS" panose="020B0603020202020204"/>
                  <a:ea typeface="+mn-ea"/>
                  <a:cs typeface="+mn-cs"/>
                </a:endParaRPr>
              </a:p>
            </p:txBody>
          </p:sp>
          <p:sp>
            <p:nvSpPr>
              <p:cNvPr id="31" name="Isosceles Triangle 30">
                <a:extLst>
                  <a:ext uri="{FF2B5EF4-FFF2-40B4-BE49-F238E27FC236}">
                    <a16:creationId xmlns:a16="http://schemas.microsoft.com/office/drawing/2014/main" id="{6A919229-73C1-43EA-855E-634DE38057DD}"/>
                  </a:ext>
                  <a:ext uri="{C183D7F6-B498-43B3-948B-1728B52AA6E4}">
                    <adec:decorative xmlns:adec="http://schemas.microsoft.com/office/drawing/2017/decorative" val="1"/>
                  </a:ext>
                </a:extLst>
              </p:cNvPr>
              <p:cNvSpPr/>
              <p:nvPr/>
            </p:nvSpPr>
            <p:spPr>
              <a:xfrm rot="16200000">
                <a:off x="5255411" y="1143919"/>
                <a:ext cx="242371" cy="214828"/>
              </a:xfrm>
              <a:prstGeom prst="triangle">
                <a:avLst/>
              </a:prstGeom>
              <a:solidFill>
                <a:srgbClr val="2C3C43">
                  <a:lumMod val="20000"/>
                  <a:lumOff val="80000"/>
                </a:srgbClr>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rebuchet MS" panose="020B0603020202020204"/>
                  <a:ea typeface="+mn-ea"/>
                  <a:cs typeface="+mn-cs"/>
                </a:endParaRPr>
              </a:p>
            </p:txBody>
          </p:sp>
          <p:sp>
            <p:nvSpPr>
              <p:cNvPr id="32" name="Isosceles Triangle 31">
                <a:extLst>
                  <a:ext uri="{FF2B5EF4-FFF2-40B4-BE49-F238E27FC236}">
                    <a16:creationId xmlns:a16="http://schemas.microsoft.com/office/drawing/2014/main" id="{61041D1D-0895-4FDF-BA0C-AB9B7932F601}"/>
                  </a:ext>
                  <a:ext uri="{C183D7F6-B498-43B3-948B-1728B52AA6E4}">
                    <adec:decorative xmlns:adec="http://schemas.microsoft.com/office/drawing/2017/decorative" val="1"/>
                  </a:ext>
                </a:extLst>
              </p:cNvPr>
              <p:cNvSpPr/>
              <p:nvPr/>
            </p:nvSpPr>
            <p:spPr>
              <a:xfrm rot="16200000">
                <a:off x="5255411" y="1342225"/>
                <a:ext cx="242371" cy="214828"/>
              </a:xfrm>
              <a:prstGeom prst="triangle">
                <a:avLst/>
              </a:prstGeom>
              <a:solidFill>
                <a:srgbClr val="2C3C43">
                  <a:lumMod val="20000"/>
                  <a:lumOff val="80000"/>
                </a:srgbClr>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rebuchet MS" panose="020B0603020202020204"/>
                  <a:ea typeface="+mn-ea"/>
                  <a:cs typeface="+mn-cs"/>
                </a:endParaRPr>
              </a:p>
            </p:txBody>
          </p:sp>
        </p:grpSp>
        <p:sp>
          <p:nvSpPr>
            <p:cNvPr id="22" name="Cube 21">
              <a:extLst>
                <a:ext uri="{FF2B5EF4-FFF2-40B4-BE49-F238E27FC236}">
                  <a16:creationId xmlns:a16="http://schemas.microsoft.com/office/drawing/2014/main" id="{BC1E5BBA-FD39-401D-B1CD-02625434FA50}"/>
                </a:ext>
                <a:ext uri="{C183D7F6-B498-43B3-948B-1728B52AA6E4}">
                  <adec:decorative xmlns:adec="http://schemas.microsoft.com/office/drawing/2017/decorative" val="1"/>
                </a:ext>
              </a:extLst>
            </p:cNvPr>
            <p:cNvSpPr/>
            <p:nvPr/>
          </p:nvSpPr>
          <p:spPr>
            <a:xfrm>
              <a:off x="1963911" y="4473090"/>
              <a:ext cx="1540525" cy="839421"/>
            </a:xfrm>
            <a:prstGeom prst="cube">
              <a:avLst/>
            </a:prstGeom>
            <a:solidFill>
              <a:srgbClr val="2C3C43">
                <a:lumMod val="20000"/>
                <a:lumOff val="80000"/>
              </a:srgbClr>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chemeClr val="bg2">
                      <a:lumMod val="25000"/>
                    </a:schemeClr>
                  </a:solidFill>
                  <a:effectLst/>
                  <a:uLnTx/>
                  <a:uFillTx/>
                  <a:latin typeface="Trebuchet MS" panose="020B0603020202020204"/>
                  <a:ea typeface="+mn-ea"/>
                  <a:cs typeface="+mn-cs"/>
                </a:rPr>
                <a:t>Control 3</a:t>
              </a:r>
            </a:p>
          </p:txBody>
        </p:sp>
        <p:sp>
          <p:nvSpPr>
            <p:cNvPr id="23" name="Arrow: Right 22">
              <a:extLst>
                <a:ext uri="{FF2B5EF4-FFF2-40B4-BE49-F238E27FC236}">
                  <a16:creationId xmlns:a16="http://schemas.microsoft.com/office/drawing/2014/main" id="{56EFA54E-B36C-49A0-9FE0-997F73A9AFDF}"/>
                </a:ext>
                <a:ext uri="{C183D7F6-B498-43B3-948B-1728B52AA6E4}">
                  <adec:decorative xmlns:adec="http://schemas.microsoft.com/office/drawing/2017/decorative" val="1"/>
                </a:ext>
              </a:extLst>
            </p:cNvPr>
            <p:cNvSpPr/>
            <p:nvPr/>
          </p:nvSpPr>
          <p:spPr>
            <a:xfrm rot="17940411">
              <a:off x="2548110" y="4109275"/>
              <a:ext cx="402563" cy="247415"/>
            </a:xfrm>
            <a:prstGeom prst="rightArrow">
              <a:avLst/>
            </a:prstGeom>
            <a:solidFill>
              <a:srgbClr val="FFFF00"/>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rebuchet MS" panose="020B0603020202020204"/>
                <a:ea typeface="+mn-ea"/>
                <a:cs typeface="+mn-cs"/>
              </a:endParaRPr>
            </a:p>
          </p:txBody>
        </p:sp>
        <p:sp>
          <p:nvSpPr>
            <p:cNvPr id="24" name="Arrow: Right 23">
              <a:extLst>
                <a:ext uri="{FF2B5EF4-FFF2-40B4-BE49-F238E27FC236}">
                  <a16:creationId xmlns:a16="http://schemas.microsoft.com/office/drawing/2014/main" id="{C6303667-9FCB-4D3A-BAAC-006E69301454}"/>
                </a:ext>
                <a:ext uri="{C183D7F6-B498-43B3-948B-1728B52AA6E4}">
                  <adec:decorative xmlns:adec="http://schemas.microsoft.com/office/drawing/2017/decorative" val="1"/>
                </a:ext>
              </a:extLst>
            </p:cNvPr>
            <p:cNvSpPr/>
            <p:nvPr/>
          </p:nvSpPr>
          <p:spPr>
            <a:xfrm rot="18003316">
              <a:off x="2852613" y="2861422"/>
              <a:ext cx="279922" cy="274218"/>
            </a:xfrm>
            <a:prstGeom prst="rightArrow">
              <a:avLst/>
            </a:prstGeom>
            <a:solidFill>
              <a:srgbClr val="FFFF00"/>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rebuchet MS" panose="020B0603020202020204"/>
                <a:ea typeface="+mn-ea"/>
                <a:cs typeface="+mn-cs"/>
              </a:endParaRPr>
            </a:p>
          </p:txBody>
        </p:sp>
        <p:sp>
          <p:nvSpPr>
            <p:cNvPr id="25" name="Arrow: Right 24">
              <a:extLst>
                <a:ext uri="{FF2B5EF4-FFF2-40B4-BE49-F238E27FC236}">
                  <a16:creationId xmlns:a16="http://schemas.microsoft.com/office/drawing/2014/main" id="{E99649EF-CEE1-46EB-8485-50693505B2F1}"/>
                </a:ext>
                <a:ext uri="{C183D7F6-B498-43B3-948B-1728B52AA6E4}">
                  <adec:decorative xmlns:adec="http://schemas.microsoft.com/office/drawing/2017/decorative" val="1"/>
                </a:ext>
              </a:extLst>
            </p:cNvPr>
            <p:cNvSpPr/>
            <p:nvPr/>
          </p:nvSpPr>
          <p:spPr>
            <a:xfrm rot="20955157">
              <a:off x="3605726" y="2845912"/>
              <a:ext cx="3490731" cy="280719"/>
            </a:xfrm>
            <a:prstGeom prst="rightArrow">
              <a:avLst/>
            </a:prstGeom>
            <a:solidFill>
              <a:srgbClr val="FF0000"/>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Trebuchet MS" panose="020B0603020202020204"/>
                <a:ea typeface="+mn-ea"/>
                <a:cs typeface="+mn-cs"/>
              </a:endParaRPr>
            </a:p>
          </p:txBody>
        </p:sp>
        <p:sp>
          <p:nvSpPr>
            <p:cNvPr id="26" name="TextBox 25">
              <a:extLst>
                <a:ext uri="{FF2B5EF4-FFF2-40B4-BE49-F238E27FC236}">
                  <a16:creationId xmlns:a16="http://schemas.microsoft.com/office/drawing/2014/main" id="{6C8B52C7-F872-4E25-9012-1C97A3E4E85F}"/>
                </a:ext>
              </a:extLst>
            </p:cNvPr>
            <p:cNvSpPr txBox="1"/>
            <p:nvPr/>
          </p:nvSpPr>
          <p:spPr>
            <a:xfrm>
              <a:off x="5406534" y="4165286"/>
              <a:ext cx="566181" cy="369332"/>
            </a:xfrm>
            <a:prstGeom prst="rect">
              <a:avLst/>
            </a:prstGeom>
            <a:noFill/>
          </p:spPr>
          <p:txBody>
            <a:bodyPr wrap="non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Trebuchet MS" panose="020B0603020202020204"/>
                </a:rPr>
                <a:t>60%</a:t>
              </a:r>
            </a:p>
          </p:txBody>
        </p:sp>
        <p:sp>
          <p:nvSpPr>
            <p:cNvPr id="27" name="TextBox 26">
              <a:extLst>
                <a:ext uri="{FF2B5EF4-FFF2-40B4-BE49-F238E27FC236}">
                  <a16:creationId xmlns:a16="http://schemas.microsoft.com/office/drawing/2014/main" id="{3D7B4F05-7C8A-40DB-8CA3-834ADC4A19E0}"/>
                </a:ext>
              </a:extLst>
            </p:cNvPr>
            <p:cNvSpPr txBox="1"/>
            <p:nvPr/>
          </p:nvSpPr>
          <p:spPr>
            <a:xfrm>
              <a:off x="3816416" y="4534618"/>
              <a:ext cx="566181" cy="369332"/>
            </a:xfrm>
            <a:prstGeom prst="rect">
              <a:avLst/>
            </a:prstGeom>
            <a:noFill/>
          </p:spPr>
          <p:txBody>
            <a:bodyPr wrap="non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Trebuchet MS" panose="020B0603020202020204"/>
                </a:rPr>
                <a:t>40%</a:t>
              </a:r>
            </a:p>
          </p:txBody>
        </p:sp>
        <p:sp>
          <p:nvSpPr>
            <p:cNvPr id="28" name="Cube 27">
              <a:extLst>
                <a:ext uri="{FF2B5EF4-FFF2-40B4-BE49-F238E27FC236}">
                  <a16:creationId xmlns:a16="http://schemas.microsoft.com/office/drawing/2014/main" id="{3CC28D32-4A93-48D2-BCBC-509582781947}"/>
                </a:ext>
                <a:ext uri="{C183D7F6-B498-43B3-948B-1728B52AA6E4}">
                  <adec:decorative xmlns:adec="http://schemas.microsoft.com/office/drawing/2017/decorative" val="1"/>
                </a:ext>
              </a:extLst>
            </p:cNvPr>
            <p:cNvSpPr/>
            <p:nvPr/>
          </p:nvSpPr>
          <p:spPr>
            <a:xfrm>
              <a:off x="2016582" y="3195871"/>
              <a:ext cx="1540525" cy="839421"/>
            </a:xfrm>
            <a:prstGeom prst="cube">
              <a:avLst/>
            </a:prstGeom>
            <a:solidFill>
              <a:srgbClr val="2C3C43">
                <a:lumMod val="20000"/>
                <a:lumOff val="80000"/>
              </a:srgbClr>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chemeClr val="bg2">
                      <a:lumMod val="25000"/>
                    </a:schemeClr>
                  </a:solidFill>
                  <a:effectLst/>
                  <a:uLnTx/>
                  <a:uFillTx/>
                  <a:latin typeface="Trebuchet MS" panose="020B0603020202020204"/>
                  <a:ea typeface="+mn-ea"/>
                  <a:cs typeface="+mn-cs"/>
                </a:rPr>
                <a:t>Control 5</a:t>
              </a:r>
            </a:p>
          </p:txBody>
        </p:sp>
        <p:sp>
          <p:nvSpPr>
            <p:cNvPr id="29" name="Arrow: Right 28">
              <a:extLst>
                <a:ext uri="{FF2B5EF4-FFF2-40B4-BE49-F238E27FC236}">
                  <a16:creationId xmlns:a16="http://schemas.microsoft.com/office/drawing/2014/main" id="{1E7485CE-7FF0-4BC0-A05C-B6548F06A183}"/>
                </a:ext>
                <a:ext uri="{C183D7F6-B498-43B3-948B-1728B52AA6E4}">
                  <adec:decorative xmlns:adec="http://schemas.microsoft.com/office/drawing/2017/decorative" val="1"/>
                </a:ext>
              </a:extLst>
            </p:cNvPr>
            <p:cNvSpPr/>
            <p:nvPr/>
          </p:nvSpPr>
          <p:spPr>
            <a:xfrm rot="10800000">
              <a:off x="3504436" y="3558069"/>
              <a:ext cx="688750" cy="256977"/>
            </a:xfrm>
            <a:prstGeom prst="rightArrow">
              <a:avLst/>
            </a:prstGeom>
            <a:solidFill>
              <a:srgbClr val="FFFF00"/>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rebuchet MS" panose="020B0603020202020204"/>
                <a:ea typeface="+mn-ea"/>
                <a:cs typeface="+mn-cs"/>
              </a:endParaRPr>
            </a:p>
          </p:txBody>
        </p:sp>
      </p:grpSp>
      <p:sp>
        <p:nvSpPr>
          <p:cNvPr id="4" name="TextBox 3">
            <a:extLst>
              <a:ext uri="{FF2B5EF4-FFF2-40B4-BE49-F238E27FC236}">
                <a16:creationId xmlns:a16="http://schemas.microsoft.com/office/drawing/2014/main" id="{BC1AAE4E-3AFC-4D88-9FFF-3AABCB4967DC}"/>
              </a:ext>
              <a:ext uri="{C183D7F6-B498-43B3-948B-1728B52AA6E4}">
                <adec:decorative xmlns:adec="http://schemas.microsoft.com/office/drawing/2017/decorative" val="1"/>
              </a:ext>
            </a:extLst>
          </p:cNvPr>
          <p:cNvSpPr txBox="1"/>
          <p:nvPr/>
        </p:nvSpPr>
        <p:spPr>
          <a:xfrm>
            <a:off x="10344473" y="442376"/>
            <a:ext cx="1135247" cy="369332"/>
          </a:xfrm>
          <a:prstGeom prst="rect">
            <a:avLst/>
          </a:prstGeom>
          <a:noFill/>
        </p:spPr>
        <p:txBody>
          <a:bodyPr wrap="none" rtlCol="0">
            <a:spAutoFit/>
          </a:bodyPr>
          <a:lstStyle/>
          <a:p>
            <a:pPr defTabSz="457200"/>
            <a:r>
              <a:rPr lang="en-US" dirty="0">
                <a:solidFill>
                  <a:prstClr val="black"/>
                </a:solidFill>
                <a:latin typeface="Trebuchet MS" panose="020B0603020202020204"/>
              </a:rPr>
              <a:t>Control 6</a:t>
            </a:r>
          </a:p>
        </p:txBody>
      </p:sp>
      <p:sp>
        <p:nvSpPr>
          <p:cNvPr id="5" name="Isosceles Triangle 4">
            <a:extLst>
              <a:ext uri="{FF2B5EF4-FFF2-40B4-BE49-F238E27FC236}">
                <a16:creationId xmlns:a16="http://schemas.microsoft.com/office/drawing/2014/main" id="{C4684728-D430-41B9-BC32-7BAFD644BE0E}"/>
              </a:ext>
              <a:ext uri="{C183D7F6-B498-43B3-948B-1728B52AA6E4}">
                <adec:decorative xmlns:adec="http://schemas.microsoft.com/office/drawing/2017/decorative" val="1"/>
              </a:ext>
            </a:extLst>
          </p:cNvPr>
          <p:cNvSpPr/>
          <p:nvPr/>
        </p:nvSpPr>
        <p:spPr>
          <a:xfrm rot="16200000">
            <a:off x="10117711" y="316734"/>
            <a:ext cx="242371" cy="214828"/>
          </a:xfrm>
          <a:prstGeom prst="triangle">
            <a:avLst/>
          </a:prstGeom>
          <a:solidFill>
            <a:srgbClr val="2C3C43">
              <a:lumMod val="20000"/>
              <a:lumOff val="80000"/>
            </a:srgbClr>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rebuchet MS" panose="020B0603020202020204"/>
              <a:ea typeface="+mn-ea"/>
              <a:cs typeface="+mn-cs"/>
            </a:endParaRPr>
          </a:p>
        </p:txBody>
      </p:sp>
      <p:sp>
        <p:nvSpPr>
          <p:cNvPr id="6" name="Isosceles Triangle 5">
            <a:extLst>
              <a:ext uri="{FF2B5EF4-FFF2-40B4-BE49-F238E27FC236}">
                <a16:creationId xmlns:a16="http://schemas.microsoft.com/office/drawing/2014/main" id="{8AD577CC-E5BF-488A-9C89-25A14D22AE76}"/>
              </a:ext>
              <a:ext uri="{C183D7F6-B498-43B3-948B-1728B52AA6E4}">
                <adec:decorative xmlns:adec="http://schemas.microsoft.com/office/drawing/2017/decorative" val="1"/>
              </a:ext>
            </a:extLst>
          </p:cNvPr>
          <p:cNvSpPr/>
          <p:nvPr/>
        </p:nvSpPr>
        <p:spPr>
          <a:xfrm rot="16200000">
            <a:off x="10115873" y="502185"/>
            <a:ext cx="242371" cy="214828"/>
          </a:xfrm>
          <a:prstGeom prst="triangle">
            <a:avLst/>
          </a:prstGeom>
          <a:solidFill>
            <a:srgbClr val="2C3C43">
              <a:lumMod val="20000"/>
              <a:lumOff val="80000"/>
            </a:srgbClr>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rebuchet MS" panose="020B0603020202020204"/>
              <a:ea typeface="+mn-ea"/>
              <a:cs typeface="+mn-cs"/>
            </a:endParaRPr>
          </a:p>
        </p:txBody>
      </p:sp>
      <p:sp>
        <p:nvSpPr>
          <p:cNvPr id="7" name="Isosceles Triangle 6">
            <a:extLst>
              <a:ext uri="{FF2B5EF4-FFF2-40B4-BE49-F238E27FC236}">
                <a16:creationId xmlns:a16="http://schemas.microsoft.com/office/drawing/2014/main" id="{DCAE66D9-871A-453D-9136-6579F99637AE}"/>
              </a:ext>
              <a:ext uri="{C183D7F6-B498-43B3-948B-1728B52AA6E4}">
                <adec:decorative xmlns:adec="http://schemas.microsoft.com/office/drawing/2017/decorative" val="1"/>
              </a:ext>
            </a:extLst>
          </p:cNvPr>
          <p:cNvSpPr/>
          <p:nvPr/>
        </p:nvSpPr>
        <p:spPr>
          <a:xfrm rot="16200000">
            <a:off x="10115873" y="700491"/>
            <a:ext cx="242371" cy="214828"/>
          </a:xfrm>
          <a:prstGeom prst="triangle">
            <a:avLst/>
          </a:prstGeom>
          <a:solidFill>
            <a:srgbClr val="2C3C43">
              <a:lumMod val="20000"/>
              <a:lumOff val="80000"/>
            </a:srgbClr>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rebuchet MS" panose="020B0603020202020204"/>
              <a:ea typeface="+mn-ea"/>
              <a:cs typeface="+mn-cs"/>
            </a:endParaRPr>
          </a:p>
        </p:txBody>
      </p:sp>
      <p:sp>
        <p:nvSpPr>
          <p:cNvPr id="38" name="Rectangle 37">
            <a:extLst>
              <a:ext uri="{FF2B5EF4-FFF2-40B4-BE49-F238E27FC236}">
                <a16:creationId xmlns:a16="http://schemas.microsoft.com/office/drawing/2014/main" id="{7879972C-C609-4C74-9D1A-56E381072BBE}"/>
              </a:ext>
              <a:ext uri="{C183D7F6-B498-43B3-948B-1728B52AA6E4}">
                <adec:decorative xmlns:adec="http://schemas.microsoft.com/office/drawing/2017/decorative" val="1"/>
              </a:ext>
            </a:extLst>
          </p:cNvPr>
          <p:cNvSpPr/>
          <p:nvPr/>
        </p:nvSpPr>
        <p:spPr>
          <a:xfrm>
            <a:off x="4123944" y="3067485"/>
            <a:ext cx="3661306" cy="1359570"/>
          </a:xfrm>
          <a:prstGeom prst="rect">
            <a:avLst/>
          </a:prstGeom>
          <a:noFill/>
          <a:ln w="19050" cap="rnd" cmpd="sng" algn="ctr">
            <a:solidFill>
              <a:sysClr val="windowText" lastClr="000000"/>
            </a:solidFill>
            <a:prstDash val="dash"/>
          </a:ln>
          <a:effectLst/>
        </p:spPr>
        <p:txBody>
          <a:bodyPr rtlCol="0" anchor="t" anchorCtr="0"/>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Trebuchet MS" panose="020B0603020202020204"/>
                <a:ea typeface="+mn-ea"/>
                <a:cs typeface="+mn-cs"/>
              </a:rPr>
              <a:t>Path 1</a:t>
            </a:r>
          </a:p>
        </p:txBody>
      </p:sp>
      <p:sp>
        <p:nvSpPr>
          <p:cNvPr id="39" name="Rectangle 38">
            <a:extLst>
              <a:ext uri="{FF2B5EF4-FFF2-40B4-BE49-F238E27FC236}">
                <a16:creationId xmlns:a16="http://schemas.microsoft.com/office/drawing/2014/main" id="{2EC6ACB7-C9C7-446F-AD0A-B1EDE2DCF270}"/>
              </a:ext>
              <a:ext uri="{C183D7F6-B498-43B3-948B-1728B52AA6E4}">
                <adec:decorative xmlns:adec="http://schemas.microsoft.com/office/drawing/2017/decorative" val="1"/>
              </a:ext>
            </a:extLst>
          </p:cNvPr>
          <p:cNvSpPr/>
          <p:nvPr/>
        </p:nvSpPr>
        <p:spPr>
          <a:xfrm>
            <a:off x="1566239" y="2722460"/>
            <a:ext cx="6318163" cy="2691225"/>
          </a:xfrm>
          <a:prstGeom prst="rect">
            <a:avLst/>
          </a:prstGeom>
          <a:noFill/>
          <a:ln w="19050" cap="rnd" cmpd="sng" algn="ctr">
            <a:solidFill>
              <a:sysClr val="windowText" lastClr="000000"/>
            </a:solidFill>
            <a:prstDash val="dash"/>
          </a:ln>
          <a:effectLst/>
        </p:spPr>
        <p:txBody>
          <a:bodyPr rtlCol="0" anchor="t" anchorCtr="0"/>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Trebuchet MS" panose="020B0603020202020204"/>
                <a:ea typeface="+mn-ea"/>
                <a:cs typeface="+mn-cs"/>
              </a:rPr>
              <a:t>Path 2</a:t>
            </a:r>
          </a:p>
        </p:txBody>
      </p:sp>
      <p:sp>
        <p:nvSpPr>
          <p:cNvPr id="40" name="Freeform: Shape 39">
            <a:extLst>
              <a:ext uri="{FF2B5EF4-FFF2-40B4-BE49-F238E27FC236}">
                <a16:creationId xmlns:a16="http://schemas.microsoft.com/office/drawing/2014/main" id="{45D75673-82D2-49CC-AEF7-E76E1E470BDD}"/>
              </a:ext>
              <a:ext uri="{C183D7F6-B498-43B3-948B-1728B52AA6E4}">
                <adec:decorative xmlns:adec="http://schemas.microsoft.com/office/drawing/2017/decorative" val="1"/>
              </a:ext>
            </a:extLst>
          </p:cNvPr>
          <p:cNvSpPr/>
          <p:nvPr/>
        </p:nvSpPr>
        <p:spPr>
          <a:xfrm>
            <a:off x="1344059" y="2247440"/>
            <a:ext cx="6716616" cy="3166245"/>
          </a:xfrm>
          <a:custGeom>
            <a:avLst/>
            <a:gdLst>
              <a:gd name="connsiteX0" fmla="*/ 7182997 w 7227065"/>
              <a:gd name="connsiteY0" fmla="*/ 4594034 h 4594034"/>
              <a:gd name="connsiteX1" fmla="*/ 22034 w 7227065"/>
              <a:gd name="connsiteY1" fmla="*/ 4583017 h 4594034"/>
              <a:gd name="connsiteX2" fmla="*/ 0 w 7227065"/>
              <a:gd name="connsiteY2" fmla="*/ 0 h 4594034"/>
              <a:gd name="connsiteX3" fmla="*/ 2588964 w 7227065"/>
              <a:gd name="connsiteY3" fmla="*/ 11017 h 4594034"/>
              <a:gd name="connsiteX4" fmla="*/ 2566930 w 7227065"/>
              <a:gd name="connsiteY4" fmla="*/ 1355075 h 4594034"/>
              <a:gd name="connsiteX5" fmla="*/ 7227065 w 7227065"/>
              <a:gd name="connsiteY5" fmla="*/ 1388125 h 4594034"/>
              <a:gd name="connsiteX6" fmla="*/ 7182997 w 7227065"/>
              <a:gd name="connsiteY6" fmla="*/ 4594034 h 4594034"/>
              <a:gd name="connsiteX0" fmla="*/ 7182997 w 7182997"/>
              <a:gd name="connsiteY0" fmla="*/ 4594034 h 4594034"/>
              <a:gd name="connsiteX1" fmla="*/ 22034 w 7182997"/>
              <a:gd name="connsiteY1" fmla="*/ 4583017 h 4594034"/>
              <a:gd name="connsiteX2" fmla="*/ 0 w 7182997"/>
              <a:gd name="connsiteY2" fmla="*/ 0 h 4594034"/>
              <a:gd name="connsiteX3" fmla="*/ 2588964 w 7182997"/>
              <a:gd name="connsiteY3" fmla="*/ 11017 h 4594034"/>
              <a:gd name="connsiteX4" fmla="*/ 2566930 w 7182997"/>
              <a:gd name="connsiteY4" fmla="*/ 1355075 h 4594034"/>
              <a:gd name="connsiteX5" fmla="*/ 7164003 w 7182997"/>
              <a:gd name="connsiteY5" fmla="*/ 481337 h 4594034"/>
              <a:gd name="connsiteX6" fmla="*/ 7182997 w 7182997"/>
              <a:gd name="connsiteY6" fmla="*/ 4594034 h 4594034"/>
              <a:gd name="connsiteX0" fmla="*/ 7182997 w 7182997"/>
              <a:gd name="connsiteY0" fmla="*/ 4594034 h 4594034"/>
              <a:gd name="connsiteX1" fmla="*/ 22034 w 7182997"/>
              <a:gd name="connsiteY1" fmla="*/ 4583017 h 4594034"/>
              <a:gd name="connsiteX2" fmla="*/ 0 w 7182997"/>
              <a:gd name="connsiteY2" fmla="*/ 0 h 4594034"/>
              <a:gd name="connsiteX3" fmla="*/ 2588964 w 7182997"/>
              <a:gd name="connsiteY3" fmla="*/ 11017 h 4594034"/>
              <a:gd name="connsiteX4" fmla="*/ 2556419 w 7182997"/>
              <a:gd name="connsiteY4" fmla="*/ 503243 h 4594034"/>
              <a:gd name="connsiteX5" fmla="*/ 7164003 w 7182997"/>
              <a:gd name="connsiteY5" fmla="*/ 481337 h 4594034"/>
              <a:gd name="connsiteX6" fmla="*/ 7182997 w 7182997"/>
              <a:gd name="connsiteY6" fmla="*/ 4594034 h 4594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2997" h="4594034">
                <a:moveTo>
                  <a:pt x="7182997" y="4594034"/>
                </a:moveTo>
                <a:lnTo>
                  <a:pt x="22034" y="4583017"/>
                </a:lnTo>
                <a:lnTo>
                  <a:pt x="0" y="0"/>
                </a:lnTo>
                <a:lnTo>
                  <a:pt x="2588964" y="11017"/>
                </a:lnTo>
                <a:lnTo>
                  <a:pt x="2556419" y="503243"/>
                </a:lnTo>
                <a:lnTo>
                  <a:pt x="7164003" y="481337"/>
                </a:lnTo>
                <a:cubicBezTo>
                  <a:pt x="7170334" y="1852236"/>
                  <a:pt x="7176666" y="3223135"/>
                  <a:pt x="7182997" y="4594034"/>
                </a:cubicBezTo>
                <a:close/>
              </a:path>
            </a:pathLst>
          </a:custGeom>
          <a:noFill/>
          <a:ln w="19050" cap="rnd" cmpd="sng" algn="ctr">
            <a:solidFill>
              <a:sysClr val="windowText" lastClr="000000"/>
            </a:solidFill>
            <a:prstDash val="dash"/>
          </a:ln>
          <a:effectLst/>
        </p:spPr>
        <p:txBody>
          <a:bodyPr rtlCol="0" anchor="t" anchorCtr="0"/>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Trebuchet MS" panose="020B0603020202020204"/>
                <a:ea typeface="+mn-ea"/>
                <a:cs typeface="+mn-cs"/>
              </a:rPr>
              <a:t>Path 3</a:t>
            </a:r>
          </a:p>
        </p:txBody>
      </p:sp>
      <p:sp>
        <p:nvSpPr>
          <p:cNvPr id="42" name="TextBox 41">
            <a:extLst>
              <a:ext uri="{FF2B5EF4-FFF2-40B4-BE49-F238E27FC236}">
                <a16:creationId xmlns:a16="http://schemas.microsoft.com/office/drawing/2014/main" id="{59035A94-EBB5-4152-B1A7-F387F16EE6DA}"/>
              </a:ext>
              <a:ext uri="{C183D7F6-B498-43B3-948B-1728B52AA6E4}">
                <adec:decorative xmlns:adec="http://schemas.microsoft.com/office/drawing/2017/decorative" val="1"/>
              </a:ext>
            </a:extLst>
          </p:cNvPr>
          <p:cNvSpPr txBox="1"/>
          <p:nvPr/>
        </p:nvSpPr>
        <p:spPr>
          <a:xfrm>
            <a:off x="6396205" y="2734633"/>
            <a:ext cx="605928" cy="369332"/>
          </a:xfrm>
          <a:prstGeom prst="rect">
            <a:avLst/>
          </a:prstGeom>
          <a:noFill/>
        </p:spPr>
        <p:txBody>
          <a:bodyPr wrap="square" rtlCol="0">
            <a:spAutoFit/>
          </a:bodyPr>
          <a:lstStyle/>
          <a:p>
            <a:r>
              <a:rPr lang="en-US" dirty="0"/>
              <a:t>50%</a:t>
            </a:r>
          </a:p>
        </p:txBody>
      </p:sp>
      <p:sp>
        <p:nvSpPr>
          <p:cNvPr id="43" name="TextBox 42">
            <a:extLst>
              <a:ext uri="{FF2B5EF4-FFF2-40B4-BE49-F238E27FC236}">
                <a16:creationId xmlns:a16="http://schemas.microsoft.com/office/drawing/2014/main" id="{A784EF83-ADFF-493E-A806-AE13A818083D}"/>
              </a:ext>
              <a:ext uri="{C183D7F6-B498-43B3-948B-1728B52AA6E4}">
                <adec:decorative xmlns:adec="http://schemas.microsoft.com/office/drawing/2017/decorative" val="1"/>
              </a:ext>
            </a:extLst>
          </p:cNvPr>
          <p:cNvSpPr txBox="1"/>
          <p:nvPr/>
        </p:nvSpPr>
        <p:spPr>
          <a:xfrm>
            <a:off x="2329043" y="2321500"/>
            <a:ext cx="605928" cy="369332"/>
          </a:xfrm>
          <a:prstGeom prst="rect">
            <a:avLst/>
          </a:prstGeom>
          <a:noFill/>
        </p:spPr>
        <p:txBody>
          <a:bodyPr wrap="square" rtlCol="0">
            <a:spAutoFit/>
          </a:bodyPr>
          <a:lstStyle/>
          <a:p>
            <a:r>
              <a:rPr lang="en-US" dirty="0"/>
              <a:t>50%</a:t>
            </a:r>
          </a:p>
        </p:txBody>
      </p:sp>
      <p:sp>
        <p:nvSpPr>
          <p:cNvPr id="45" name="Arrow: Right 44">
            <a:extLst>
              <a:ext uri="{FF2B5EF4-FFF2-40B4-BE49-F238E27FC236}">
                <a16:creationId xmlns:a16="http://schemas.microsoft.com/office/drawing/2014/main" id="{26E35CC6-0C05-484D-BDB3-6181EF452466}"/>
              </a:ext>
              <a:ext uri="{C183D7F6-B498-43B3-948B-1728B52AA6E4}">
                <adec:decorative xmlns:adec="http://schemas.microsoft.com/office/drawing/2017/decorative" val="1"/>
              </a:ext>
            </a:extLst>
          </p:cNvPr>
          <p:cNvSpPr/>
          <p:nvPr/>
        </p:nvSpPr>
        <p:spPr>
          <a:xfrm rot="16200000">
            <a:off x="2729489" y="1840184"/>
            <a:ext cx="624344" cy="279370"/>
          </a:xfrm>
          <a:prstGeom prst="rightArrow">
            <a:avLst/>
          </a:prstGeom>
          <a:solidFill>
            <a:srgbClr val="FF0000"/>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rebuchet MS" panose="020B0603020202020204"/>
              <a:ea typeface="+mn-ea"/>
              <a:cs typeface="+mn-cs"/>
            </a:endParaRPr>
          </a:p>
        </p:txBody>
      </p:sp>
      <p:sp>
        <p:nvSpPr>
          <p:cNvPr id="44" name="TextBox 43">
            <a:extLst>
              <a:ext uri="{FF2B5EF4-FFF2-40B4-BE49-F238E27FC236}">
                <a16:creationId xmlns:a16="http://schemas.microsoft.com/office/drawing/2014/main" id="{DF76AAE8-8871-4EEA-BCD8-DFC486ABAE48}"/>
              </a:ext>
              <a:ext uri="{C183D7F6-B498-43B3-948B-1728B52AA6E4}">
                <adec:decorative xmlns:adec="http://schemas.microsoft.com/office/drawing/2017/decorative" val="1"/>
              </a:ext>
            </a:extLst>
          </p:cNvPr>
          <p:cNvSpPr txBox="1"/>
          <p:nvPr/>
        </p:nvSpPr>
        <p:spPr>
          <a:xfrm>
            <a:off x="7708051" y="5217702"/>
            <a:ext cx="993680" cy="338554"/>
          </a:xfrm>
          <a:prstGeom prst="rect">
            <a:avLst/>
          </a:prstGeom>
          <a:solidFill>
            <a:srgbClr val="0070C0"/>
          </a:solidFill>
        </p:spPr>
        <p:txBody>
          <a:bodyPr wrap="square" rtlCol="0">
            <a:spAutoFit/>
          </a:bodyPr>
          <a:lstStyle/>
          <a:p>
            <a:r>
              <a:rPr lang="en-US" sz="1600" dirty="0">
                <a:solidFill>
                  <a:schemeClr val="bg1"/>
                </a:solidFill>
              </a:rPr>
              <a:t>Process 1</a:t>
            </a:r>
          </a:p>
        </p:txBody>
      </p:sp>
      <p:sp>
        <p:nvSpPr>
          <p:cNvPr id="46" name="TextBox 45">
            <a:extLst>
              <a:ext uri="{FF2B5EF4-FFF2-40B4-BE49-F238E27FC236}">
                <a16:creationId xmlns:a16="http://schemas.microsoft.com/office/drawing/2014/main" id="{89983423-9E88-4232-8E13-3F7CB8F8B661}"/>
              </a:ext>
              <a:ext uri="{C183D7F6-B498-43B3-948B-1728B52AA6E4}">
                <adec:decorative xmlns:adec="http://schemas.microsoft.com/office/drawing/2017/decorative" val="0"/>
              </a:ext>
            </a:extLst>
          </p:cNvPr>
          <p:cNvSpPr txBox="1"/>
          <p:nvPr/>
        </p:nvSpPr>
        <p:spPr>
          <a:xfrm>
            <a:off x="1202665" y="5884203"/>
            <a:ext cx="9141808" cy="584775"/>
          </a:xfrm>
          <a:prstGeom prst="rect">
            <a:avLst/>
          </a:prstGeom>
          <a:noFill/>
        </p:spPr>
        <p:txBody>
          <a:bodyPr wrap="square" rtlCol="0">
            <a:spAutoFit/>
          </a:bodyPr>
          <a:lstStyle/>
          <a:p>
            <a:r>
              <a:rPr lang="en-US" sz="1600" dirty="0"/>
              <a:t>Path 1 is a child path of Path 2.  Path 2 is a “primary path” between the process and Stack 3.  Path 2 is a child path of Path 3.  Path 3 is a “primary path” between the process and Stack 1.  </a:t>
            </a:r>
          </a:p>
        </p:txBody>
      </p:sp>
    </p:spTree>
    <p:extLst>
      <p:ext uri="{BB962C8B-B14F-4D97-AF65-F5344CB8AC3E}">
        <p14:creationId xmlns:p14="http://schemas.microsoft.com/office/powerpoint/2010/main" val="3829867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500"/>
                                        <p:tgtEl>
                                          <p:spTgt spid="3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fade">
                                      <p:cBhvr>
                                        <p:cTn id="12" dur="500"/>
                                        <p:tgtEl>
                                          <p:spTgt spid="3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0"/>
                                        </p:tgtEl>
                                        <p:attrNameLst>
                                          <p:attrName>style.visibility</p:attrName>
                                        </p:attrNameLst>
                                      </p:cBhvr>
                                      <p:to>
                                        <p:strVal val="visible"/>
                                      </p:to>
                                    </p:set>
                                    <p:animEffect transition="in" filter="fade">
                                      <p:cBhvr>
                                        <p:cTn id="1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E040F67-4E38-44A1-A381-B00E42121825}"/>
              </a:ext>
            </a:extLst>
          </p:cNvPr>
          <p:cNvSpPr>
            <a:spLocks noGrp="1"/>
          </p:cNvSpPr>
          <p:nvPr>
            <p:ph type="sldNum" sz="quarter" idx="12"/>
          </p:nvPr>
        </p:nvSpPr>
        <p:spPr/>
        <p:txBody>
          <a:bodyPr/>
          <a:lstStyle/>
          <a:p>
            <a:fld id="{C3625854-A157-44F5-B597-7EECA3982BD8}" type="slidenum">
              <a:rPr lang="en-US" smtClean="0"/>
              <a:t>9</a:t>
            </a:fld>
            <a:endParaRPr lang="en-US"/>
          </a:p>
        </p:txBody>
      </p:sp>
      <p:sp>
        <p:nvSpPr>
          <p:cNvPr id="2" name="Title 1">
            <a:extLst>
              <a:ext uri="{FF2B5EF4-FFF2-40B4-BE49-F238E27FC236}">
                <a16:creationId xmlns:a16="http://schemas.microsoft.com/office/drawing/2014/main" id="{CEB9264A-5400-461A-A001-4690CCCE10A7}"/>
              </a:ext>
            </a:extLst>
          </p:cNvPr>
          <p:cNvSpPr>
            <a:spLocks noGrp="1"/>
          </p:cNvSpPr>
          <p:nvPr>
            <p:ph type="title"/>
          </p:nvPr>
        </p:nvSpPr>
        <p:spPr/>
        <p:txBody>
          <a:bodyPr/>
          <a:lstStyle/>
          <a:p>
            <a:r>
              <a:rPr lang="en-US" b="1" dirty="0"/>
              <a:t>Control Effectiveness in the User Interface</a:t>
            </a:r>
          </a:p>
        </p:txBody>
      </p:sp>
      <p:sp>
        <p:nvSpPr>
          <p:cNvPr id="7" name="TextBox 6">
            <a:extLst>
              <a:ext uri="{FF2B5EF4-FFF2-40B4-BE49-F238E27FC236}">
                <a16:creationId xmlns:a16="http://schemas.microsoft.com/office/drawing/2014/main" id="{88519E76-3AC6-4C37-B4DB-E07A356DF6AC}"/>
              </a:ext>
            </a:extLst>
          </p:cNvPr>
          <p:cNvSpPr txBox="1"/>
          <p:nvPr/>
        </p:nvSpPr>
        <p:spPr>
          <a:xfrm>
            <a:off x="962591" y="2967335"/>
            <a:ext cx="1828800" cy="1200329"/>
          </a:xfrm>
          <a:prstGeom prst="rect">
            <a:avLst/>
          </a:prstGeom>
          <a:noFill/>
        </p:spPr>
        <p:txBody>
          <a:bodyPr wrap="square" rtlCol="0">
            <a:spAutoFit/>
          </a:bodyPr>
          <a:lstStyle/>
          <a:p>
            <a:r>
              <a:rPr lang="en-US" dirty="0"/>
              <a:t>Found in the screen for each new or existing control device.</a:t>
            </a:r>
          </a:p>
        </p:txBody>
      </p:sp>
      <p:pic>
        <p:nvPicPr>
          <p:cNvPr id="6" name="Picture 5" descr="Example screen of a control device where control effectiveness is entered.">
            <a:extLst>
              <a:ext uri="{FF2B5EF4-FFF2-40B4-BE49-F238E27FC236}">
                <a16:creationId xmlns:a16="http://schemas.microsoft.com/office/drawing/2014/main" id="{E9EC77D0-0736-476B-83D1-0536DB1A7351}"/>
              </a:ext>
            </a:extLst>
          </p:cNvPr>
          <p:cNvPicPr>
            <a:picLocks noChangeAspect="1"/>
          </p:cNvPicPr>
          <p:nvPr/>
        </p:nvPicPr>
        <p:blipFill rotWithShape="1">
          <a:blip r:embed="rId2"/>
          <a:srcRect t="16364"/>
          <a:stretch/>
        </p:blipFill>
        <p:spPr>
          <a:xfrm>
            <a:off x="2915781" y="1408591"/>
            <a:ext cx="7547225" cy="5084284"/>
          </a:xfrm>
          <a:prstGeom prst="rect">
            <a:avLst/>
          </a:prstGeom>
        </p:spPr>
      </p:pic>
      <p:sp>
        <p:nvSpPr>
          <p:cNvPr id="3" name="Oval 2" descr="Highlight of where percent control effectiveness is entered in the CAERS screen.">
            <a:extLst>
              <a:ext uri="{FF2B5EF4-FFF2-40B4-BE49-F238E27FC236}">
                <a16:creationId xmlns:a16="http://schemas.microsoft.com/office/drawing/2014/main" id="{98B5F735-1C46-43A6-249B-F8AA60B87944}"/>
              </a:ext>
            </a:extLst>
          </p:cNvPr>
          <p:cNvSpPr/>
          <p:nvPr/>
        </p:nvSpPr>
        <p:spPr>
          <a:xfrm>
            <a:off x="7173636" y="2947630"/>
            <a:ext cx="3413760" cy="36512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Tree>
    <p:extLst>
      <p:ext uri="{BB962C8B-B14F-4D97-AF65-F5344CB8AC3E}">
        <p14:creationId xmlns:p14="http://schemas.microsoft.com/office/powerpoint/2010/main" val="374811016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551A6CC-B68F-437D-9752-B18C0CB7D85C}"/>
              </a:ext>
            </a:extLst>
          </p:cNvPr>
          <p:cNvSpPr>
            <a:spLocks noGrp="1"/>
          </p:cNvSpPr>
          <p:nvPr>
            <p:ph type="sldNum" sz="quarter" idx="12"/>
          </p:nvPr>
        </p:nvSpPr>
        <p:spPr>
          <a:xfrm>
            <a:off x="8834512" y="6422953"/>
            <a:ext cx="2743200" cy="365125"/>
          </a:xfrm>
        </p:spPr>
        <p:txBody>
          <a:bodyPr/>
          <a:lstStyle/>
          <a:p>
            <a:fld id="{C3625854-A157-44F5-B597-7EECA3982BD8}" type="slidenum">
              <a:rPr lang="en-US" smtClean="0"/>
              <a:t>90</a:t>
            </a:fld>
            <a:endParaRPr lang="en-US"/>
          </a:p>
        </p:txBody>
      </p:sp>
      <p:sp>
        <p:nvSpPr>
          <p:cNvPr id="27" name="Title 14">
            <a:extLst>
              <a:ext uri="{FF2B5EF4-FFF2-40B4-BE49-F238E27FC236}">
                <a16:creationId xmlns:a16="http://schemas.microsoft.com/office/drawing/2014/main" id="{A377AD84-19FC-46D4-B21F-C10C39E6501B}"/>
              </a:ext>
            </a:extLst>
          </p:cNvPr>
          <p:cNvSpPr txBox="1">
            <a:spLocks noGrp="1"/>
          </p:cNvSpPr>
          <p:nvPr>
            <p:ph type="title" idx="4294967295"/>
          </p:nvPr>
        </p:nvSpPr>
        <p:spPr>
          <a:xfrm>
            <a:off x="5788251" y="252412"/>
            <a:ext cx="5620293" cy="1938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chemeClr val="tx1"/>
                </a:solidFill>
                <a:effectLst/>
                <a:uLnTx/>
                <a:uFillTx/>
                <a:ea typeface="+mn-ea"/>
                <a:cs typeface="+mn-cs"/>
              </a:rPr>
              <a:t>Numerical Example of Controls in Parallel and Series</a:t>
            </a:r>
          </a:p>
        </p:txBody>
      </p:sp>
      <p:sp>
        <p:nvSpPr>
          <p:cNvPr id="19" name="Rectangle 18" descr="A diagram showing controls s and 4 in series in path 1, and controls 1, 3, and 5 in series, running in paralell to path 1, and contained in path 2.  Path 2 then leads to control 6, so that control 6 and path 2 are contained in path 3.">
            <a:extLst>
              <a:ext uri="{FF2B5EF4-FFF2-40B4-BE49-F238E27FC236}">
                <a16:creationId xmlns:a16="http://schemas.microsoft.com/office/drawing/2014/main" id="{BF75A2AA-8593-4A72-9764-A43DC4F67BFE}"/>
              </a:ext>
              <a:ext uri="{C183D7F6-B498-43B3-948B-1728B52AA6E4}">
                <adec:decorative xmlns:adec="http://schemas.microsoft.com/office/drawing/2017/decorative" val="0"/>
              </a:ext>
            </a:extLst>
          </p:cNvPr>
          <p:cNvSpPr/>
          <p:nvPr/>
        </p:nvSpPr>
        <p:spPr>
          <a:xfrm>
            <a:off x="337782" y="171450"/>
            <a:ext cx="5200650" cy="6434066"/>
          </a:xfrm>
          <a:prstGeom prst="rect">
            <a:avLst/>
          </a:prstGeom>
          <a:no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rebuchet MS" panose="020B0603020202020204"/>
              <a:ea typeface="+mn-ea"/>
              <a:cs typeface="+mn-cs"/>
            </a:endParaRPr>
          </a:p>
        </p:txBody>
      </p:sp>
      <p:sp>
        <p:nvSpPr>
          <p:cNvPr id="4" name="Rectangle 3">
            <a:extLst>
              <a:ext uri="{FF2B5EF4-FFF2-40B4-BE49-F238E27FC236}">
                <a16:creationId xmlns:a16="http://schemas.microsoft.com/office/drawing/2014/main" id="{6BF96140-E890-4E7A-BA28-263153D9F05F}"/>
              </a:ext>
              <a:ext uri="{C183D7F6-B498-43B3-948B-1728B52AA6E4}">
                <adec:decorative xmlns:adec="http://schemas.microsoft.com/office/drawing/2017/decorative" val="1"/>
              </a:ext>
            </a:extLst>
          </p:cNvPr>
          <p:cNvSpPr/>
          <p:nvPr/>
        </p:nvSpPr>
        <p:spPr>
          <a:xfrm>
            <a:off x="1553004" y="4928823"/>
            <a:ext cx="1188720" cy="749148"/>
          </a:xfrm>
          <a:prstGeom prst="rect">
            <a:avLst/>
          </a:prstGeom>
          <a:solidFill>
            <a:schemeClr val="accent6">
              <a:lumMod val="20000"/>
              <a:lumOff val="80000"/>
            </a:schemeClr>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chemeClr val="bg2">
                    <a:lumMod val="25000"/>
                  </a:schemeClr>
                </a:solidFill>
                <a:effectLst/>
                <a:uLnTx/>
                <a:uFillTx/>
                <a:latin typeface="Trebuchet MS" panose="020B0603020202020204"/>
                <a:ea typeface="+mn-ea"/>
                <a:cs typeface="+mn-cs"/>
              </a:rPr>
              <a:t>Control 1</a:t>
            </a:r>
          </a:p>
        </p:txBody>
      </p:sp>
      <p:cxnSp>
        <p:nvCxnSpPr>
          <p:cNvPr id="6" name="Connector: Elbow 5">
            <a:extLst>
              <a:ext uri="{FF2B5EF4-FFF2-40B4-BE49-F238E27FC236}">
                <a16:creationId xmlns:a16="http://schemas.microsoft.com/office/drawing/2014/main" id="{FE1F41B1-5E42-49FB-B3DA-3260BFC1245E}"/>
              </a:ext>
              <a:ext uri="{C183D7F6-B498-43B3-948B-1728B52AA6E4}">
                <adec:decorative xmlns:adec="http://schemas.microsoft.com/office/drawing/2017/decorative" val="1"/>
              </a:ext>
            </a:extLst>
          </p:cNvPr>
          <p:cNvCxnSpPr>
            <a:cxnSpLocks/>
            <a:stCxn id="4" idx="3"/>
            <a:endCxn id="10" idx="2"/>
          </p:cNvCxnSpPr>
          <p:nvPr/>
        </p:nvCxnSpPr>
        <p:spPr>
          <a:xfrm flipV="1">
            <a:off x="2741724" y="5118252"/>
            <a:ext cx="1028491" cy="185145"/>
          </a:xfrm>
          <a:prstGeom prst="bentConnector2">
            <a:avLst/>
          </a:prstGeom>
          <a:noFill/>
          <a:ln w="12700" cap="rnd" cmpd="sng" algn="ctr">
            <a:solidFill>
              <a:srgbClr val="90C226"/>
            </a:solidFill>
            <a:prstDash val="solid"/>
            <a:tailEnd type="triangle"/>
          </a:ln>
          <a:effectLst/>
        </p:spPr>
      </p:cxnSp>
      <p:sp>
        <p:nvSpPr>
          <p:cNvPr id="7" name="Rectangle 6">
            <a:extLst>
              <a:ext uri="{FF2B5EF4-FFF2-40B4-BE49-F238E27FC236}">
                <a16:creationId xmlns:a16="http://schemas.microsoft.com/office/drawing/2014/main" id="{EAF9F6F7-D243-4AFF-A8E8-BA1AC4D63C96}"/>
              </a:ext>
              <a:ext uri="{C183D7F6-B498-43B3-948B-1728B52AA6E4}">
                <adec:decorative xmlns:adec="http://schemas.microsoft.com/office/drawing/2017/decorative" val="1"/>
              </a:ext>
            </a:extLst>
          </p:cNvPr>
          <p:cNvSpPr/>
          <p:nvPr/>
        </p:nvSpPr>
        <p:spPr>
          <a:xfrm>
            <a:off x="3191765" y="4278839"/>
            <a:ext cx="1188720" cy="749148"/>
          </a:xfrm>
          <a:prstGeom prst="rect">
            <a:avLst/>
          </a:prstGeom>
          <a:solidFill>
            <a:schemeClr val="accent6">
              <a:lumMod val="20000"/>
              <a:lumOff val="80000"/>
            </a:schemeClr>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chemeClr val="bg2">
                    <a:lumMod val="25000"/>
                  </a:schemeClr>
                </a:solidFill>
                <a:effectLst/>
                <a:uLnTx/>
                <a:uFillTx/>
                <a:latin typeface="Trebuchet MS" panose="020B0603020202020204"/>
                <a:ea typeface="+mn-ea"/>
                <a:cs typeface="+mn-cs"/>
              </a:rPr>
              <a:t>Control 2</a:t>
            </a:r>
          </a:p>
        </p:txBody>
      </p:sp>
      <p:cxnSp>
        <p:nvCxnSpPr>
          <p:cNvPr id="9" name="Connector: Elbow 8">
            <a:extLst>
              <a:ext uri="{FF2B5EF4-FFF2-40B4-BE49-F238E27FC236}">
                <a16:creationId xmlns:a16="http://schemas.microsoft.com/office/drawing/2014/main" id="{18D1E8AF-1E99-4555-A5D3-AF7E3ED6EBDE}"/>
              </a:ext>
              <a:ext uri="{C183D7F6-B498-43B3-948B-1728B52AA6E4}">
                <adec:decorative xmlns:adec="http://schemas.microsoft.com/office/drawing/2017/decorative" val="1"/>
              </a:ext>
            </a:extLst>
          </p:cNvPr>
          <p:cNvCxnSpPr>
            <a:cxnSpLocks/>
            <a:stCxn id="7" idx="0"/>
            <a:endCxn id="8" idx="2"/>
          </p:cNvCxnSpPr>
          <p:nvPr/>
        </p:nvCxnSpPr>
        <p:spPr>
          <a:xfrm rot="5400000" flipH="1" flipV="1">
            <a:off x="3656948" y="4146488"/>
            <a:ext cx="261528" cy="3175"/>
          </a:xfrm>
          <a:prstGeom prst="bentConnector3">
            <a:avLst>
              <a:gd name="adj1" fmla="val 50000"/>
            </a:avLst>
          </a:prstGeom>
          <a:noFill/>
          <a:ln w="12700" cap="rnd" cmpd="sng" algn="ctr">
            <a:solidFill>
              <a:srgbClr val="90C226"/>
            </a:solidFill>
            <a:prstDash val="solid"/>
            <a:tailEnd type="triangle"/>
          </a:ln>
          <a:effectLst/>
        </p:spPr>
      </p:cxnSp>
      <p:sp>
        <p:nvSpPr>
          <p:cNvPr id="8" name="Rectangle 7">
            <a:extLst>
              <a:ext uri="{FF2B5EF4-FFF2-40B4-BE49-F238E27FC236}">
                <a16:creationId xmlns:a16="http://schemas.microsoft.com/office/drawing/2014/main" id="{B2E7639A-23B6-4794-828F-CE34AC038CC2}"/>
              </a:ext>
              <a:ext uri="{C183D7F6-B498-43B3-948B-1728B52AA6E4}">
                <adec:decorative xmlns:adec="http://schemas.microsoft.com/office/drawing/2017/decorative" val="1"/>
              </a:ext>
            </a:extLst>
          </p:cNvPr>
          <p:cNvSpPr/>
          <p:nvPr/>
        </p:nvSpPr>
        <p:spPr>
          <a:xfrm>
            <a:off x="3191765" y="3268163"/>
            <a:ext cx="1195070" cy="749148"/>
          </a:xfrm>
          <a:prstGeom prst="rect">
            <a:avLst/>
          </a:prstGeom>
          <a:solidFill>
            <a:schemeClr val="accent6">
              <a:lumMod val="20000"/>
              <a:lumOff val="80000"/>
            </a:schemeClr>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chemeClr val="bg2">
                    <a:lumMod val="25000"/>
                  </a:schemeClr>
                </a:solidFill>
                <a:effectLst/>
                <a:uLnTx/>
                <a:uFillTx/>
                <a:latin typeface="Trebuchet MS" panose="020B0603020202020204"/>
                <a:ea typeface="+mn-ea"/>
                <a:cs typeface="+mn-cs"/>
              </a:rPr>
              <a:t>Control 4</a:t>
            </a:r>
          </a:p>
        </p:txBody>
      </p:sp>
      <p:sp>
        <p:nvSpPr>
          <p:cNvPr id="10" name="Rectangle 9">
            <a:extLst>
              <a:ext uri="{FF2B5EF4-FFF2-40B4-BE49-F238E27FC236}">
                <a16:creationId xmlns:a16="http://schemas.microsoft.com/office/drawing/2014/main" id="{FE32E71A-651C-4667-9F68-B4C23BE797DF}"/>
              </a:ext>
              <a:ext uri="{C183D7F6-B498-43B3-948B-1728B52AA6E4}">
                <adec:decorative xmlns:adec="http://schemas.microsoft.com/office/drawing/2017/decorative" val="1"/>
              </a:ext>
            </a:extLst>
          </p:cNvPr>
          <p:cNvSpPr/>
          <p:nvPr/>
        </p:nvSpPr>
        <p:spPr>
          <a:xfrm>
            <a:off x="3059627" y="2856583"/>
            <a:ext cx="1421176" cy="2261669"/>
          </a:xfrm>
          <a:prstGeom prst="rect">
            <a:avLst/>
          </a:prstGeom>
          <a:noFill/>
          <a:ln w="19050" cap="rnd" cmpd="sng" algn="ctr">
            <a:solidFill>
              <a:srgbClr val="90C226">
                <a:shade val="50000"/>
              </a:srgbClr>
            </a:solidFill>
            <a:prstDash val="dash"/>
          </a:ln>
          <a:effectLst/>
        </p:spPr>
        <p:txBody>
          <a:bodyPr rtlCol="0" anchor="t" anchorCtr="0"/>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Trebuchet MS" panose="020B0603020202020204"/>
                <a:ea typeface="+mn-ea"/>
                <a:cs typeface="+mn-cs"/>
              </a:rPr>
              <a:t>Path 1</a:t>
            </a:r>
          </a:p>
        </p:txBody>
      </p:sp>
      <p:cxnSp>
        <p:nvCxnSpPr>
          <p:cNvPr id="13" name="Connector: Elbow 12">
            <a:extLst>
              <a:ext uri="{FF2B5EF4-FFF2-40B4-BE49-F238E27FC236}">
                <a16:creationId xmlns:a16="http://schemas.microsoft.com/office/drawing/2014/main" id="{2FCEA350-0C67-4C62-98A9-B74C64BE66EB}"/>
              </a:ext>
              <a:ext uri="{C183D7F6-B498-43B3-948B-1728B52AA6E4}">
                <adec:decorative xmlns:adec="http://schemas.microsoft.com/office/drawing/2017/decorative" val="1"/>
              </a:ext>
            </a:extLst>
          </p:cNvPr>
          <p:cNvCxnSpPr>
            <a:cxnSpLocks/>
            <a:stCxn id="4" idx="0"/>
            <a:endCxn id="16" idx="2"/>
          </p:cNvCxnSpPr>
          <p:nvPr/>
        </p:nvCxnSpPr>
        <p:spPr>
          <a:xfrm rot="5400000" flipH="1" flipV="1">
            <a:off x="1956449" y="4735766"/>
            <a:ext cx="383973" cy="2142"/>
          </a:xfrm>
          <a:prstGeom prst="bentConnector3">
            <a:avLst>
              <a:gd name="adj1" fmla="val 50000"/>
            </a:avLst>
          </a:prstGeom>
          <a:noFill/>
          <a:ln w="12700" cap="rnd" cmpd="sng" algn="ctr">
            <a:solidFill>
              <a:srgbClr val="90C226"/>
            </a:solidFill>
            <a:prstDash val="solid"/>
            <a:tailEnd type="triangle"/>
          </a:ln>
          <a:effectLst/>
        </p:spPr>
      </p:cxnSp>
      <p:sp>
        <p:nvSpPr>
          <p:cNvPr id="16" name="Rectangle 15">
            <a:extLst>
              <a:ext uri="{FF2B5EF4-FFF2-40B4-BE49-F238E27FC236}">
                <a16:creationId xmlns:a16="http://schemas.microsoft.com/office/drawing/2014/main" id="{1719A70C-0738-49DD-AFB2-DBC88DBDFE30}"/>
              </a:ext>
              <a:ext uri="{C183D7F6-B498-43B3-948B-1728B52AA6E4}">
                <adec:decorative xmlns:adec="http://schemas.microsoft.com/office/drawing/2017/decorative" val="1"/>
              </a:ext>
            </a:extLst>
          </p:cNvPr>
          <p:cNvSpPr/>
          <p:nvPr/>
        </p:nvSpPr>
        <p:spPr>
          <a:xfrm>
            <a:off x="1555146" y="3795702"/>
            <a:ext cx="1188720" cy="749148"/>
          </a:xfrm>
          <a:prstGeom prst="rect">
            <a:avLst/>
          </a:prstGeom>
          <a:solidFill>
            <a:schemeClr val="accent6">
              <a:lumMod val="20000"/>
              <a:lumOff val="80000"/>
            </a:schemeClr>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chemeClr val="bg2">
                    <a:lumMod val="25000"/>
                  </a:schemeClr>
                </a:solidFill>
                <a:effectLst/>
                <a:uLnTx/>
                <a:uFillTx/>
                <a:latin typeface="Trebuchet MS" panose="020B0603020202020204"/>
                <a:ea typeface="+mn-ea"/>
                <a:cs typeface="+mn-cs"/>
              </a:rPr>
              <a:t>Control 3</a:t>
            </a:r>
          </a:p>
        </p:txBody>
      </p:sp>
      <p:cxnSp>
        <p:nvCxnSpPr>
          <p:cNvPr id="17" name="Connector: Elbow 16">
            <a:extLst>
              <a:ext uri="{FF2B5EF4-FFF2-40B4-BE49-F238E27FC236}">
                <a16:creationId xmlns:a16="http://schemas.microsoft.com/office/drawing/2014/main" id="{1D51C2E1-CEC0-4047-9D09-231B5F295AE9}"/>
              </a:ext>
              <a:ext uri="{C183D7F6-B498-43B3-948B-1728B52AA6E4}">
                <adec:decorative xmlns:adec="http://schemas.microsoft.com/office/drawing/2017/decorative" val="1"/>
              </a:ext>
            </a:extLst>
          </p:cNvPr>
          <p:cNvCxnSpPr>
            <a:cxnSpLocks/>
            <a:stCxn id="16" idx="0"/>
            <a:endCxn id="12" idx="2"/>
          </p:cNvCxnSpPr>
          <p:nvPr/>
        </p:nvCxnSpPr>
        <p:spPr>
          <a:xfrm rot="5400000" flipH="1" flipV="1">
            <a:off x="1975668" y="3621586"/>
            <a:ext cx="347954" cy="278"/>
          </a:xfrm>
          <a:prstGeom prst="bentConnector3">
            <a:avLst>
              <a:gd name="adj1" fmla="val 50000"/>
            </a:avLst>
          </a:prstGeom>
          <a:noFill/>
          <a:ln w="12700" cap="rnd" cmpd="sng" algn="ctr">
            <a:solidFill>
              <a:srgbClr val="90C226"/>
            </a:solidFill>
            <a:prstDash val="solid"/>
            <a:tailEnd type="triangle"/>
          </a:ln>
          <a:effectLst/>
        </p:spPr>
      </p:cxnSp>
      <p:sp>
        <p:nvSpPr>
          <p:cNvPr id="12" name="Rectangle 11">
            <a:extLst>
              <a:ext uri="{FF2B5EF4-FFF2-40B4-BE49-F238E27FC236}">
                <a16:creationId xmlns:a16="http://schemas.microsoft.com/office/drawing/2014/main" id="{CCFE6E08-D60D-47AE-A14D-702EF00D6F22}"/>
              </a:ext>
              <a:ext uri="{C183D7F6-B498-43B3-948B-1728B52AA6E4}">
                <adec:decorative xmlns:adec="http://schemas.microsoft.com/office/drawing/2017/decorative" val="1"/>
              </a:ext>
            </a:extLst>
          </p:cNvPr>
          <p:cNvSpPr/>
          <p:nvPr/>
        </p:nvSpPr>
        <p:spPr>
          <a:xfrm>
            <a:off x="1555424" y="2698600"/>
            <a:ext cx="1188720" cy="749148"/>
          </a:xfrm>
          <a:prstGeom prst="rect">
            <a:avLst/>
          </a:prstGeom>
          <a:solidFill>
            <a:schemeClr val="accent6">
              <a:lumMod val="20000"/>
              <a:lumOff val="80000"/>
            </a:schemeClr>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chemeClr val="bg2">
                    <a:lumMod val="25000"/>
                  </a:schemeClr>
                </a:solidFill>
                <a:effectLst/>
                <a:uLnTx/>
                <a:uFillTx/>
                <a:latin typeface="Trebuchet MS" panose="020B0603020202020204"/>
                <a:ea typeface="+mn-ea"/>
                <a:cs typeface="+mn-cs"/>
              </a:rPr>
              <a:t>Control 5</a:t>
            </a:r>
          </a:p>
        </p:txBody>
      </p:sp>
      <p:cxnSp>
        <p:nvCxnSpPr>
          <p:cNvPr id="18" name="Connector: Elbow 17">
            <a:extLst>
              <a:ext uri="{FF2B5EF4-FFF2-40B4-BE49-F238E27FC236}">
                <a16:creationId xmlns:a16="http://schemas.microsoft.com/office/drawing/2014/main" id="{7E8327A4-22BD-4A78-B617-59EC354A4190}"/>
              </a:ext>
              <a:ext uri="{C183D7F6-B498-43B3-948B-1728B52AA6E4}">
                <adec:decorative xmlns:adec="http://schemas.microsoft.com/office/drawing/2017/decorative" val="1"/>
              </a:ext>
            </a:extLst>
          </p:cNvPr>
          <p:cNvCxnSpPr>
            <a:cxnSpLocks/>
            <a:stCxn id="10" idx="1"/>
            <a:endCxn id="12" idx="3"/>
          </p:cNvCxnSpPr>
          <p:nvPr/>
        </p:nvCxnSpPr>
        <p:spPr>
          <a:xfrm rot="10800000">
            <a:off x="2744145" y="3073174"/>
            <a:ext cx="315483" cy="914244"/>
          </a:xfrm>
          <a:prstGeom prst="bentConnector3">
            <a:avLst>
              <a:gd name="adj1" fmla="val 50000"/>
            </a:avLst>
          </a:prstGeom>
          <a:noFill/>
          <a:ln w="12700" cap="rnd" cmpd="sng" algn="ctr">
            <a:solidFill>
              <a:srgbClr val="90C226"/>
            </a:solidFill>
            <a:prstDash val="solid"/>
            <a:tailEnd type="triangle"/>
          </a:ln>
          <a:effectLst/>
        </p:spPr>
      </p:cxnSp>
      <p:sp>
        <p:nvSpPr>
          <p:cNvPr id="11" name="Rectangle 10">
            <a:extLst>
              <a:ext uri="{FF2B5EF4-FFF2-40B4-BE49-F238E27FC236}">
                <a16:creationId xmlns:a16="http://schemas.microsoft.com/office/drawing/2014/main" id="{1FBD530E-0C15-48BB-B65F-9E47E688E309}"/>
              </a:ext>
              <a:ext uri="{C183D7F6-B498-43B3-948B-1728B52AA6E4}">
                <adec:decorative xmlns:adec="http://schemas.microsoft.com/office/drawing/2017/decorative" val="1"/>
              </a:ext>
            </a:extLst>
          </p:cNvPr>
          <p:cNvSpPr/>
          <p:nvPr/>
        </p:nvSpPr>
        <p:spPr>
          <a:xfrm>
            <a:off x="1239940" y="2361658"/>
            <a:ext cx="3359591" cy="3457437"/>
          </a:xfrm>
          <a:prstGeom prst="rect">
            <a:avLst/>
          </a:prstGeom>
          <a:noFill/>
          <a:ln w="19050" cap="rnd" cmpd="sng" algn="ctr">
            <a:solidFill>
              <a:srgbClr val="90C226">
                <a:shade val="50000"/>
              </a:srgbClr>
            </a:solidFill>
            <a:prstDash val="dash"/>
          </a:ln>
          <a:effectLst/>
        </p:spPr>
        <p:txBody>
          <a:bodyPr rtlCol="0" anchor="t" anchorCtr="0"/>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Trebuchet MS" panose="020B0603020202020204"/>
                <a:ea typeface="+mn-ea"/>
                <a:cs typeface="+mn-cs"/>
              </a:rPr>
              <a:t>Path 2</a:t>
            </a:r>
          </a:p>
        </p:txBody>
      </p:sp>
      <p:cxnSp>
        <p:nvCxnSpPr>
          <p:cNvPr id="14" name="Connector: Elbow 13">
            <a:extLst>
              <a:ext uri="{FF2B5EF4-FFF2-40B4-BE49-F238E27FC236}">
                <a16:creationId xmlns:a16="http://schemas.microsoft.com/office/drawing/2014/main" id="{73EED957-3A95-432B-9FEB-C5E3C8503EE8}"/>
              </a:ext>
              <a:ext uri="{C183D7F6-B498-43B3-948B-1728B52AA6E4}">
                <adec:decorative xmlns:adec="http://schemas.microsoft.com/office/drawing/2017/decorative" val="1"/>
              </a:ext>
            </a:extLst>
          </p:cNvPr>
          <p:cNvCxnSpPr>
            <a:cxnSpLocks/>
            <a:stCxn id="11" idx="0"/>
            <a:endCxn id="5" idx="2"/>
          </p:cNvCxnSpPr>
          <p:nvPr/>
        </p:nvCxnSpPr>
        <p:spPr>
          <a:xfrm rot="16200000" flipV="1">
            <a:off x="2749483" y="2191404"/>
            <a:ext cx="340506" cy="1"/>
          </a:xfrm>
          <a:prstGeom prst="bentConnector3">
            <a:avLst>
              <a:gd name="adj1" fmla="val 50000"/>
            </a:avLst>
          </a:prstGeom>
          <a:noFill/>
          <a:ln w="12700" cap="rnd" cmpd="sng" algn="ctr">
            <a:solidFill>
              <a:srgbClr val="90C226"/>
            </a:solidFill>
            <a:prstDash val="solid"/>
            <a:tailEnd type="triangle"/>
          </a:ln>
          <a:effectLst/>
        </p:spPr>
      </p:cxnSp>
      <p:sp>
        <p:nvSpPr>
          <p:cNvPr id="5" name="Rectangle 4">
            <a:extLst>
              <a:ext uri="{FF2B5EF4-FFF2-40B4-BE49-F238E27FC236}">
                <a16:creationId xmlns:a16="http://schemas.microsoft.com/office/drawing/2014/main" id="{F26E1BCA-A5B0-4313-AE82-57F776BD9941}"/>
              </a:ext>
              <a:ext uri="{C183D7F6-B498-43B3-948B-1728B52AA6E4}">
                <adec:decorative xmlns:adec="http://schemas.microsoft.com/office/drawing/2017/decorative" val="1"/>
              </a:ext>
            </a:extLst>
          </p:cNvPr>
          <p:cNvSpPr/>
          <p:nvPr/>
        </p:nvSpPr>
        <p:spPr>
          <a:xfrm>
            <a:off x="2325375" y="1149542"/>
            <a:ext cx="1188720" cy="871610"/>
          </a:xfrm>
          <a:prstGeom prst="rect">
            <a:avLst/>
          </a:prstGeom>
          <a:solidFill>
            <a:schemeClr val="accent6">
              <a:lumMod val="20000"/>
              <a:lumOff val="80000"/>
            </a:schemeClr>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chemeClr val="bg2">
                    <a:lumMod val="25000"/>
                  </a:schemeClr>
                </a:solidFill>
                <a:effectLst/>
                <a:uLnTx/>
                <a:uFillTx/>
                <a:latin typeface="Trebuchet MS" panose="020B0603020202020204"/>
                <a:ea typeface="+mn-ea"/>
                <a:cs typeface="+mn-cs"/>
              </a:rPr>
              <a:t>Control 6</a:t>
            </a:r>
          </a:p>
        </p:txBody>
      </p:sp>
      <p:sp>
        <p:nvSpPr>
          <p:cNvPr id="15" name="Rectangle 14">
            <a:extLst>
              <a:ext uri="{FF2B5EF4-FFF2-40B4-BE49-F238E27FC236}">
                <a16:creationId xmlns:a16="http://schemas.microsoft.com/office/drawing/2014/main" id="{DEFF6285-7F52-4C78-A97F-2962E44DAA08}"/>
              </a:ext>
              <a:ext uri="{C183D7F6-B498-43B3-948B-1728B52AA6E4}">
                <adec:decorative xmlns:adec="http://schemas.microsoft.com/office/drawing/2017/decorative" val="1"/>
              </a:ext>
            </a:extLst>
          </p:cNvPr>
          <p:cNvSpPr/>
          <p:nvPr/>
        </p:nvSpPr>
        <p:spPr>
          <a:xfrm>
            <a:off x="1019022" y="809036"/>
            <a:ext cx="3732909" cy="5162459"/>
          </a:xfrm>
          <a:prstGeom prst="rect">
            <a:avLst/>
          </a:prstGeom>
          <a:noFill/>
          <a:ln w="19050" cap="rnd" cmpd="sng" algn="ctr">
            <a:solidFill>
              <a:srgbClr val="90C226">
                <a:shade val="50000"/>
              </a:srgbClr>
            </a:solidFill>
            <a:prstDash val="dash"/>
          </a:ln>
          <a:effectLst/>
        </p:spPr>
        <p:txBody>
          <a:bodyPr rtlCol="0" anchor="t" anchorCtr="0"/>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Trebuchet MS" panose="020B0603020202020204"/>
                <a:ea typeface="+mn-ea"/>
                <a:cs typeface="+mn-cs"/>
              </a:rPr>
              <a:t>Path 3</a:t>
            </a:r>
          </a:p>
        </p:txBody>
      </p:sp>
      <p:graphicFrame>
        <p:nvGraphicFramePr>
          <p:cNvPr id="20" name="Table 19">
            <a:extLst>
              <a:ext uri="{FF2B5EF4-FFF2-40B4-BE49-F238E27FC236}">
                <a16:creationId xmlns:a16="http://schemas.microsoft.com/office/drawing/2014/main" id="{A989DE37-F43F-B0AB-65C8-6D0026118291}"/>
              </a:ext>
            </a:extLst>
          </p:cNvPr>
          <p:cNvGraphicFramePr>
            <a:graphicFrameLocks noGrp="1"/>
          </p:cNvGraphicFramePr>
          <p:nvPr>
            <p:extLst>
              <p:ext uri="{D42A27DB-BD31-4B8C-83A1-F6EECF244321}">
                <p14:modId xmlns:p14="http://schemas.microsoft.com/office/powerpoint/2010/main" val="397887593"/>
              </p:ext>
            </p:extLst>
          </p:nvPr>
        </p:nvGraphicFramePr>
        <p:xfrm>
          <a:off x="5788251" y="2985875"/>
          <a:ext cx="5415575" cy="1474822"/>
        </p:xfrm>
        <a:graphic>
          <a:graphicData uri="http://schemas.openxmlformats.org/drawingml/2006/table">
            <a:tbl>
              <a:tblPr firstRow="1"/>
              <a:tblGrid>
                <a:gridCol w="618923">
                  <a:extLst>
                    <a:ext uri="{9D8B030D-6E8A-4147-A177-3AD203B41FA5}">
                      <a16:colId xmlns:a16="http://schemas.microsoft.com/office/drawing/2014/main" val="1546051203"/>
                    </a:ext>
                  </a:extLst>
                </a:gridCol>
                <a:gridCol w="1199163">
                  <a:extLst>
                    <a:ext uri="{9D8B030D-6E8A-4147-A177-3AD203B41FA5}">
                      <a16:colId xmlns:a16="http://schemas.microsoft.com/office/drawing/2014/main" val="74226318"/>
                    </a:ext>
                  </a:extLst>
                </a:gridCol>
                <a:gridCol w="1199163">
                  <a:extLst>
                    <a:ext uri="{9D8B030D-6E8A-4147-A177-3AD203B41FA5}">
                      <a16:colId xmlns:a16="http://schemas.microsoft.com/office/drawing/2014/main" val="2735858661"/>
                    </a:ext>
                  </a:extLst>
                </a:gridCol>
                <a:gridCol w="1199163">
                  <a:extLst>
                    <a:ext uri="{9D8B030D-6E8A-4147-A177-3AD203B41FA5}">
                      <a16:colId xmlns:a16="http://schemas.microsoft.com/office/drawing/2014/main" val="1158818339"/>
                    </a:ext>
                  </a:extLst>
                </a:gridCol>
                <a:gridCol w="1199163">
                  <a:extLst>
                    <a:ext uri="{9D8B030D-6E8A-4147-A177-3AD203B41FA5}">
                      <a16:colId xmlns:a16="http://schemas.microsoft.com/office/drawing/2014/main" val="688824639"/>
                    </a:ext>
                  </a:extLst>
                </a:gridCol>
              </a:tblGrid>
              <a:tr h="322965">
                <a:tc>
                  <a:txBody>
                    <a:bodyPr/>
                    <a:lstStyle/>
                    <a:p>
                      <a:pPr algn="ctr" fontAlgn="ctr"/>
                      <a:r>
                        <a:rPr lang="en-US" sz="1000" b="1" i="0" u="none" strike="noStrike" dirty="0">
                          <a:solidFill>
                            <a:srgbClr val="000000"/>
                          </a:solidFill>
                          <a:effectLst/>
                          <a:latin typeface="Calibri" panose="020F0502020204030204" pitchFamily="34" charset="0"/>
                        </a:rPr>
                        <a:t>Control ID</a:t>
                      </a:r>
                    </a:p>
                  </a:txBody>
                  <a:tcPr marL="5904" marR="5904" marT="590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000" b="1" i="0" u="none" strike="noStrike">
                          <a:solidFill>
                            <a:srgbClr val="000000"/>
                          </a:solidFill>
                          <a:effectLst/>
                          <a:latin typeface="Calibri" panose="020F0502020204030204" pitchFamily="34" charset="0"/>
                        </a:rPr>
                        <a:t>% Effectiveness</a:t>
                      </a:r>
                    </a:p>
                  </a:txBody>
                  <a:tcPr marL="5904" marR="5904" marT="59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000" b="1" i="0" u="none" strike="noStrike" dirty="0">
                          <a:solidFill>
                            <a:srgbClr val="000000"/>
                          </a:solidFill>
                          <a:effectLst/>
                          <a:latin typeface="Calibri" panose="020F0502020204030204" pitchFamily="34" charset="0"/>
                        </a:rPr>
                        <a:t>Pollutant</a:t>
                      </a:r>
                    </a:p>
                  </a:txBody>
                  <a:tcPr marL="5904" marR="5904" marT="59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000" b="1" i="0" u="none" strike="noStrike">
                          <a:solidFill>
                            <a:srgbClr val="000000"/>
                          </a:solidFill>
                          <a:effectLst/>
                          <a:latin typeface="Calibri" panose="020F0502020204030204" pitchFamily="34" charset="0"/>
                        </a:rPr>
                        <a:t>% Efficiency</a:t>
                      </a:r>
                    </a:p>
                  </a:txBody>
                  <a:tcPr marL="5904" marR="5904" marT="59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1000" b="1" i="0" u="none" strike="noStrike" dirty="0">
                          <a:solidFill>
                            <a:srgbClr val="000000"/>
                          </a:solidFill>
                          <a:effectLst/>
                          <a:latin typeface="Calibri" panose="020F0502020204030204" pitchFamily="34" charset="0"/>
                        </a:rPr>
                        <a:t>Overall % Reduction</a:t>
                      </a:r>
                    </a:p>
                  </a:txBody>
                  <a:tcPr marL="5904" marR="5904" marT="590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3176414000"/>
                  </a:ext>
                </a:extLst>
              </a:tr>
              <a:tr h="164551">
                <a:tc>
                  <a:txBody>
                    <a:bodyPr/>
                    <a:lstStyle/>
                    <a:p>
                      <a:pPr algn="l" fontAlgn="b"/>
                      <a:r>
                        <a:rPr lang="en-US" sz="1000" b="0" i="0" u="none" strike="noStrike">
                          <a:solidFill>
                            <a:srgbClr val="000000"/>
                          </a:solidFill>
                          <a:effectLst/>
                          <a:latin typeface="Calibri" panose="020F0502020204030204" pitchFamily="34" charset="0"/>
                        </a:rPr>
                        <a:t>Control 1</a:t>
                      </a:r>
                    </a:p>
                  </a:txBody>
                  <a:tcPr marL="5904" marR="5904" marT="590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Calibri" panose="020F0502020204030204" pitchFamily="34" charset="0"/>
                        </a:rPr>
                        <a:t>95%</a:t>
                      </a:r>
                    </a:p>
                  </a:txBody>
                  <a:tcPr marL="5904" marR="5904" marT="59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libri" panose="020F0502020204030204" pitchFamily="34" charset="0"/>
                        </a:rPr>
                        <a:t>VOC</a:t>
                      </a:r>
                    </a:p>
                  </a:txBody>
                  <a:tcPr marL="5904" marR="5904" marT="59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Calibri" panose="020F0502020204030204" pitchFamily="34" charset="0"/>
                        </a:rPr>
                        <a:t>80%</a:t>
                      </a:r>
                    </a:p>
                  </a:txBody>
                  <a:tcPr marL="5904" marR="5904" marT="59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Calibri" panose="020F0502020204030204" pitchFamily="34" charset="0"/>
                        </a:rPr>
                        <a:t>68%</a:t>
                      </a:r>
                    </a:p>
                  </a:txBody>
                  <a:tcPr marL="5904" marR="5904" marT="590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7834055"/>
                  </a:ext>
                </a:extLst>
              </a:tr>
              <a:tr h="164551">
                <a:tc>
                  <a:txBody>
                    <a:bodyPr/>
                    <a:lstStyle/>
                    <a:p>
                      <a:pPr algn="l" fontAlgn="b"/>
                      <a:r>
                        <a:rPr lang="en-US" sz="1000" b="0" i="0" u="none" strike="noStrike">
                          <a:solidFill>
                            <a:srgbClr val="000000"/>
                          </a:solidFill>
                          <a:effectLst/>
                          <a:latin typeface="Calibri" panose="020F0502020204030204" pitchFamily="34" charset="0"/>
                        </a:rPr>
                        <a:t>Control 2</a:t>
                      </a:r>
                    </a:p>
                  </a:txBody>
                  <a:tcPr marL="5904" marR="5904" marT="590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Calibri" panose="020F0502020204030204" pitchFamily="34" charset="0"/>
                        </a:rPr>
                        <a:t>90%</a:t>
                      </a:r>
                    </a:p>
                  </a:txBody>
                  <a:tcPr marL="5904" marR="5904" marT="59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libri" panose="020F0502020204030204" pitchFamily="34" charset="0"/>
                        </a:rPr>
                        <a:t>PM10-PRI</a:t>
                      </a:r>
                    </a:p>
                  </a:txBody>
                  <a:tcPr marL="5904" marR="5904" marT="59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Calibri" panose="020F0502020204030204" pitchFamily="34" charset="0"/>
                        </a:rPr>
                        <a:t>90%</a:t>
                      </a:r>
                    </a:p>
                  </a:txBody>
                  <a:tcPr marL="5904" marR="5904" marT="59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dirty="0">
                          <a:solidFill>
                            <a:srgbClr val="000000"/>
                          </a:solidFill>
                          <a:effectLst/>
                          <a:latin typeface="Calibri" panose="020F0502020204030204" pitchFamily="34" charset="0"/>
                        </a:rPr>
                        <a:t>81%</a:t>
                      </a:r>
                    </a:p>
                  </a:txBody>
                  <a:tcPr marL="5904" marR="5904" marT="590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55380185"/>
                  </a:ext>
                </a:extLst>
              </a:tr>
              <a:tr h="164551">
                <a:tc>
                  <a:txBody>
                    <a:bodyPr/>
                    <a:lstStyle/>
                    <a:p>
                      <a:pPr algn="l" fontAlgn="b"/>
                      <a:r>
                        <a:rPr lang="en-US" sz="1000" b="0" i="0" u="none" strike="noStrike" dirty="0">
                          <a:solidFill>
                            <a:srgbClr val="000000"/>
                          </a:solidFill>
                          <a:effectLst/>
                          <a:latin typeface="Calibri" panose="020F0502020204030204" pitchFamily="34" charset="0"/>
                        </a:rPr>
                        <a:t>Control 2</a:t>
                      </a:r>
                    </a:p>
                  </a:txBody>
                  <a:tcPr marL="5904" marR="5904" marT="590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effectLst/>
                          <a:latin typeface="Calibri" panose="020F0502020204030204" pitchFamily="34" charset="0"/>
                        </a:rPr>
                        <a:t> -</a:t>
                      </a:r>
                    </a:p>
                  </a:txBody>
                  <a:tcPr marL="5904" marR="5904" marT="59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libri" panose="020F0502020204030204" pitchFamily="34" charset="0"/>
                        </a:rPr>
                        <a:t>PM-CON</a:t>
                      </a:r>
                    </a:p>
                  </a:txBody>
                  <a:tcPr marL="5904" marR="5904" marT="59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Calibri" panose="020F0502020204030204" pitchFamily="34" charset="0"/>
                        </a:rPr>
                        <a:t>100%</a:t>
                      </a:r>
                    </a:p>
                  </a:txBody>
                  <a:tcPr marL="5904" marR="5904" marT="59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Calibri" panose="020F0502020204030204" pitchFamily="34" charset="0"/>
                        </a:rPr>
                        <a:t>90%</a:t>
                      </a:r>
                    </a:p>
                  </a:txBody>
                  <a:tcPr marL="5904" marR="5904" marT="590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24549040"/>
                  </a:ext>
                </a:extLst>
              </a:tr>
              <a:tr h="164551">
                <a:tc>
                  <a:txBody>
                    <a:bodyPr/>
                    <a:lstStyle/>
                    <a:p>
                      <a:pPr algn="l" fontAlgn="b"/>
                      <a:r>
                        <a:rPr lang="en-US" sz="1000" b="0" i="0" u="none" strike="noStrike">
                          <a:solidFill>
                            <a:srgbClr val="000000"/>
                          </a:solidFill>
                          <a:effectLst/>
                          <a:latin typeface="Calibri" panose="020F0502020204030204" pitchFamily="34" charset="0"/>
                        </a:rPr>
                        <a:t>Control 3</a:t>
                      </a:r>
                    </a:p>
                  </a:txBody>
                  <a:tcPr marL="5904" marR="5904" marT="590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Calibri" panose="020F0502020204030204" pitchFamily="34" charset="0"/>
                        </a:rPr>
                        <a:t>90%</a:t>
                      </a:r>
                    </a:p>
                  </a:txBody>
                  <a:tcPr marL="5904" marR="5904" marT="59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effectLst/>
                          <a:latin typeface="Calibri" panose="020F0502020204030204" pitchFamily="34" charset="0"/>
                        </a:rPr>
                        <a:t>CO</a:t>
                      </a:r>
                    </a:p>
                  </a:txBody>
                  <a:tcPr marL="5904" marR="5904" marT="59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Calibri" panose="020F0502020204030204" pitchFamily="34" charset="0"/>
                        </a:rPr>
                        <a:t>95%</a:t>
                      </a:r>
                    </a:p>
                  </a:txBody>
                  <a:tcPr marL="5904" marR="5904" marT="59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000" b="0" i="0" u="none" strike="noStrike" dirty="0">
                          <a:solidFill>
                            <a:srgbClr val="000000"/>
                          </a:solidFill>
                          <a:effectLst/>
                          <a:latin typeface="Calibri" panose="020F0502020204030204" pitchFamily="34" charset="0"/>
                        </a:rPr>
                        <a:t>86%</a:t>
                      </a:r>
                    </a:p>
                  </a:txBody>
                  <a:tcPr marL="5904" marR="5904" marT="590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90180392"/>
                  </a:ext>
                </a:extLst>
              </a:tr>
              <a:tr h="164551">
                <a:tc>
                  <a:txBody>
                    <a:bodyPr/>
                    <a:lstStyle/>
                    <a:p>
                      <a:pPr algn="l" fontAlgn="b"/>
                      <a:r>
                        <a:rPr lang="en-US" sz="1000" b="0" i="0" u="none" strike="noStrike">
                          <a:solidFill>
                            <a:srgbClr val="000000"/>
                          </a:solidFill>
                          <a:effectLst/>
                          <a:latin typeface="Calibri" panose="020F0502020204030204" pitchFamily="34" charset="0"/>
                        </a:rPr>
                        <a:t>Control 4</a:t>
                      </a:r>
                    </a:p>
                  </a:txBody>
                  <a:tcPr marL="5904" marR="5904" marT="590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000" b="0" i="0" u="none" strike="noStrike" dirty="0">
                          <a:solidFill>
                            <a:srgbClr val="000000"/>
                          </a:solidFill>
                          <a:effectLst/>
                          <a:latin typeface="Calibri" panose="020F0502020204030204" pitchFamily="34" charset="0"/>
                        </a:rPr>
                        <a:t>95%</a:t>
                      </a:r>
                    </a:p>
                  </a:txBody>
                  <a:tcPr marL="5904" marR="5904" marT="59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libri" panose="020F0502020204030204" pitchFamily="34" charset="0"/>
                        </a:rPr>
                        <a:t>NOX</a:t>
                      </a:r>
                    </a:p>
                  </a:txBody>
                  <a:tcPr marL="5904" marR="5904" marT="59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Calibri" panose="020F0502020204030204" pitchFamily="34" charset="0"/>
                        </a:rPr>
                        <a:t>99%</a:t>
                      </a:r>
                    </a:p>
                  </a:txBody>
                  <a:tcPr marL="5904" marR="5904" marT="59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000" b="0" i="0" u="none" strike="noStrike" dirty="0">
                          <a:solidFill>
                            <a:srgbClr val="000000"/>
                          </a:solidFill>
                          <a:effectLst/>
                          <a:latin typeface="Calibri" panose="020F0502020204030204" pitchFamily="34" charset="0"/>
                        </a:rPr>
                        <a:t>75%</a:t>
                      </a:r>
                    </a:p>
                  </a:txBody>
                  <a:tcPr marL="5904" marR="5904" marT="590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2087074"/>
                  </a:ext>
                </a:extLst>
              </a:tr>
              <a:tr h="164551">
                <a:tc>
                  <a:txBody>
                    <a:bodyPr/>
                    <a:lstStyle/>
                    <a:p>
                      <a:pPr algn="l" fontAlgn="b"/>
                      <a:r>
                        <a:rPr lang="en-US" sz="1000" b="0" i="0" u="none" strike="noStrike">
                          <a:solidFill>
                            <a:srgbClr val="000000"/>
                          </a:solidFill>
                          <a:effectLst/>
                          <a:latin typeface="Calibri" panose="020F0502020204030204" pitchFamily="34" charset="0"/>
                        </a:rPr>
                        <a:t>Control 5</a:t>
                      </a:r>
                    </a:p>
                  </a:txBody>
                  <a:tcPr marL="5904" marR="5904" marT="590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000" b="0" i="0" u="none" strike="noStrike" dirty="0">
                          <a:solidFill>
                            <a:srgbClr val="000000"/>
                          </a:solidFill>
                          <a:effectLst/>
                          <a:latin typeface="Calibri" panose="020F0502020204030204" pitchFamily="34" charset="0"/>
                        </a:rPr>
                        <a:t>90%</a:t>
                      </a:r>
                    </a:p>
                  </a:txBody>
                  <a:tcPr marL="5904" marR="5904" marT="59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libri" panose="020F0502020204030204" pitchFamily="34" charset="0"/>
                        </a:rPr>
                        <a:t>Pb</a:t>
                      </a:r>
                    </a:p>
                  </a:txBody>
                  <a:tcPr marL="5904" marR="5904" marT="59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Calibri" panose="020F0502020204030204" pitchFamily="34" charset="0"/>
                        </a:rPr>
                        <a:t>95%</a:t>
                      </a:r>
                    </a:p>
                  </a:txBody>
                  <a:tcPr marL="5904" marR="5904" marT="59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000" b="0" i="0" u="none" strike="noStrike" dirty="0">
                          <a:solidFill>
                            <a:srgbClr val="000000"/>
                          </a:solidFill>
                          <a:effectLst/>
                          <a:latin typeface="Calibri" panose="020F0502020204030204" pitchFamily="34" charset="0"/>
                        </a:rPr>
                        <a:t>81%</a:t>
                      </a:r>
                    </a:p>
                  </a:txBody>
                  <a:tcPr marL="5904" marR="5904" marT="590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64306359"/>
                  </a:ext>
                </a:extLst>
              </a:tr>
              <a:tr h="164551">
                <a:tc>
                  <a:txBody>
                    <a:bodyPr/>
                    <a:lstStyle/>
                    <a:p>
                      <a:pPr algn="l" fontAlgn="b"/>
                      <a:r>
                        <a:rPr lang="en-US" sz="1000" b="0" i="0" u="none" strike="noStrike">
                          <a:solidFill>
                            <a:srgbClr val="000000"/>
                          </a:solidFill>
                          <a:effectLst/>
                          <a:latin typeface="Calibri" panose="020F0502020204030204" pitchFamily="34" charset="0"/>
                        </a:rPr>
                        <a:t>Control 6</a:t>
                      </a:r>
                    </a:p>
                  </a:txBody>
                  <a:tcPr marL="5904" marR="5904" marT="590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000" b="0" i="0" u="none" strike="noStrike" dirty="0">
                          <a:solidFill>
                            <a:srgbClr val="000000"/>
                          </a:solidFill>
                          <a:effectLst/>
                          <a:latin typeface="Calibri" panose="020F0502020204030204" pitchFamily="34" charset="0"/>
                        </a:rPr>
                        <a:t>98%</a:t>
                      </a:r>
                    </a:p>
                  </a:txBody>
                  <a:tcPr marL="5904" marR="5904" marT="59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libri" panose="020F0502020204030204" pitchFamily="34" charset="0"/>
                        </a:rPr>
                        <a:t>SO2</a:t>
                      </a:r>
                    </a:p>
                  </a:txBody>
                  <a:tcPr marL="5904" marR="5904" marT="59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Calibri" panose="020F0502020204030204" pitchFamily="34" charset="0"/>
                        </a:rPr>
                        <a:t>97%</a:t>
                      </a:r>
                    </a:p>
                  </a:txBody>
                  <a:tcPr marL="5904" marR="5904" marT="59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000" b="0" i="0" u="none" strike="noStrike" dirty="0">
                          <a:solidFill>
                            <a:srgbClr val="000000"/>
                          </a:solidFill>
                          <a:effectLst/>
                          <a:latin typeface="Calibri" panose="020F0502020204030204" pitchFamily="34" charset="0"/>
                        </a:rPr>
                        <a:t>95%</a:t>
                      </a:r>
                    </a:p>
                  </a:txBody>
                  <a:tcPr marL="5904" marR="5904" marT="590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8123159"/>
                  </a:ext>
                </a:extLst>
              </a:tr>
            </a:tbl>
          </a:graphicData>
        </a:graphic>
      </p:graphicFrame>
      <p:sp>
        <p:nvSpPr>
          <p:cNvPr id="3" name="TextBox 2">
            <a:extLst>
              <a:ext uri="{FF2B5EF4-FFF2-40B4-BE49-F238E27FC236}">
                <a16:creationId xmlns:a16="http://schemas.microsoft.com/office/drawing/2014/main" id="{DBF9EB18-A8B3-F482-583C-47ECFC8519BE}"/>
              </a:ext>
            </a:extLst>
          </p:cNvPr>
          <p:cNvSpPr txBox="1"/>
          <p:nvPr/>
        </p:nvSpPr>
        <p:spPr>
          <a:xfrm>
            <a:off x="5759350" y="2648764"/>
            <a:ext cx="1295598" cy="369332"/>
          </a:xfrm>
          <a:prstGeom prst="rect">
            <a:avLst/>
          </a:prstGeom>
          <a:noFill/>
        </p:spPr>
        <p:txBody>
          <a:bodyPr wrap="square" rtlCol="0">
            <a:spAutoFit/>
          </a:bodyPr>
          <a:lstStyle/>
          <a:p>
            <a:r>
              <a:rPr lang="en-US" dirty="0"/>
              <a:t>Controls</a:t>
            </a:r>
          </a:p>
        </p:txBody>
      </p:sp>
    </p:spTree>
    <p:extLst>
      <p:ext uri="{BB962C8B-B14F-4D97-AF65-F5344CB8AC3E}">
        <p14:creationId xmlns:p14="http://schemas.microsoft.com/office/powerpoint/2010/main" val="4154885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500"/>
                                        <p:tgtEl>
                                          <p:spTgt spid="4"/>
                                        </p:tgtEl>
                                      </p:cBhvr>
                                    </p:animEffect>
                                  </p:childTnLst>
                                </p:cTn>
                              </p:par>
                              <p:par>
                                <p:cTn id="25" presetID="10" presetClass="entr" presetSubtype="0" fill="hold"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par>
                                <p:cTn id="28" presetID="10" presetClass="entr" presetSubtype="0" fill="hold"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500"/>
                                        <p:tgtEl>
                                          <p:spTgt spid="13"/>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500"/>
                                        <p:tgtEl>
                                          <p:spTgt spid="12"/>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500"/>
                                        <p:tgtEl>
                                          <p:spTgt spid="16"/>
                                        </p:tgtEl>
                                      </p:cBhvr>
                                    </p:animEffect>
                                  </p:childTnLst>
                                </p:cTn>
                              </p:par>
                              <p:par>
                                <p:cTn id="37" presetID="10" presetClass="entr" presetSubtype="0" fill="hold"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500"/>
                                        <p:tgtEl>
                                          <p:spTgt spid="17"/>
                                        </p:tgtEl>
                                      </p:cBhvr>
                                    </p:animEffect>
                                  </p:childTnLst>
                                </p:cTn>
                              </p:par>
                              <p:par>
                                <p:cTn id="40" presetID="10" presetClass="entr" presetSubtype="0" fill="hold" nodeType="with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fade">
                                      <p:cBhvr>
                                        <p:cTn id="42" dur="500"/>
                                        <p:tgtEl>
                                          <p:spTgt spid="18"/>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fade">
                                      <p:cBhvr>
                                        <p:cTn id="47" dur="500"/>
                                        <p:tgtEl>
                                          <p:spTgt spid="15"/>
                                        </p:tgtEl>
                                      </p:cBhvr>
                                    </p:animEffect>
                                  </p:childTnLst>
                                </p:cTn>
                              </p:par>
                              <p:par>
                                <p:cTn id="48" presetID="10" presetClass="entr" presetSubtype="0"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500"/>
                                        <p:tgtEl>
                                          <p:spTgt spid="14"/>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5"/>
                                        </p:tgtEl>
                                        <p:attrNameLst>
                                          <p:attrName>style.visibility</p:attrName>
                                        </p:attrNameLst>
                                      </p:cBhvr>
                                      <p:to>
                                        <p:strVal val="visible"/>
                                      </p:to>
                                    </p:set>
                                    <p:animEffect transition="in" filter="fade">
                                      <p:cBhvr>
                                        <p:cTn id="5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animBg="1"/>
      <p:bldP spid="10" grpId="0" animBg="1"/>
      <p:bldP spid="16" grpId="0" animBg="1"/>
      <p:bldP spid="12" grpId="0" animBg="1"/>
      <p:bldP spid="11" grpId="0" animBg="1"/>
      <p:bldP spid="5" grpId="0" animBg="1"/>
      <p:bldP spid="15" grpId="0" animBg="1"/>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0035E3-803C-9768-49F9-DA45A9025FB1}"/>
              </a:ext>
            </a:extLst>
          </p:cNvPr>
          <p:cNvSpPr>
            <a:spLocks noGrp="1"/>
          </p:cNvSpPr>
          <p:nvPr>
            <p:ph type="title"/>
          </p:nvPr>
        </p:nvSpPr>
        <p:spPr>
          <a:xfrm>
            <a:off x="5735318" y="554883"/>
            <a:ext cx="5623560" cy="1421575"/>
          </a:xfrm>
        </p:spPr>
        <p:txBody>
          <a:bodyPr>
            <a:normAutofit fontScale="90000"/>
          </a:bodyPr>
          <a:lstStyle/>
          <a:p>
            <a:r>
              <a:rPr lang="en-US" b="1" dirty="0"/>
              <a:t>Controls in Parallel and Series Paths and Release Points</a:t>
            </a:r>
          </a:p>
        </p:txBody>
      </p:sp>
      <p:sp>
        <p:nvSpPr>
          <p:cNvPr id="4" name="Slide Number Placeholder 3">
            <a:extLst>
              <a:ext uri="{FF2B5EF4-FFF2-40B4-BE49-F238E27FC236}">
                <a16:creationId xmlns:a16="http://schemas.microsoft.com/office/drawing/2014/main" id="{D14744CE-0621-E5DA-4E84-1582BB1BC85F}"/>
              </a:ext>
            </a:extLst>
          </p:cNvPr>
          <p:cNvSpPr>
            <a:spLocks noGrp="1"/>
          </p:cNvSpPr>
          <p:nvPr>
            <p:ph type="sldNum" sz="quarter" idx="12"/>
          </p:nvPr>
        </p:nvSpPr>
        <p:spPr/>
        <p:txBody>
          <a:bodyPr/>
          <a:lstStyle/>
          <a:p>
            <a:fld id="{C3625854-A157-44F5-B597-7EECA3982BD8}" type="slidenum">
              <a:rPr lang="en-US" smtClean="0"/>
              <a:t>91</a:t>
            </a:fld>
            <a:endParaRPr lang="en-US"/>
          </a:p>
        </p:txBody>
      </p:sp>
      <p:sp>
        <p:nvSpPr>
          <p:cNvPr id="5" name="Rectangle 4" descr="A diagram showing controls s and 4 in series in path 1, and controls 1, 3, and 5 in series, running in paralell to path 1, and contained in path 2.  Path 2 then leads to control 6, so that control 6 and path 2 are contained in path 3.">
            <a:extLst>
              <a:ext uri="{FF2B5EF4-FFF2-40B4-BE49-F238E27FC236}">
                <a16:creationId xmlns:a16="http://schemas.microsoft.com/office/drawing/2014/main" id="{252E98A4-B8E0-2906-3D47-86448746A210}"/>
              </a:ext>
              <a:ext uri="{C183D7F6-B498-43B3-948B-1728B52AA6E4}">
                <adec:decorative xmlns:adec="http://schemas.microsoft.com/office/drawing/2017/decorative" val="0"/>
              </a:ext>
            </a:extLst>
          </p:cNvPr>
          <p:cNvSpPr/>
          <p:nvPr/>
        </p:nvSpPr>
        <p:spPr>
          <a:xfrm>
            <a:off x="337782" y="171450"/>
            <a:ext cx="5200650" cy="6434066"/>
          </a:xfrm>
          <a:prstGeom prst="rect">
            <a:avLst/>
          </a:prstGeom>
          <a:no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rebuchet MS" panose="020B0603020202020204"/>
              <a:ea typeface="+mn-ea"/>
              <a:cs typeface="+mn-cs"/>
            </a:endParaRPr>
          </a:p>
        </p:txBody>
      </p:sp>
      <p:sp>
        <p:nvSpPr>
          <p:cNvPr id="6" name="Rectangle 5">
            <a:extLst>
              <a:ext uri="{FF2B5EF4-FFF2-40B4-BE49-F238E27FC236}">
                <a16:creationId xmlns:a16="http://schemas.microsoft.com/office/drawing/2014/main" id="{677A24E5-FA0C-0AB0-FC90-F64FE5A0608E}"/>
              </a:ext>
              <a:ext uri="{C183D7F6-B498-43B3-948B-1728B52AA6E4}">
                <adec:decorative xmlns:adec="http://schemas.microsoft.com/office/drawing/2017/decorative" val="1"/>
              </a:ext>
            </a:extLst>
          </p:cNvPr>
          <p:cNvSpPr/>
          <p:nvPr/>
        </p:nvSpPr>
        <p:spPr>
          <a:xfrm>
            <a:off x="1553004" y="4928823"/>
            <a:ext cx="1188720" cy="749148"/>
          </a:xfrm>
          <a:prstGeom prst="rect">
            <a:avLst/>
          </a:prstGeom>
          <a:solidFill>
            <a:schemeClr val="accent6">
              <a:lumMod val="20000"/>
              <a:lumOff val="80000"/>
            </a:schemeClr>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chemeClr val="bg2">
                    <a:lumMod val="25000"/>
                  </a:schemeClr>
                </a:solidFill>
                <a:effectLst/>
                <a:uLnTx/>
                <a:uFillTx/>
                <a:latin typeface="Trebuchet MS" panose="020B0603020202020204"/>
                <a:ea typeface="+mn-ea"/>
                <a:cs typeface="+mn-cs"/>
              </a:rPr>
              <a:t>Control 1</a:t>
            </a:r>
          </a:p>
        </p:txBody>
      </p:sp>
      <p:cxnSp>
        <p:nvCxnSpPr>
          <p:cNvPr id="7" name="Connector: Elbow 6">
            <a:extLst>
              <a:ext uri="{FF2B5EF4-FFF2-40B4-BE49-F238E27FC236}">
                <a16:creationId xmlns:a16="http://schemas.microsoft.com/office/drawing/2014/main" id="{2355F9CE-500A-8686-E31A-871604DEE8C3}"/>
              </a:ext>
              <a:ext uri="{C183D7F6-B498-43B3-948B-1728B52AA6E4}">
                <adec:decorative xmlns:adec="http://schemas.microsoft.com/office/drawing/2017/decorative" val="1"/>
              </a:ext>
            </a:extLst>
          </p:cNvPr>
          <p:cNvCxnSpPr>
            <a:cxnSpLocks/>
            <a:stCxn id="6" idx="3"/>
            <a:endCxn id="11" idx="2"/>
          </p:cNvCxnSpPr>
          <p:nvPr/>
        </p:nvCxnSpPr>
        <p:spPr>
          <a:xfrm flipV="1">
            <a:off x="2741724" y="5118252"/>
            <a:ext cx="1028491" cy="185145"/>
          </a:xfrm>
          <a:prstGeom prst="bentConnector2">
            <a:avLst/>
          </a:prstGeom>
          <a:noFill/>
          <a:ln w="12700" cap="rnd" cmpd="sng" algn="ctr">
            <a:solidFill>
              <a:srgbClr val="90C226"/>
            </a:solidFill>
            <a:prstDash val="solid"/>
            <a:tailEnd type="triangle"/>
          </a:ln>
          <a:effectLst/>
        </p:spPr>
      </p:cxnSp>
      <p:sp>
        <p:nvSpPr>
          <p:cNvPr id="8" name="Rectangle 7">
            <a:extLst>
              <a:ext uri="{FF2B5EF4-FFF2-40B4-BE49-F238E27FC236}">
                <a16:creationId xmlns:a16="http://schemas.microsoft.com/office/drawing/2014/main" id="{039C434A-8A3A-EE47-2FF6-066308638622}"/>
              </a:ext>
              <a:ext uri="{C183D7F6-B498-43B3-948B-1728B52AA6E4}">
                <adec:decorative xmlns:adec="http://schemas.microsoft.com/office/drawing/2017/decorative" val="1"/>
              </a:ext>
            </a:extLst>
          </p:cNvPr>
          <p:cNvSpPr/>
          <p:nvPr/>
        </p:nvSpPr>
        <p:spPr>
          <a:xfrm>
            <a:off x="3191765" y="4278839"/>
            <a:ext cx="1188720" cy="749148"/>
          </a:xfrm>
          <a:prstGeom prst="rect">
            <a:avLst/>
          </a:prstGeom>
          <a:solidFill>
            <a:schemeClr val="accent6">
              <a:lumMod val="20000"/>
              <a:lumOff val="80000"/>
            </a:schemeClr>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chemeClr val="bg2">
                    <a:lumMod val="25000"/>
                  </a:schemeClr>
                </a:solidFill>
                <a:effectLst/>
                <a:uLnTx/>
                <a:uFillTx/>
                <a:latin typeface="Trebuchet MS" panose="020B0603020202020204"/>
                <a:ea typeface="+mn-ea"/>
                <a:cs typeface="+mn-cs"/>
              </a:rPr>
              <a:t>Control 2</a:t>
            </a:r>
          </a:p>
        </p:txBody>
      </p:sp>
      <p:cxnSp>
        <p:nvCxnSpPr>
          <p:cNvPr id="9" name="Connector: Elbow 8">
            <a:extLst>
              <a:ext uri="{FF2B5EF4-FFF2-40B4-BE49-F238E27FC236}">
                <a16:creationId xmlns:a16="http://schemas.microsoft.com/office/drawing/2014/main" id="{D120A284-DCA9-AE9D-572B-B3DCA2CD6C8E}"/>
              </a:ext>
              <a:ext uri="{C183D7F6-B498-43B3-948B-1728B52AA6E4}">
                <adec:decorative xmlns:adec="http://schemas.microsoft.com/office/drawing/2017/decorative" val="1"/>
              </a:ext>
            </a:extLst>
          </p:cNvPr>
          <p:cNvCxnSpPr>
            <a:cxnSpLocks/>
            <a:stCxn id="8" idx="0"/>
            <a:endCxn id="10" idx="2"/>
          </p:cNvCxnSpPr>
          <p:nvPr/>
        </p:nvCxnSpPr>
        <p:spPr>
          <a:xfrm rot="5400000" flipH="1" flipV="1">
            <a:off x="3656948" y="4146488"/>
            <a:ext cx="261528" cy="3175"/>
          </a:xfrm>
          <a:prstGeom prst="bentConnector3">
            <a:avLst>
              <a:gd name="adj1" fmla="val 50000"/>
            </a:avLst>
          </a:prstGeom>
          <a:noFill/>
          <a:ln w="12700" cap="rnd" cmpd="sng" algn="ctr">
            <a:solidFill>
              <a:srgbClr val="90C226"/>
            </a:solidFill>
            <a:prstDash val="solid"/>
            <a:tailEnd type="triangle"/>
          </a:ln>
          <a:effectLst/>
        </p:spPr>
      </p:cxnSp>
      <p:sp>
        <p:nvSpPr>
          <p:cNvPr id="10" name="Rectangle 9">
            <a:extLst>
              <a:ext uri="{FF2B5EF4-FFF2-40B4-BE49-F238E27FC236}">
                <a16:creationId xmlns:a16="http://schemas.microsoft.com/office/drawing/2014/main" id="{D3102B27-6214-4909-7C01-8D1D77DB8244}"/>
              </a:ext>
              <a:ext uri="{C183D7F6-B498-43B3-948B-1728B52AA6E4}">
                <adec:decorative xmlns:adec="http://schemas.microsoft.com/office/drawing/2017/decorative" val="1"/>
              </a:ext>
            </a:extLst>
          </p:cNvPr>
          <p:cNvSpPr/>
          <p:nvPr/>
        </p:nvSpPr>
        <p:spPr>
          <a:xfrm>
            <a:off x="3191765" y="3268163"/>
            <a:ext cx="1195070" cy="749148"/>
          </a:xfrm>
          <a:prstGeom prst="rect">
            <a:avLst/>
          </a:prstGeom>
          <a:solidFill>
            <a:schemeClr val="accent6">
              <a:lumMod val="20000"/>
              <a:lumOff val="80000"/>
            </a:schemeClr>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chemeClr val="bg2">
                    <a:lumMod val="25000"/>
                  </a:schemeClr>
                </a:solidFill>
                <a:effectLst/>
                <a:uLnTx/>
                <a:uFillTx/>
                <a:latin typeface="Trebuchet MS" panose="020B0603020202020204"/>
                <a:ea typeface="+mn-ea"/>
                <a:cs typeface="+mn-cs"/>
              </a:rPr>
              <a:t>Control 4</a:t>
            </a:r>
          </a:p>
        </p:txBody>
      </p:sp>
      <p:sp>
        <p:nvSpPr>
          <p:cNvPr id="11" name="Rectangle 10">
            <a:extLst>
              <a:ext uri="{FF2B5EF4-FFF2-40B4-BE49-F238E27FC236}">
                <a16:creationId xmlns:a16="http://schemas.microsoft.com/office/drawing/2014/main" id="{459E2414-DF7A-7194-D992-9A5BA7E94F27}"/>
              </a:ext>
              <a:ext uri="{C183D7F6-B498-43B3-948B-1728B52AA6E4}">
                <adec:decorative xmlns:adec="http://schemas.microsoft.com/office/drawing/2017/decorative" val="1"/>
              </a:ext>
            </a:extLst>
          </p:cNvPr>
          <p:cNvSpPr/>
          <p:nvPr/>
        </p:nvSpPr>
        <p:spPr>
          <a:xfrm>
            <a:off x="3059627" y="2856583"/>
            <a:ext cx="1421176" cy="2261669"/>
          </a:xfrm>
          <a:prstGeom prst="rect">
            <a:avLst/>
          </a:prstGeom>
          <a:noFill/>
          <a:ln w="19050" cap="rnd" cmpd="sng" algn="ctr">
            <a:solidFill>
              <a:srgbClr val="90C226">
                <a:shade val="50000"/>
              </a:srgbClr>
            </a:solidFill>
            <a:prstDash val="dash"/>
          </a:ln>
          <a:effectLst/>
        </p:spPr>
        <p:txBody>
          <a:bodyPr rtlCol="0" anchor="t" anchorCtr="0"/>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Trebuchet MS" panose="020B0603020202020204"/>
                <a:ea typeface="+mn-ea"/>
                <a:cs typeface="+mn-cs"/>
              </a:rPr>
              <a:t>Path 1</a:t>
            </a:r>
          </a:p>
        </p:txBody>
      </p:sp>
      <p:cxnSp>
        <p:nvCxnSpPr>
          <p:cNvPr id="12" name="Connector: Elbow 11">
            <a:extLst>
              <a:ext uri="{FF2B5EF4-FFF2-40B4-BE49-F238E27FC236}">
                <a16:creationId xmlns:a16="http://schemas.microsoft.com/office/drawing/2014/main" id="{22A99B2B-BA0E-14AB-F39D-75C9D7582E1F}"/>
              </a:ext>
              <a:ext uri="{C183D7F6-B498-43B3-948B-1728B52AA6E4}">
                <adec:decorative xmlns:adec="http://schemas.microsoft.com/office/drawing/2017/decorative" val="1"/>
              </a:ext>
            </a:extLst>
          </p:cNvPr>
          <p:cNvCxnSpPr>
            <a:cxnSpLocks/>
            <a:stCxn id="6" idx="0"/>
            <a:endCxn id="13" idx="2"/>
          </p:cNvCxnSpPr>
          <p:nvPr/>
        </p:nvCxnSpPr>
        <p:spPr>
          <a:xfrm rot="5400000" flipH="1" flipV="1">
            <a:off x="1956449" y="4735766"/>
            <a:ext cx="383973" cy="2142"/>
          </a:xfrm>
          <a:prstGeom prst="bentConnector3">
            <a:avLst>
              <a:gd name="adj1" fmla="val 50000"/>
            </a:avLst>
          </a:prstGeom>
          <a:noFill/>
          <a:ln w="12700" cap="rnd" cmpd="sng" algn="ctr">
            <a:solidFill>
              <a:srgbClr val="90C226"/>
            </a:solidFill>
            <a:prstDash val="solid"/>
            <a:tailEnd type="triangle"/>
          </a:ln>
          <a:effectLst/>
        </p:spPr>
      </p:cxnSp>
      <p:sp>
        <p:nvSpPr>
          <p:cNvPr id="13" name="Rectangle 12">
            <a:extLst>
              <a:ext uri="{FF2B5EF4-FFF2-40B4-BE49-F238E27FC236}">
                <a16:creationId xmlns:a16="http://schemas.microsoft.com/office/drawing/2014/main" id="{64EC540F-6DAF-06FE-045A-72D56F1E8C01}"/>
              </a:ext>
              <a:ext uri="{C183D7F6-B498-43B3-948B-1728B52AA6E4}">
                <adec:decorative xmlns:adec="http://schemas.microsoft.com/office/drawing/2017/decorative" val="1"/>
              </a:ext>
            </a:extLst>
          </p:cNvPr>
          <p:cNvSpPr/>
          <p:nvPr/>
        </p:nvSpPr>
        <p:spPr>
          <a:xfrm>
            <a:off x="1555146" y="3795702"/>
            <a:ext cx="1188720" cy="749148"/>
          </a:xfrm>
          <a:prstGeom prst="rect">
            <a:avLst/>
          </a:prstGeom>
          <a:solidFill>
            <a:schemeClr val="accent6">
              <a:lumMod val="20000"/>
              <a:lumOff val="80000"/>
            </a:schemeClr>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chemeClr val="bg2">
                    <a:lumMod val="25000"/>
                  </a:schemeClr>
                </a:solidFill>
                <a:effectLst/>
                <a:uLnTx/>
                <a:uFillTx/>
                <a:latin typeface="Trebuchet MS" panose="020B0603020202020204"/>
                <a:ea typeface="+mn-ea"/>
                <a:cs typeface="+mn-cs"/>
              </a:rPr>
              <a:t>Control 3</a:t>
            </a:r>
          </a:p>
        </p:txBody>
      </p:sp>
      <p:cxnSp>
        <p:nvCxnSpPr>
          <p:cNvPr id="14" name="Connector: Elbow 13">
            <a:extLst>
              <a:ext uri="{FF2B5EF4-FFF2-40B4-BE49-F238E27FC236}">
                <a16:creationId xmlns:a16="http://schemas.microsoft.com/office/drawing/2014/main" id="{B72C07E1-A4D4-8CA5-08BF-928A680A10CC}"/>
              </a:ext>
              <a:ext uri="{C183D7F6-B498-43B3-948B-1728B52AA6E4}">
                <adec:decorative xmlns:adec="http://schemas.microsoft.com/office/drawing/2017/decorative" val="1"/>
              </a:ext>
            </a:extLst>
          </p:cNvPr>
          <p:cNvCxnSpPr>
            <a:cxnSpLocks/>
            <a:stCxn id="13" idx="0"/>
            <a:endCxn id="15" idx="2"/>
          </p:cNvCxnSpPr>
          <p:nvPr/>
        </p:nvCxnSpPr>
        <p:spPr>
          <a:xfrm rot="5400000" flipH="1" flipV="1">
            <a:off x="1975668" y="3621586"/>
            <a:ext cx="347954" cy="278"/>
          </a:xfrm>
          <a:prstGeom prst="bentConnector3">
            <a:avLst>
              <a:gd name="adj1" fmla="val 50000"/>
            </a:avLst>
          </a:prstGeom>
          <a:noFill/>
          <a:ln w="12700" cap="rnd" cmpd="sng" algn="ctr">
            <a:solidFill>
              <a:srgbClr val="90C226"/>
            </a:solidFill>
            <a:prstDash val="solid"/>
            <a:tailEnd type="triangle"/>
          </a:ln>
          <a:effectLst/>
        </p:spPr>
      </p:cxnSp>
      <p:sp>
        <p:nvSpPr>
          <p:cNvPr id="15" name="Rectangle 14">
            <a:extLst>
              <a:ext uri="{FF2B5EF4-FFF2-40B4-BE49-F238E27FC236}">
                <a16:creationId xmlns:a16="http://schemas.microsoft.com/office/drawing/2014/main" id="{3AED8655-C9F6-F8E1-64D9-F0D5E1A0A2A2}"/>
              </a:ext>
              <a:ext uri="{C183D7F6-B498-43B3-948B-1728B52AA6E4}">
                <adec:decorative xmlns:adec="http://schemas.microsoft.com/office/drawing/2017/decorative" val="1"/>
              </a:ext>
            </a:extLst>
          </p:cNvPr>
          <p:cNvSpPr/>
          <p:nvPr/>
        </p:nvSpPr>
        <p:spPr>
          <a:xfrm>
            <a:off x="1555424" y="2698600"/>
            <a:ext cx="1188720" cy="749148"/>
          </a:xfrm>
          <a:prstGeom prst="rect">
            <a:avLst/>
          </a:prstGeom>
          <a:solidFill>
            <a:schemeClr val="accent6">
              <a:lumMod val="20000"/>
              <a:lumOff val="80000"/>
            </a:schemeClr>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chemeClr val="bg2">
                    <a:lumMod val="25000"/>
                  </a:schemeClr>
                </a:solidFill>
                <a:effectLst/>
                <a:uLnTx/>
                <a:uFillTx/>
                <a:latin typeface="Trebuchet MS" panose="020B0603020202020204"/>
                <a:ea typeface="+mn-ea"/>
                <a:cs typeface="+mn-cs"/>
              </a:rPr>
              <a:t>Control 5</a:t>
            </a:r>
          </a:p>
        </p:txBody>
      </p:sp>
      <p:cxnSp>
        <p:nvCxnSpPr>
          <p:cNvPr id="16" name="Connector: Elbow 15">
            <a:extLst>
              <a:ext uri="{FF2B5EF4-FFF2-40B4-BE49-F238E27FC236}">
                <a16:creationId xmlns:a16="http://schemas.microsoft.com/office/drawing/2014/main" id="{D46C1141-4F60-824B-02B6-AB9458E8F6F6}"/>
              </a:ext>
              <a:ext uri="{C183D7F6-B498-43B3-948B-1728B52AA6E4}">
                <adec:decorative xmlns:adec="http://schemas.microsoft.com/office/drawing/2017/decorative" val="1"/>
              </a:ext>
            </a:extLst>
          </p:cNvPr>
          <p:cNvCxnSpPr>
            <a:cxnSpLocks/>
            <a:stCxn id="11" idx="1"/>
            <a:endCxn id="15" idx="3"/>
          </p:cNvCxnSpPr>
          <p:nvPr/>
        </p:nvCxnSpPr>
        <p:spPr>
          <a:xfrm rot="10800000">
            <a:off x="2744145" y="3073174"/>
            <a:ext cx="315483" cy="914244"/>
          </a:xfrm>
          <a:prstGeom prst="bentConnector3">
            <a:avLst>
              <a:gd name="adj1" fmla="val 50000"/>
            </a:avLst>
          </a:prstGeom>
          <a:noFill/>
          <a:ln w="12700" cap="rnd" cmpd="sng" algn="ctr">
            <a:solidFill>
              <a:srgbClr val="90C226"/>
            </a:solidFill>
            <a:prstDash val="solid"/>
            <a:tailEnd type="triangle"/>
          </a:ln>
          <a:effectLst/>
        </p:spPr>
      </p:cxnSp>
      <p:sp>
        <p:nvSpPr>
          <p:cNvPr id="17" name="Rectangle 16">
            <a:extLst>
              <a:ext uri="{FF2B5EF4-FFF2-40B4-BE49-F238E27FC236}">
                <a16:creationId xmlns:a16="http://schemas.microsoft.com/office/drawing/2014/main" id="{55373AB5-6391-5835-EF91-9B342CE69DAC}"/>
              </a:ext>
              <a:ext uri="{C183D7F6-B498-43B3-948B-1728B52AA6E4}">
                <adec:decorative xmlns:adec="http://schemas.microsoft.com/office/drawing/2017/decorative" val="1"/>
              </a:ext>
            </a:extLst>
          </p:cNvPr>
          <p:cNvSpPr/>
          <p:nvPr/>
        </p:nvSpPr>
        <p:spPr>
          <a:xfrm>
            <a:off x="1239940" y="2361658"/>
            <a:ext cx="3359591" cy="3457437"/>
          </a:xfrm>
          <a:prstGeom prst="rect">
            <a:avLst/>
          </a:prstGeom>
          <a:noFill/>
          <a:ln w="19050" cap="rnd" cmpd="sng" algn="ctr">
            <a:solidFill>
              <a:srgbClr val="90C226">
                <a:shade val="50000"/>
              </a:srgbClr>
            </a:solidFill>
            <a:prstDash val="dash"/>
          </a:ln>
          <a:effectLst/>
        </p:spPr>
        <p:txBody>
          <a:bodyPr rtlCol="0" anchor="t" anchorCtr="0"/>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Trebuchet MS" panose="020B0603020202020204"/>
                <a:ea typeface="+mn-ea"/>
                <a:cs typeface="+mn-cs"/>
              </a:rPr>
              <a:t>Path 2</a:t>
            </a:r>
          </a:p>
        </p:txBody>
      </p:sp>
      <p:cxnSp>
        <p:nvCxnSpPr>
          <p:cNvPr id="18" name="Connector: Elbow 17">
            <a:extLst>
              <a:ext uri="{FF2B5EF4-FFF2-40B4-BE49-F238E27FC236}">
                <a16:creationId xmlns:a16="http://schemas.microsoft.com/office/drawing/2014/main" id="{13437136-2979-BFE4-10FD-D182C2C1F3B7}"/>
              </a:ext>
              <a:ext uri="{C183D7F6-B498-43B3-948B-1728B52AA6E4}">
                <adec:decorative xmlns:adec="http://schemas.microsoft.com/office/drawing/2017/decorative" val="1"/>
              </a:ext>
            </a:extLst>
          </p:cNvPr>
          <p:cNvCxnSpPr>
            <a:cxnSpLocks/>
            <a:stCxn id="17" idx="0"/>
            <a:endCxn id="19" idx="2"/>
          </p:cNvCxnSpPr>
          <p:nvPr/>
        </p:nvCxnSpPr>
        <p:spPr>
          <a:xfrm rot="16200000" flipV="1">
            <a:off x="2749483" y="2191404"/>
            <a:ext cx="340506" cy="1"/>
          </a:xfrm>
          <a:prstGeom prst="bentConnector3">
            <a:avLst>
              <a:gd name="adj1" fmla="val 50000"/>
            </a:avLst>
          </a:prstGeom>
          <a:noFill/>
          <a:ln w="12700" cap="rnd" cmpd="sng" algn="ctr">
            <a:solidFill>
              <a:srgbClr val="90C226"/>
            </a:solidFill>
            <a:prstDash val="solid"/>
            <a:tailEnd type="triangle"/>
          </a:ln>
          <a:effectLst/>
        </p:spPr>
      </p:cxnSp>
      <p:sp>
        <p:nvSpPr>
          <p:cNvPr id="19" name="Rectangle 18">
            <a:extLst>
              <a:ext uri="{FF2B5EF4-FFF2-40B4-BE49-F238E27FC236}">
                <a16:creationId xmlns:a16="http://schemas.microsoft.com/office/drawing/2014/main" id="{450D23AC-31D4-95D6-61C2-0A2208CE7C83}"/>
              </a:ext>
              <a:ext uri="{C183D7F6-B498-43B3-948B-1728B52AA6E4}">
                <adec:decorative xmlns:adec="http://schemas.microsoft.com/office/drawing/2017/decorative" val="1"/>
              </a:ext>
            </a:extLst>
          </p:cNvPr>
          <p:cNvSpPr/>
          <p:nvPr/>
        </p:nvSpPr>
        <p:spPr>
          <a:xfrm>
            <a:off x="2325375" y="1149542"/>
            <a:ext cx="1188720" cy="871610"/>
          </a:xfrm>
          <a:prstGeom prst="rect">
            <a:avLst/>
          </a:prstGeom>
          <a:solidFill>
            <a:schemeClr val="accent6">
              <a:lumMod val="20000"/>
              <a:lumOff val="80000"/>
            </a:schemeClr>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chemeClr val="bg2">
                    <a:lumMod val="25000"/>
                  </a:schemeClr>
                </a:solidFill>
                <a:effectLst/>
                <a:uLnTx/>
                <a:uFillTx/>
                <a:latin typeface="Trebuchet MS" panose="020B0603020202020204"/>
                <a:ea typeface="+mn-ea"/>
                <a:cs typeface="+mn-cs"/>
              </a:rPr>
              <a:t>Control 6</a:t>
            </a:r>
          </a:p>
        </p:txBody>
      </p:sp>
      <p:sp>
        <p:nvSpPr>
          <p:cNvPr id="20" name="Rectangle 19">
            <a:extLst>
              <a:ext uri="{FF2B5EF4-FFF2-40B4-BE49-F238E27FC236}">
                <a16:creationId xmlns:a16="http://schemas.microsoft.com/office/drawing/2014/main" id="{8567A82A-B0FD-0794-FA61-DA15BEC2F8E2}"/>
              </a:ext>
              <a:ext uri="{C183D7F6-B498-43B3-948B-1728B52AA6E4}">
                <adec:decorative xmlns:adec="http://schemas.microsoft.com/office/drawing/2017/decorative" val="1"/>
              </a:ext>
            </a:extLst>
          </p:cNvPr>
          <p:cNvSpPr/>
          <p:nvPr/>
        </p:nvSpPr>
        <p:spPr>
          <a:xfrm>
            <a:off x="1019022" y="809036"/>
            <a:ext cx="3732909" cy="5162459"/>
          </a:xfrm>
          <a:prstGeom prst="rect">
            <a:avLst/>
          </a:prstGeom>
          <a:noFill/>
          <a:ln w="19050" cap="rnd" cmpd="sng" algn="ctr">
            <a:solidFill>
              <a:srgbClr val="90C226">
                <a:shade val="50000"/>
              </a:srgbClr>
            </a:solidFill>
            <a:prstDash val="dash"/>
          </a:ln>
          <a:effectLst/>
        </p:spPr>
        <p:txBody>
          <a:bodyPr rtlCol="0" anchor="t" anchorCtr="0"/>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Trebuchet MS" panose="020B0603020202020204"/>
                <a:ea typeface="+mn-ea"/>
                <a:cs typeface="+mn-cs"/>
              </a:rPr>
              <a:t>Path 3</a:t>
            </a:r>
          </a:p>
        </p:txBody>
      </p:sp>
      <p:graphicFrame>
        <p:nvGraphicFramePr>
          <p:cNvPr id="24" name="Table 23">
            <a:extLst>
              <a:ext uri="{FF2B5EF4-FFF2-40B4-BE49-F238E27FC236}">
                <a16:creationId xmlns:a16="http://schemas.microsoft.com/office/drawing/2014/main" id="{A3E68487-23BC-B432-4400-BA9C0FAE7A1E}"/>
              </a:ext>
            </a:extLst>
          </p:cNvPr>
          <p:cNvGraphicFramePr>
            <a:graphicFrameLocks noGrp="1"/>
          </p:cNvGraphicFramePr>
          <p:nvPr>
            <p:extLst>
              <p:ext uri="{D42A27DB-BD31-4B8C-83A1-F6EECF244321}">
                <p14:modId xmlns:p14="http://schemas.microsoft.com/office/powerpoint/2010/main" val="2992397364"/>
              </p:ext>
            </p:extLst>
          </p:nvPr>
        </p:nvGraphicFramePr>
        <p:xfrm>
          <a:off x="5735318" y="2476327"/>
          <a:ext cx="4851400" cy="1847850"/>
        </p:xfrm>
        <a:graphic>
          <a:graphicData uri="http://schemas.openxmlformats.org/drawingml/2006/table">
            <a:tbl>
              <a:tblPr firstRow="1"/>
              <a:tblGrid>
                <a:gridCol w="812800">
                  <a:extLst>
                    <a:ext uri="{9D8B030D-6E8A-4147-A177-3AD203B41FA5}">
                      <a16:colId xmlns:a16="http://schemas.microsoft.com/office/drawing/2014/main" val="2798802027"/>
                    </a:ext>
                  </a:extLst>
                </a:gridCol>
                <a:gridCol w="889000">
                  <a:extLst>
                    <a:ext uri="{9D8B030D-6E8A-4147-A177-3AD203B41FA5}">
                      <a16:colId xmlns:a16="http://schemas.microsoft.com/office/drawing/2014/main" val="3170381089"/>
                    </a:ext>
                  </a:extLst>
                </a:gridCol>
                <a:gridCol w="1574800">
                  <a:extLst>
                    <a:ext uri="{9D8B030D-6E8A-4147-A177-3AD203B41FA5}">
                      <a16:colId xmlns:a16="http://schemas.microsoft.com/office/drawing/2014/main" val="1374325879"/>
                    </a:ext>
                  </a:extLst>
                </a:gridCol>
                <a:gridCol w="1574800">
                  <a:extLst>
                    <a:ext uri="{9D8B030D-6E8A-4147-A177-3AD203B41FA5}">
                      <a16:colId xmlns:a16="http://schemas.microsoft.com/office/drawing/2014/main" val="2615080713"/>
                    </a:ext>
                  </a:extLst>
                </a:gridCol>
              </a:tblGrid>
              <a:tr h="368300">
                <a:tc>
                  <a:txBody>
                    <a:bodyPr/>
                    <a:lstStyle/>
                    <a:p>
                      <a:pPr algn="ctr" fontAlgn="ctr"/>
                      <a:r>
                        <a:rPr lang="en-US" sz="1100" b="1" i="0" u="none" strike="noStrike" dirty="0">
                          <a:solidFill>
                            <a:srgbClr val="000000"/>
                          </a:solidFill>
                          <a:effectLst/>
                          <a:latin typeface="Calibri" panose="020F0502020204030204" pitchFamily="34" charset="0"/>
                        </a:rPr>
                        <a:t>Path ID</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100" b="1" i="0" u="none" strike="noStrike" dirty="0">
                          <a:solidFill>
                            <a:srgbClr val="000000"/>
                          </a:solidFill>
                          <a:effectLst/>
                          <a:latin typeface="Calibri" panose="020F0502020204030204" pitchFamily="34" charset="0"/>
                        </a:rPr>
                        <a:t>Sequence Number</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100" b="1" i="0" u="none" strike="noStrike" dirty="0">
                          <a:solidFill>
                            <a:srgbClr val="000000"/>
                          </a:solidFill>
                          <a:effectLst/>
                          <a:latin typeface="Calibri" panose="020F0502020204030204" pitchFamily="34" charset="0"/>
                        </a:rPr>
                        <a:t>Assignment </a:t>
                      </a:r>
                    </a:p>
                    <a:p>
                      <a:pPr algn="ctr" fontAlgn="ctr"/>
                      <a:r>
                        <a:rPr lang="en-US" sz="1100" b="1" i="0" u="none" strike="noStrike" dirty="0">
                          <a:solidFill>
                            <a:srgbClr val="000000"/>
                          </a:solidFill>
                          <a:effectLst/>
                          <a:latin typeface="Calibri" panose="020F0502020204030204" pitchFamily="34" charset="0"/>
                        </a:rPr>
                        <a:t>(Control or Path)</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100" b="1" i="0" u="none" strike="noStrike" dirty="0">
                          <a:solidFill>
                            <a:srgbClr val="000000"/>
                          </a:solidFill>
                          <a:effectLst/>
                          <a:latin typeface="Calibri" panose="020F0502020204030204" pitchFamily="34" charset="0"/>
                        </a:rPr>
                        <a:t>Apportionment </a:t>
                      </a:r>
                    </a:p>
                    <a:p>
                      <a:pPr algn="ctr" fontAlgn="ctr"/>
                      <a:r>
                        <a:rPr lang="en-US" sz="1100" b="1" i="0" u="none" strike="noStrike" dirty="0">
                          <a:solidFill>
                            <a:srgbClr val="000000"/>
                          </a:solidFill>
                          <a:effectLst/>
                          <a:latin typeface="Calibri" panose="020F0502020204030204" pitchFamily="34" charset="0"/>
                        </a:rPr>
                        <a:t>(Control or Path)</a:t>
                      </a:r>
                    </a:p>
                  </a:txBody>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2607440018"/>
                  </a:ext>
                </a:extLst>
              </a:tr>
              <a:tr h="184150">
                <a:tc>
                  <a:txBody>
                    <a:bodyPr/>
                    <a:lstStyle/>
                    <a:p>
                      <a:pPr algn="l" fontAlgn="b"/>
                      <a:r>
                        <a:rPr lang="en-US" sz="1100" b="0" i="0" u="none" strike="noStrike">
                          <a:solidFill>
                            <a:srgbClr val="000000"/>
                          </a:solidFill>
                          <a:effectLst/>
                          <a:latin typeface="Calibri" panose="020F0502020204030204" pitchFamily="34" charset="0"/>
                        </a:rPr>
                        <a:t>Path 1</a:t>
                      </a:r>
                    </a:p>
                  </a:txBody>
                  <a:tcPr marL="6350" marR="6350" marT="63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Control 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100%</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77694389"/>
                  </a:ext>
                </a:extLst>
              </a:tr>
              <a:tr h="184150">
                <a:tc>
                  <a:txBody>
                    <a:bodyPr/>
                    <a:lstStyle/>
                    <a:p>
                      <a:pPr algn="l" fontAlgn="b"/>
                      <a:r>
                        <a:rPr lang="en-US" sz="1100" b="0" i="0" u="none" strike="noStrike">
                          <a:solidFill>
                            <a:srgbClr val="000000"/>
                          </a:solidFill>
                          <a:effectLst/>
                          <a:latin typeface="Calibri" panose="020F0502020204030204" pitchFamily="34" charset="0"/>
                        </a:rPr>
                        <a:t>Path 1</a:t>
                      </a:r>
                    </a:p>
                  </a:txBody>
                  <a:tcPr marL="6350" marR="6350" marT="63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Control 4</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100%</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04525661"/>
                  </a:ext>
                </a:extLst>
              </a:tr>
              <a:tr h="184150">
                <a:tc>
                  <a:txBody>
                    <a:bodyPr/>
                    <a:lstStyle/>
                    <a:p>
                      <a:pPr algn="l" fontAlgn="b"/>
                      <a:r>
                        <a:rPr lang="en-US" sz="1100" b="0" i="0" u="none" strike="noStrike">
                          <a:solidFill>
                            <a:srgbClr val="000000"/>
                          </a:solidFill>
                          <a:effectLst/>
                          <a:latin typeface="Calibri" panose="020F0502020204030204" pitchFamily="34" charset="0"/>
                        </a:rPr>
                        <a:t>Path 2</a:t>
                      </a:r>
                    </a:p>
                  </a:txBody>
                  <a:tcPr marL="6350" marR="6350" marT="63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Control 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Calibri" panose="020F0502020204030204" pitchFamily="34" charset="0"/>
                        </a:rPr>
                        <a:t>100%</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13622145"/>
                  </a:ext>
                </a:extLst>
              </a:tr>
              <a:tr h="184150">
                <a:tc>
                  <a:txBody>
                    <a:bodyPr/>
                    <a:lstStyle/>
                    <a:p>
                      <a:pPr algn="l" fontAlgn="b"/>
                      <a:r>
                        <a:rPr lang="en-US" sz="1100" b="0" i="0" u="none" strike="noStrike">
                          <a:solidFill>
                            <a:srgbClr val="000000"/>
                          </a:solidFill>
                          <a:effectLst/>
                          <a:latin typeface="Calibri" panose="020F0502020204030204" pitchFamily="34" charset="0"/>
                        </a:rPr>
                        <a:t>Path 2</a:t>
                      </a:r>
                    </a:p>
                  </a:txBody>
                  <a:tcPr marL="6350" marR="6350" marT="63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Control 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40%</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006686"/>
                  </a:ext>
                </a:extLst>
              </a:tr>
              <a:tr h="184150">
                <a:tc>
                  <a:txBody>
                    <a:bodyPr/>
                    <a:lstStyle/>
                    <a:p>
                      <a:pPr algn="l" fontAlgn="b"/>
                      <a:r>
                        <a:rPr lang="en-US" sz="1100" b="0" i="0" u="none" strike="noStrike">
                          <a:solidFill>
                            <a:srgbClr val="000000"/>
                          </a:solidFill>
                          <a:effectLst/>
                          <a:latin typeface="Calibri" panose="020F0502020204030204" pitchFamily="34" charset="0"/>
                        </a:rPr>
                        <a:t>Path 2</a:t>
                      </a:r>
                    </a:p>
                  </a:txBody>
                  <a:tcPr marL="6350" marR="6350" marT="63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Path 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60%</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64028604"/>
                  </a:ext>
                </a:extLst>
              </a:tr>
              <a:tr h="184150">
                <a:tc>
                  <a:txBody>
                    <a:bodyPr/>
                    <a:lstStyle/>
                    <a:p>
                      <a:pPr algn="l" fontAlgn="b"/>
                      <a:r>
                        <a:rPr lang="en-US" sz="1100" b="0" i="0" u="none" strike="noStrike">
                          <a:solidFill>
                            <a:srgbClr val="000000"/>
                          </a:solidFill>
                          <a:effectLst/>
                          <a:latin typeface="Calibri" panose="020F0502020204030204" pitchFamily="34" charset="0"/>
                        </a:rPr>
                        <a:t>Path 2</a:t>
                      </a:r>
                    </a:p>
                  </a:txBody>
                  <a:tcPr marL="6350" marR="6350" marT="63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Control 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Calibri" panose="020F0502020204030204" pitchFamily="34" charset="0"/>
                        </a:rPr>
                        <a:t>100%</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82814979"/>
                  </a:ext>
                </a:extLst>
              </a:tr>
              <a:tr h="184150">
                <a:tc>
                  <a:txBody>
                    <a:bodyPr/>
                    <a:lstStyle/>
                    <a:p>
                      <a:pPr algn="l" fontAlgn="b"/>
                      <a:r>
                        <a:rPr lang="en-US" sz="1100" b="0" i="0" u="none" strike="noStrike">
                          <a:solidFill>
                            <a:srgbClr val="000000"/>
                          </a:solidFill>
                          <a:effectLst/>
                          <a:latin typeface="Calibri" panose="020F0502020204030204" pitchFamily="34" charset="0"/>
                        </a:rPr>
                        <a:t>Path 3</a:t>
                      </a:r>
                    </a:p>
                  </a:txBody>
                  <a:tcPr marL="6350" marR="6350" marT="63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Path 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100%</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63032982"/>
                  </a:ext>
                </a:extLst>
              </a:tr>
              <a:tr h="190500">
                <a:tc>
                  <a:txBody>
                    <a:bodyPr/>
                    <a:lstStyle/>
                    <a:p>
                      <a:pPr algn="l" fontAlgn="b"/>
                      <a:r>
                        <a:rPr lang="en-US" sz="1100" b="0" i="0" u="none" strike="noStrike">
                          <a:solidFill>
                            <a:srgbClr val="000000"/>
                          </a:solidFill>
                          <a:effectLst/>
                          <a:latin typeface="Calibri" panose="020F0502020204030204" pitchFamily="34" charset="0"/>
                        </a:rPr>
                        <a:t>Path 3</a:t>
                      </a:r>
                    </a:p>
                  </a:txBody>
                  <a:tcPr marL="6350" marR="6350" marT="63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Control 6</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Calibri" panose="020F0502020204030204" pitchFamily="34" charset="0"/>
                        </a:rPr>
                        <a:t>100%</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5904126"/>
                  </a:ext>
                </a:extLst>
              </a:tr>
            </a:tbl>
          </a:graphicData>
        </a:graphic>
      </p:graphicFrame>
      <p:sp>
        <p:nvSpPr>
          <p:cNvPr id="21" name="Oval 20">
            <a:extLst>
              <a:ext uri="{FF2B5EF4-FFF2-40B4-BE49-F238E27FC236}">
                <a16:creationId xmlns:a16="http://schemas.microsoft.com/office/drawing/2014/main" id="{FEA23FB5-A5D7-C078-E773-2A2FAD089FF0}"/>
              </a:ext>
              <a:ext uri="{C183D7F6-B498-43B3-948B-1728B52AA6E4}">
                <adec:decorative xmlns:adec="http://schemas.microsoft.com/office/drawing/2017/decorative" val="1"/>
              </a:ext>
            </a:extLst>
          </p:cNvPr>
          <p:cNvSpPr/>
          <p:nvPr/>
        </p:nvSpPr>
        <p:spPr>
          <a:xfrm>
            <a:off x="10097741" y="3400252"/>
            <a:ext cx="685863" cy="374574"/>
          </a:xfrm>
          <a:prstGeom prst="ellipse">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5" name="Table 24">
            <a:extLst>
              <a:ext uri="{FF2B5EF4-FFF2-40B4-BE49-F238E27FC236}">
                <a16:creationId xmlns:a16="http://schemas.microsoft.com/office/drawing/2014/main" id="{32AAA838-7ED2-7180-3CB3-B922A206C73B}"/>
              </a:ext>
            </a:extLst>
          </p:cNvPr>
          <p:cNvGraphicFramePr>
            <a:graphicFrameLocks noGrp="1"/>
          </p:cNvGraphicFramePr>
          <p:nvPr>
            <p:extLst>
              <p:ext uri="{D42A27DB-BD31-4B8C-83A1-F6EECF244321}">
                <p14:modId xmlns:p14="http://schemas.microsoft.com/office/powerpoint/2010/main" val="2765700058"/>
              </p:ext>
            </p:extLst>
          </p:nvPr>
        </p:nvGraphicFramePr>
        <p:xfrm>
          <a:off x="5730530" y="4927775"/>
          <a:ext cx="5847835" cy="1037590"/>
        </p:xfrm>
        <a:graphic>
          <a:graphicData uri="http://schemas.openxmlformats.org/drawingml/2006/table">
            <a:tbl>
              <a:tblPr firstRow="1"/>
              <a:tblGrid>
                <a:gridCol w="955201">
                  <a:extLst>
                    <a:ext uri="{9D8B030D-6E8A-4147-A177-3AD203B41FA5}">
                      <a16:colId xmlns:a16="http://schemas.microsoft.com/office/drawing/2014/main" val="471867656"/>
                    </a:ext>
                  </a:extLst>
                </a:gridCol>
                <a:gridCol w="938150">
                  <a:extLst>
                    <a:ext uri="{9D8B030D-6E8A-4147-A177-3AD203B41FA5}">
                      <a16:colId xmlns:a16="http://schemas.microsoft.com/office/drawing/2014/main" val="1831375304"/>
                    </a:ext>
                  </a:extLst>
                </a:gridCol>
                <a:gridCol w="1187533">
                  <a:extLst>
                    <a:ext uri="{9D8B030D-6E8A-4147-A177-3AD203B41FA5}">
                      <a16:colId xmlns:a16="http://schemas.microsoft.com/office/drawing/2014/main" val="2485490894"/>
                    </a:ext>
                  </a:extLst>
                </a:gridCol>
                <a:gridCol w="1333885">
                  <a:extLst>
                    <a:ext uri="{9D8B030D-6E8A-4147-A177-3AD203B41FA5}">
                      <a16:colId xmlns:a16="http://schemas.microsoft.com/office/drawing/2014/main" val="1563881903"/>
                    </a:ext>
                  </a:extLst>
                </a:gridCol>
                <a:gridCol w="1433066">
                  <a:extLst>
                    <a:ext uri="{9D8B030D-6E8A-4147-A177-3AD203B41FA5}">
                      <a16:colId xmlns:a16="http://schemas.microsoft.com/office/drawing/2014/main" val="259443555"/>
                    </a:ext>
                  </a:extLst>
                </a:gridCol>
              </a:tblGrid>
              <a:tr h="299939">
                <a:tc>
                  <a:txBody>
                    <a:bodyPr/>
                    <a:lstStyle/>
                    <a:p>
                      <a:pPr algn="ctr" fontAlgn="ctr"/>
                      <a:r>
                        <a:rPr lang="en-US" sz="1100" b="1" i="0" u="none" strike="noStrike">
                          <a:solidFill>
                            <a:srgbClr val="000000"/>
                          </a:solidFill>
                          <a:effectLst/>
                          <a:latin typeface="Calibri" panose="020F0502020204030204" pitchFamily="34" charset="0"/>
                        </a:rPr>
                        <a:t>Unit ID</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100" b="1" i="0" u="none" strike="noStrike" dirty="0">
                          <a:solidFill>
                            <a:srgbClr val="000000"/>
                          </a:solidFill>
                          <a:effectLst/>
                          <a:latin typeface="Calibri" panose="020F0502020204030204" pitchFamily="34" charset="0"/>
                        </a:rPr>
                        <a:t>Process ID</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100" b="1" i="0" u="none" strike="noStrike" dirty="0">
                          <a:solidFill>
                            <a:srgbClr val="000000"/>
                          </a:solidFill>
                          <a:effectLst/>
                          <a:latin typeface="Calibri" panose="020F0502020204030204" pitchFamily="34" charset="0"/>
                        </a:rPr>
                        <a:t>Path ID</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100" b="1" i="0" u="none" strike="noStrike">
                          <a:solidFill>
                            <a:srgbClr val="000000"/>
                          </a:solidFill>
                          <a:effectLst/>
                          <a:latin typeface="Calibri" panose="020F0502020204030204" pitchFamily="34" charset="0"/>
                        </a:rPr>
                        <a:t>Release Point ID</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100" b="1" i="0" u="none" strike="noStrike" dirty="0">
                          <a:solidFill>
                            <a:srgbClr val="000000"/>
                          </a:solidFill>
                          <a:effectLst/>
                          <a:latin typeface="Calibri" panose="020F0502020204030204" pitchFamily="34" charset="0"/>
                        </a:rPr>
                        <a:t>Release Point Apportionment</a:t>
                      </a:r>
                    </a:p>
                  </a:txBody>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3656709873"/>
                  </a:ext>
                </a:extLst>
              </a:tr>
              <a:tr h="149969">
                <a:tc>
                  <a:txBody>
                    <a:bodyPr/>
                    <a:lstStyle/>
                    <a:p>
                      <a:pPr algn="l" fontAlgn="b"/>
                      <a:r>
                        <a:rPr lang="en-US" sz="1100" b="0" i="0" u="none" strike="noStrike">
                          <a:solidFill>
                            <a:srgbClr val="000000"/>
                          </a:solidFill>
                          <a:effectLst/>
                          <a:latin typeface="Calibri" panose="020F0502020204030204" pitchFamily="34" charset="0"/>
                        </a:rPr>
                        <a:t>Boiler 2</a:t>
                      </a:r>
                    </a:p>
                  </a:txBody>
                  <a:tcPr marL="6350" marR="6350" marT="63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Process 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Path 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Stack 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47%</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89185834"/>
                  </a:ext>
                </a:extLst>
              </a:tr>
              <a:tr h="149969">
                <a:tc>
                  <a:txBody>
                    <a:bodyPr/>
                    <a:lstStyle/>
                    <a:p>
                      <a:pPr algn="l" fontAlgn="b"/>
                      <a:r>
                        <a:rPr lang="en-US" sz="1100" b="0" i="0" u="none" strike="noStrike">
                          <a:solidFill>
                            <a:srgbClr val="000000"/>
                          </a:solidFill>
                          <a:effectLst/>
                          <a:latin typeface="Calibri" panose="020F0502020204030204" pitchFamily="34" charset="0"/>
                        </a:rPr>
                        <a:t>Boiler 2</a:t>
                      </a:r>
                    </a:p>
                  </a:txBody>
                  <a:tcPr marL="6350" marR="6350" marT="63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Process 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Path 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Stack 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47%</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08548655"/>
                  </a:ext>
                </a:extLst>
              </a:tr>
              <a:tr h="149969">
                <a:tc>
                  <a:txBody>
                    <a:bodyPr/>
                    <a:lstStyle/>
                    <a:p>
                      <a:pPr algn="l" fontAlgn="b"/>
                      <a:r>
                        <a:rPr lang="en-US" sz="1100" b="0" i="0" u="none" strike="noStrike">
                          <a:solidFill>
                            <a:srgbClr val="000000"/>
                          </a:solidFill>
                          <a:effectLst/>
                          <a:latin typeface="Calibri" panose="020F0502020204030204" pitchFamily="34" charset="0"/>
                        </a:rPr>
                        <a:t>Boiler 2</a:t>
                      </a:r>
                    </a:p>
                  </a:txBody>
                  <a:tcPr marL="6350" marR="6350" marT="63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Process 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Path 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Fugitive</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3%</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00250978"/>
                  </a:ext>
                </a:extLst>
              </a:tr>
              <a:tr h="155141">
                <a:tc>
                  <a:txBody>
                    <a:bodyPr/>
                    <a:lstStyle/>
                    <a:p>
                      <a:pPr algn="l" fontAlgn="b"/>
                      <a:r>
                        <a:rPr lang="en-US" sz="1100" b="0" i="0" u="none" strike="noStrike">
                          <a:solidFill>
                            <a:srgbClr val="000000"/>
                          </a:solidFill>
                          <a:effectLst/>
                          <a:latin typeface="Calibri" panose="020F0502020204030204" pitchFamily="34" charset="0"/>
                        </a:rPr>
                        <a:t>Boiler 2</a:t>
                      </a:r>
                    </a:p>
                  </a:txBody>
                  <a:tcPr marL="6350" marR="6350" marT="63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Process 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Path 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Fugitive</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Calibri" panose="020F0502020204030204" pitchFamily="34" charset="0"/>
                        </a:rPr>
                        <a:t>3%</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18532567"/>
                  </a:ext>
                </a:extLst>
              </a:tr>
            </a:tbl>
          </a:graphicData>
        </a:graphic>
      </p:graphicFrame>
      <p:sp>
        <p:nvSpPr>
          <p:cNvPr id="3" name="TextBox 2">
            <a:extLst>
              <a:ext uri="{FF2B5EF4-FFF2-40B4-BE49-F238E27FC236}">
                <a16:creationId xmlns:a16="http://schemas.microsoft.com/office/drawing/2014/main" id="{2B052F6C-21B9-2719-1FFC-75383CF119A5}"/>
              </a:ext>
            </a:extLst>
          </p:cNvPr>
          <p:cNvSpPr txBox="1"/>
          <p:nvPr/>
        </p:nvSpPr>
        <p:spPr>
          <a:xfrm>
            <a:off x="5730530" y="2155484"/>
            <a:ext cx="1295598" cy="369332"/>
          </a:xfrm>
          <a:prstGeom prst="rect">
            <a:avLst/>
          </a:prstGeom>
          <a:noFill/>
        </p:spPr>
        <p:txBody>
          <a:bodyPr wrap="square" rtlCol="0">
            <a:spAutoFit/>
          </a:bodyPr>
          <a:lstStyle/>
          <a:p>
            <a:r>
              <a:rPr lang="en-US" dirty="0"/>
              <a:t>Paths</a:t>
            </a:r>
          </a:p>
        </p:txBody>
      </p:sp>
      <p:sp>
        <p:nvSpPr>
          <p:cNvPr id="22" name="TextBox 21">
            <a:extLst>
              <a:ext uri="{FF2B5EF4-FFF2-40B4-BE49-F238E27FC236}">
                <a16:creationId xmlns:a16="http://schemas.microsoft.com/office/drawing/2014/main" id="{8F7AF263-F348-EBDC-C83F-E80B9BFEB95F}"/>
              </a:ext>
            </a:extLst>
          </p:cNvPr>
          <p:cNvSpPr txBox="1"/>
          <p:nvPr/>
        </p:nvSpPr>
        <p:spPr>
          <a:xfrm>
            <a:off x="5730530" y="4558443"/>
            <a:ext cx="1640863" cy="369332"/>
          </a:xfrm>
          <a:prstGeom prst="rect">
            <a:avLst/>
          </a:prstGeom>
          <a:noFill/>
        </p:spPr>
        <p:txBody>
          <a:bodyPr wrap="square" rtlCol="0">
            <a:spAutoFit/>
          </a:bodyPr>
          <a:lstStyle/>
          <a:p>
            <a:r>
              <a:rPr lang="en-US" dirty="0"/>
              <a:t>Release Points</a:t>
            </a:r>
          </a:p>
        </p:txBody>
      </p:sp>
    </p:spTree>
    <p:extLst>
      <p:ext uri="{BB962C8B-B14F-4D97-AF65-F5344CB8AC3E}">
        <p14:creationId xmlns:p14="http://schemas.microsoft.com/office/powerpoint/2010/main" val="749047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500"/>
                                        <p:tgtEl>
                                          <p:spTgt spid="17"/>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500"/>
                                        <p:tgtEl>
                                          <p:spTgt spid="6"/>
                                        </p:tgtEl>
                                      </p:cBhvr>
                                    </p:animEffect>
                                  </p:childTnLst>
                                </p:cTn>
                              </p:par>
                              <p:par>
                                <p:cTn id="25" presetID="10" presetClass="entr" presetSubtype="0"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par>
                                <p:cTn id="28" presetID="10" presetClass="entr" presetSubtype="0" fill="hold" nodeType="with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500"/>
                                        <p:tgtEl>
                                          <p:spTgt spid="12"/>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500"/>
                                        <p:tgtEl>
                                          <p:spTgt spid="15"/>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fade">
                                      <p:cBhvr>
                                        <p:cTn id="36" dur="500"/>
                                        <p:tgtEl>
                                          <p:spTgt spid="13"/>
                                        </p:tgtEl>
                                      </p:cBhvr>
                                    </p:animEffect>
                                  </p:childTnLst>
                                </p:cTn>
                              </p:par>
                              <p:par>
                                <p:cTn id="37" presetID="10" presetClass="entr" presetSubtype="0" fill="hold" nodeType="with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fade">
                                      <p:cBhvr>
                                        <p:cTn id="39" dur="500"/>
                                        <p:tgtEl>
                                          <p:spTgt spid="14"/>
                                        </p:tgtEl>
                                      </p:cBhvr>
                                    </p:animEffect>
                                  </p:childTnLst>
                                </p:cTn>
                              </p:par>
                              <p:par>
                                <p:cTn id="40" presetID="10" presetClass="entr" presetSubtype="0" fill="hold" nodeType="with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500"/>
                                        <p:tgtEl>
                                          <p:spTgt spid="16"/>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par>
                                <p:cTn id="48" presetID="10" presetClass="entr" presetSubtype="0" fill="hold" nodeType="with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500"/>
                                        <p:tgtEl>
                                          <p:spTgt spid="18"/>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19"/>
                                        </p:tgtEl>
                                        <p:attrNameLst>
                                          <p:attrName>style.visibility</p:attrName>
                                        </p:attrNameLst>
                                      </p:cBhvr>
                                      <p:to>
                                        <p:strVal val="visible"/>
                                      </p:to>
                                    </p:set>
                                    <p:animEffect transition="in" filter="fade">
                                      <p:cBhvr>
                                        <p:cTn id="5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0" grpId="0" animBg="1"/>
      <p:bldP spid="11" grpId="0" animBg="1"/>
      <p:bldP spid="13" grpId="0" animBg="1"/>
      <p:bldP spid="15" grpId="0" animBg="1"/>
      <p:bldP spid="17" grpId="0" animBg="1"/>
      <p:bldP spid="19" grpId="0" animBg="1"/>
      <p:bldP spid="20" grpId="0" animBg="1"/>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2BFDC87-BB31-4C39-90CD-BCF2F99F6990}"/>
              </a:ext>
            </a:extLst>
          </p:cNvPr>
          <p:cNvSpPr>
            <a:spLocks noGrp="1"/>
          </p:cNvSpPr>
          <p:nvPr>
            <p:ph type="sldNum" sz="quarter" idx="12"/>
          </p:nvPr>
        </p:nvSpPr>
        <p:spPr/>
        <p:txBody>
          <a:bodyPr/>
          <a:lstStyle/>
          <a:p>
            <a:fld id="{C3625854-A157-44F5-B597-7EECA3982BD8}" type="slidenum">
              <a:rPr lang="en-US" smtClean="0"/>
              <a:t>92</a:t>
            </a:fld>
            <a:endParaRPr lang="en-US"/>
          </a:p>
        </p:txBody>
      </p:sp>
      <p:sp>
        <p:nvSpPr>
          <p:cNvPr id="2" name="Title 1">
            <a:extLst>
              <a:ext uri="{FF2B5EF4-FFF2-40B4-BE49-F238E27FC236}">
                <a16:creationId xmlns:a16="http://schemas.microsoft.com/office/drawing/2014/main" id="{F7B86C58-4468-4287-A98D-DA0179BD09EA}"/>
              </a:ext>
            </a:extLst>
          </p:cNvPr>
          <p:cNvSpPr>
            <a:spLocks noGrp="1"/>
          </p:cNvSpPr>
          <p:nvPr>
            <p:ph type="title"/>
          </p:nvPr>
        </p:nvSpPr>
        <p:spPr/>
        <p:txBody>
          <a:bodyPr/>
          <a:lstStyle/>
          <a:p>
            <a:r>
              <a:rPr lang="en-US" b="1" dirty="0"/>
              <a:t>Example with a Back-Up Process</a:t>
            </a:r>
          </a:p>
        </p:txBody>
      </p:sp>
      <p:sp>
        <p:nvSpPr>
          <p:cNvPr id="5" name="Rectangle 4" descr="A diagram shows emissions from tanks going to a loading rack.  The emissions are routed to a vapor recovery unit or to a vapor combustion unit when the vapor recovery unit is down.">
            <a:extLst>
              <a:ext uri="{FF2B5EF4-FFF2-40B4-BE49-F238E27FC236}">
                <a16:creationId xmlns:a16="http://schemas.microsoft.com/office/drawing/2014/main" id="{9717081C-E0C6-4A42-A308-7B41FCFA3CB0}"/>
              </a:ext>
              <a:ext uri="{C183D7F6-B498-43B3-948B-1728B52AA6E4}">
                <adec:decorative xmlns:adec="http://schemas.microsoft.com/office/drawing/2017/decorative" val="0"/>
              </a:ext>
            </a:extLst>
          </p:cNvPr>
          <p:cNvSpPr/>
          <p:nvPr/>
        </p:nvSpPr>
        <p:spPr>
          <a:xfrm>
            <a:off x="427712" y="1579253"/>
            <a:ext cx="7439025" cy="492442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676EA91F-EE6C-4C1C-842C-B890462B90FF}"/>
              </a:ext>
              <a:ext uri="{C183D7F6-B498-43B3-948B-1728B52AA6E4}">
                <adec:decorative xmlns:adec="http://schemas.microsoft.com/office/drawing/2017/decorative" val="1"/>
              </a:ext>
            </a:extLst>
          </p:cNvPr>
          <p:cNvSpPr txBox="1"/>
          <p:nvPr/>
        </p:nvSpPr>
        <p:spPr>
          <a:xfrm>
            <a:off x="2070900" y="1798800"/>
            <a:ext cx="855000" cy="369332"/>
          </a:xfrm>
          <a:prstGeom prst="rect">
            <a:avLst/>
          </a:prstGeom>
          <a:noFill/>
        </p:spPr>
        <p:txBody>
          <a:bodyPr wrap="square" rtlCol="0">
            <a:spAutoFit/>
          </a:bodyPr>
          <a:lstStyle/>
          <a:p>
            <a:r>
              <a:rPr lang="en-US" dirty="0"/>
              <a:t>Tanks</a:t>
            </a:r>
          </a:p>
        </p:txBody>
      </p:sp>
      <p:sp>
        <p:nvSpPr>
          <p:cNvPr id="3" name="Oval 2">
            <a:extLst>
              <a:ext uri="{FF2B5EF4-FFF2-40B4-BE49-F238E27FC236}">
                <a16:creationId xmlns:a16="http://schemas.microsoft.com/office/drawing/2014/main" id="{D6A28094-21A7-4B45-929E-7B9F170D195F}"/>
              </a:ext>
              <a:ext uri="{C183D7F6-B498-43B3-948B-1728B52AA6E4}">
                <adec:decorative xmlns:adec="http://schemas.microsoft.com/office/drawing/2017/decorative" val="1"/>
              </a:ext>
            </a:extLst>
          </p:cNvPr>
          <p:cNvSpPr/>
          <p:nvPr/>
        </p:nvSpPr>
        <p:spPr>
          <a:xfrm>
            <a:off x="773701" y="2188800"/>
            <a:ext cx="684000" cy="66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a:extLst>
              <a:ext uri="{FF2B5EF4-FFF2-40B4-BE49-F238E27FC236}">
                <a16:creationId xmlns:a16="http://schemas.microsoft.com/office/drawing/2014/main" id="{3B335894-27C7-43AF-BF27-9D87BE6145F0}"/>
              </a:ext>
              <a:ext uri="{C183D7F6-B498-43B3-948B-1728B52AA6E4}">
                <adec:decorative xmlns:adec="http://schemas.microsoft.com/office/drawing/2017/decorative" val="1"/>
              </a:ext>
            </a:extLst>
          </p:cNvPr>
          <p:cNvCxnSpPr>
            <a:cxnSpLocks/>
            <a:stCxn id="3" idx="4"/>
          </p:cNvCxnSpPr>
          <p:nvPr/>
        </p:nvCxnSpPr>
        <p:spPr>
          <a:xfrm>
            <a:off x="1115701" y="2858400"/>
            <a:ext cx="0" cy="4248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D23C1A18-BD71-4AF2-99BE-189BE5F885A0}"/>
              </a:ext>
              <a:ext uri="{C183D7F6-B498-43B3-948B-1728B52AA6E4}">
                <adec:decorative xmlns:adec="http://schemas.microsoft.com/office/drawing/2017/decorative" val="1"/>
              </a:ext>
            </a:extLst>
          </p:cNvPr>
          <p:cNvCxnSpPr>
            <a:cxnSpLocks/>
          </p:cNvCxnSpPr>
          <p:nvPr/>
        </p:nvCxnSpPr>
        <p:spPr>
          <a:xfrm>
            <a:off x="612000" y="3283200"/>
            <a:ext cx="3664800" cy="0"/>
          </a:xfrm>
          <a:prstGeom prst="line">
            <a:avLst/>
          </a:prstGeom>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89DDDCB0-1337-479B-B3D1-B042CA80D3A4}"/>
              </a:ext>
              <a:ext uri="{C183D7F6-B498-43B3-948B-1728B52AA6E4}">
                <adec:decorative xmlns:adec="http://schemas.microsoft.com/office/drawing/2017/decorative" val="1"/>
              </a:ext>
            </a:extLst>
          </p:cNvPr>
          <p:cNvSpPr/>
          <p:nvPr/>
        </p:nvSpPr>
        <p:spPr>
          <a:xfrm>
            <a:off x="1628701" y="2188800"/>
            <a:ext cx="684000" cy="66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Arrow Connector 11">
            <a:extLst>
              <a:ext uri="{FF2B5EF4-FFF2-40B4-BE49-F238E27FC236}">
                <a16:creationId xmlns:a16="http://schemas.microsoft.com/office/drawing/2014/main" id="{F9C34BDD-E1BA-4D60-920A-A2B2BD170722}"/>
              </a:ext>
              <a:ext uri="{C183D7F6-B498-43B3-948B-1728B52AA6E4}">
                <adec:decorative xmlns:adec="http://schemas.microsoft.com/office/drawing/2017/decorative" val="1"/>
              </a:ext>
            </a:extLst>
          </p:cNvPr>
          <p:cNvCxnSpPr>
            <a:cxnSpLocks/>
            <a:stCxn id="11" idx="4"/>
          </p:cNvCxnSpPr>
          <p:nvPr/>
        </p:nvCxnSpPr>
        <p:spPr>
          <a:xfrm>
            <a:off x="1970701" y="2858400"/>
            <a:ext cx="0" cy="4248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id="{B03448D5-A3DA-4CF1-95F0-47F0EE089A86}"/>
              </a:ext>
              <a:ext uri="{C183D7F6-B498-43B3-948B-1728B52AA6E4}">
                <adec:decorative xmlns:adec="http://schemas.microsoft.com/office/drawing/2017/decorative" val="1"/>
              </a:ext>
            </a:extLst>
          </p:cNvPr>
          <p:cNvSpPr/>
          <p:nvPr/>
        </p:nvSpPr>
        <p:spPr>
          <a:xfrm>
            <a:off x="2605800" y="2206200"/>
            <a:ext cx="684000" cy="66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Arrow Connector 13">
            <a:extLst>
              <a:ext uri="{FF2B5EF4-FFF2-40B4-BE49-F238E27FC236}">
                <a16:creationId xmlns:a16="http://schemas.microsoft.com/office/drawing/2014/main" id="{4F03F3B3-90D5-4D56-8CE3-7F3A5CFDC5B1}"/>
              </a:ext>
              <a:ext uri="{C183D7F6-B498-43B3-948B-1728B52AA6E4}">
                <adec:decorative xmlns:adec="http://schemas.microsoft.com/office/drawing/2017/decorative" val="1"/>
              </a:ext>
            </a:extLst>
          </p:cNvPr>
          <p:cNvCxnSpPr>
            <a:cxnSpLocks/>
            <a:stCxn id="13" idx="4"/>
          </p:cNvCxnSpPr>
          <p:nvPr/>
        </p:nvCxnSpPr>
        <p:spPr>
          <a:xfrm>
            <a:off x="2947800" y="2875800"/>
            <a:ext cx="0" cy="4248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Oval 14">
            <a:extLst>
              <a:ext uri="{FF2B5EF4-FFF2-40B4-BE49-F238E27FC236}">
                <a16:creationId xmlns:a16="http://schemas.microsoft.com/office/drawing/2014/main" id="{1837C2E7-CA94-44F0-B157-1D92CB39F0A4}"/>
              </a:ext>
              <a:ext uri="{C183D7F6-B498-43B3-948B-1728B52AA6E4}">
                <adec:decorative xmlns:adec="http://schemas.microsoft.com/office/drawing/2017/decorative" val="1"/>
              </a:ext>
            </a:extLst>
          </p:cNvPr>
          <p:cNvSpPr/>
          <p:nvPr/>
        </p:nvSpPr>
        <p:spPr>
          <a:xfrm>
            <a:off x="3466800" y="2206200"/>
            <a:ext cx="684000" cy="66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Arrow Connector 15">
            <a:extLst>
              <a:ext uri="{FF2B5EF4-FFF2-40B4-BE49-F238E27FC236}">
                <a16:creationId xmlns:a16="http://schemas.microsoft.com/office/drawing/2014/main" id="{BA6AD96E-E306-4FD1-AB09-1BBC799FAE43}"/>
              </a:ext>
              <a:ext uri="{C183D7F6-B498-43B3-948B-1728B52AA6E4}">
                <adec:decorative xmlns:adec="http://schemas.microsoft.com/office/drawing/2017/decorative" val="1"/>
              </a:ext>
            </a:extLst>
          </p:cNvPr>
          <p:cNvCxnSpPr>
            <a:cxnSpLocks/>
            <a:stCxn id="15" idx="4"/>
          </p:cNvCxnSpPr>
          <p:nvPr/>
        </p:nvCxnSpPr>
        <p:spPr>
          <a:xfrm>
            <a:off x="3808800" y="2875800"/>
            <a:ext cx="0" cy="4248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10A7394D-BCED-46D2-902C-2BC3A02C0FE1}"/>
              </a:ext>
              <a:ext uri="{C183D7F6-B498-43B3-948B-1728B52AA6E4}">
                <adec:decorative xmlns:adec="http://schemas.microsoft.com/office/drawing/2017/decorative" val="1"/>
              </a:ext>
            </a:extLst>
          </p:cNvPr>
          <p:cNvCxnSpPr/>
          <p:nvPr/>
        </p:nvCxnSpPr>
        <p:spPr>
          <a:xfrm>
            <a:off x="2433600" y="3300600"/>
            <a:ext cx="0" cy="2778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A5D9723B-3C25-4D67-939C-CA2AC60458BD}"/>
              </a:ext>
              <a:ext uri="{C183D7F6-B498-43B3-948B-1728B52AA6E4}">
                <adec:decorative xmlns:adec="http://schemas.microsoft.com/office/drawing/2017/decorative" val="1"/>
              </a:ext>
            </a:extLst>
          </p:cNvPr>
          <p:cNvSpPr/>
          <p:nvPr/>
        </p:nvSpPr>
        <p:spPr>
          <a:xfrm>
            <a:off x="1821600" y="3621600"/>
            <a:ext cx="1353600" cy="583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Loading Rack</a:t>
            </a:r>
          </a:p>
        </p:txBody>
      </p:sp>
      <p:sp>
        <p:nvSpPr>
          <p:cNvPr id="26" name="TextBox 25">
            <a:extLst>
              <a:ext uri="{FF2B5EF4-FFF2-40B4-BE49-F238E27FC236}">
                <a16:creationId xmlns:a16="http://schemas.microsoft.com/office/drawing/2014/main" id="{7BD14724-11B2-4CA2-A84B-2A023C0CFC34}"/>
              </a:ext>
              <a:ext uri="{C183D7F6-B498-43B3-948B-1728B52AA6E4}">
                <adec:decorative xmlns:adec="http://schemas.microsoft.com/office/drawing/2017/decorative" val="1"/>
              </a:ext>
            </a:extLst>
          </p:cNvPr>
          <p:cNvSpPr txBox="1"/>
          <p:nvPr/>
        </p:nvSpPr>
        <p:spPr>
          <a:xfrm>
            <a:off x="3537000" y="3851269"/>
            <a:ext cx="810000" cy="369332"/>
          </a:xfrm>
          <a:prstGeom prst="rect">
            <a:avLst/>
          </a:prstGeom>
          <a:noFill/>
        </p:spPr>
        <p:txBody>
          <a:bodyPr wrap="square" rtlCol="0">
            <a:spAutoFit/>
          </a:bodyPr>
          <a:lstStyle/>
          <a:p>
            <a:r>
              <a:rPr lang="en-US" dirty="0"/>
              <a:t>vapors</a:t>
            </a:r>
          </a:p>
        </p:txBody>
      </p:sp>
      <p:cxnSp>
        <p:nvCxnSpPr>
          <p:cNvPr id="22" name="Straight Arrow Connector 21">
            <a:extLst>
              <a:ext uri="{FF2B5EF4-FFF2-40B4-BE49-F238E27FC236}">
                <a16:creationId xmlns:a16="http://schemas.microsoft.com/office/drawing/2014/main" id="{EC391F4E-75DA-4A3B-A7FD-E9857FB70444}"/>
              </a:ext>
              <a:ext uri="{C183D7F6-B498-43B3-948B-1728B52AA6E4}">
                <adec:decorative xmlns:adec="http://schemas.microsoft.com/office/drawing/2017/decorative" val="1"/>
              </a:ext>
            </a:extLst>
          </p:cNvPr>
          <p:cNvCxnSpPr>
            <a:cxnSpLocks/>
            <a:stCxn id="20" idx="3"/>
          </p:cNvCxnSpPr>
          <p:nvPr/>
        </p:nvCxnSpPr>
        <p:spPr>
          <a:xfrm>
            <a:off x="3175200" y="3913200"/>
            <a:ext cx="1274400" cy="7452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7" name="Rectangle 26">
            <a:extLst>
              <a:ext uri="{FF2B5EF4-FFF2-40B4-BE49-F238E27FC236}">
                <a16:creationId xmlns:a16="http://schemas.microsoft.com/office/drawing/2014/main" id="{3B68FA93-29B2-47AC-9A0F-8760CBF06A2C}"/>
              </a:ext>
              <a:ext uri="{C183D7F6-B498-43B3-948B-1728B52AA6E4}">
                <adec:decorative xmlns:adec="http://schemas.microsoft.com/office/drawing/2017/decorative" val="1"/>
              </a:ext>
            </a:extLst>
          </p:cNvPr>
          <p:cNvSpPr/>
          <p:nvPr/>
        </p:nvSpPr>
        <p:spPr>
          <a:xfrm>
            <a:off x="4449600" y="4257332"/>
            <a:ext cx="993600" cy="7034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VRU </a:t>
            </a:r>
            <a:r>
              <a:rPr lang="en-US" sz="1400" dirty="0"/>
              <a:t>(VOC)</a:t>
            </a:r>
          </a:p>
        </p:txBody>
      </p:sp>
      <p:cxnSp>
        <p:nvCxnSpPr>
          <p:cNvPr id="8" name="Straight Arrow Connector 7">
            <a:extLst>
              <a:ext uri="{FF2B5EF4-FFF2-40B4-BE49-F238E27FC236}">
                <a16:creationId xmlns:a16="http://schemas.microsoft.com/office/drawing/2014/main" id="{4F4C3A71-313B-4F32-A88F-2EA2562F22F0}"/>
              </a:ext>
              <a:ext uri="{C183D7F6-B498-43B3-948B-1728B52AA6E4}">
                <adec:decorative xmlns:adec="http://schemas.microsoft.com/office/drawing/2017/decorative" val="1"/>
              </a:ext>
            </a:extLst>
          </p:cNvPr>
          <p:cNvCxnSpPr/>
          <p:nvPr/>
        </p:nvCxnSpPr>
        <p:spPr>
          <a:xfrm>
            <a:off x="5957437" y="4592962"/>
            <a:ext cx="37147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0" name="Rectangle 39">
            <a:extLst>
              <a:ext uri="{FF2B5EF4-FFF2-40B4-BE49-F238E27FC236}">
                <a16:creationId xmlns:a16="http://schemas.microsoft.com/office/drawing/2014/main" id="{8BE7B2DC-49B8-4CC9-A348-DAC4AB5EEB76}"/>
              </a:ext>
              <a:ext uri="{C183D7F6-B498-43B3-948B-1728B52AA6E4}">
                <adec:decorative xmlns:adec="http://schemas.microsoft.com/office/drawing/2017/decorative" val="1"/>
              </a:ext>
            </a:extLst>
          </p:cNvPr>
          <p:cNvSpPr/>
          <p:nvPr/>
        </p:nvSpPr>
        <p:spPr>
          <a:xfrm>
            <a:off x="6398025" y="4220601"/>
            <a:ext cx="1020151" cy="6925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Release Point</a:t>
            </a:r>
          </a:p>
        </p:txBody>
      </p:sp>
      <p:sp>
        <p:nvSpPr>
          <p:cNvPr id="45" name="Arc 44">
            <a:extLst>
              <a:ext uri="{FF2B5EF4-FFF2-40B4-BE49-F238E27FC236}">
                <a16:creationId xmlns:a16="http://schemas.microsoft.com/office/drawing/2014/main" id="{5C88E6BE-12BE-4309-B66B-6A6014F2D0ED}"/>
              </a:ext>
              <a:ext uri="{C183D7F6-B498-43B3-948B-1728B52AA6E4}">
                <adec:decorative xmlns:adec="http://schemas.microsoft.com/office/drawing/2017/decorative" val="1"/>
              </a:ext>
            </a:extLst>
          </p:cNvPr>
          <p:cNvSpPr/>
          <p:nvPr/>
        </p:nvSpPr>
        <p:spPr>
          <a:xfrm>
            <a:off x="4618800" y="2505600"/>
            <a:ext cx="1724400" cy="2087362"/>
          </a:xfrm>
          <a:prstGeom prst="arc">
            <a:avLst>
              <a:gd name="adj1" fmla="val 16101774"/>
              <a:gd name="adj2" fmla="val 5320457"/>
            </a:avLst>
          </a:prstGeom>
          <a:ln>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47" name="Straight Connector 46">
            <a:extLst>
              <a:ext uri="{FF2B5EF4-FFF2-40B4-BE49-F238E27FC236}">
                <a16:creationId xmlns:a16="http://schemas.microsoft.com/office/drawing/2014/main" id="{567C76B1-636F-4F61-8EDF-3786C6B94F7E}"/>
              </a:ext>
              <a:ext uri="{C183D7F6-B498-43B3-948B-1728B52AA6E4}">
                <adec:decorative xmlns:adec="http://schemas.microsoft.com/office/drawing/2017/decorative" val="1"/>
              </a:ext>
            </a:extLst>
          </p:cNvPr>
          <p:cNvCxnSpPr>
            <a:cxnSpLocks/>
            <a:stCxn id="45" idx="0"/>
          </p:cNvCxnSpPr>
          <p:nvPr/>
        </p:nvCxnSpPr>
        <p:spPr>
          <a:xfrm flipH="1">
            <a:off x="4327800" y="2506224"/>
            <a:ext cx="1123389" cy="17376"/>
          </a:xfrm>
          <a:prstGeom prst="line">
            <a:avLst/>
          </a:prstGeom>
          <a:ln>
            <a:prstDash val="lg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8" name="TextBox 47">
            <a:extLst>
              <a:ext uri="{FF2B5EF4-FFF2-40B4-BE49-F238E27FC236}">
                <a16:creationId xmlns:a16="http://schemas.microsoft.com/office/drawing/2014/main" id="{041E1CBE-C92B-426F-B4F1-950D27041227}"/>
              </a:ext>
              <a:ext uri="{C183D7F6-B498-43B3-948B-1728B52AA6E4}">
                <adec:decorative xmlns:adec="http://schemas.microsoft.com/office/drawing/2017/decorative" val="1"/>
              </a:ext>
            </a:extLst>
          </p:cNvPr>
          <p:cNvSpPr txBox="1"/>
          <p:nvPr/>
        </p:nvSpPr>
        <p:spPr>
          <a:xfrm>
            <a:off x="6465600" y="3160800"/>
            <a:ext cx="878400" cy="646331"/>
          </a:xfrm>
          <a:prstGeom prst="rect">
            <a:avLst/>
          </a:prstGeom>
          <a:noFill/>
        </p:spPr>
        <p:txBody>
          <a:bodyPr wrap="square" rtlCol="0">
            <a:spAutoFit/>
          </a:bodyPr>
          <a:lstStyle/>
          <a:p>
            <a:r>
              <a:rPr lang="en-US" dirty="0"/>
              <a:t>Liquid return</a:t>
            </a:r>
          </a:p>
        </p:txBody>
      </p:sp>
      <p:cxnSp>
        <p:nvCxnSpPr>
          <p:cNvPr id="24" name="Straight Arrow Connector 23">
            <a:extLst>
              <a:ext uri="{FF2B5EF4-FFF2-40B4-BE49-F238E27FC236}">
                <a16:creationId xmlns:a16="http://schemas.microsoft.com/office/drawing/2014/main" id="{6E62ED72-8524-4779-9A3E-AE39C1D081B0}"/>
              </a:ext>
              <a:ext uri="{C183D7F6-B498-43B3-948B-1728B52AA6E4}">
                <adec:decorative xmlns:adec="http://schemas.microsoft.com/office/drawing/2017/decorative" val="1"/>
              </a:ext>
            </a:extLst>
          </p:cNvPr>
          <p:cNvCxnSpPr>
            <a:cxnSpLocks/>
          </p:cNvCxnSpPr>
          <p:nvPr/>
        </p:nvCxnSpPr>
        <p:spPr>
          <a:xfrm>
            <a:off x="3607200" y="4204800"/>
            <a:ext cx="0" cy="1564666"/>
          </a:xfrm>
          <a:prstGeom prst="straightConnector1">
            <a:avLst/>
          </a:prstGeom>
          <a:ln w="9525">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E883DBB0-79AB-472C-96E8-8958C90BF1E6}"/>
              </a:ext>
              <a:ext uri="{C183D7F6-B498-43B3-948B-1728B52AA6E4}">
                <adec:decorative xmlns:adec="http://schemas.microsoft.com/office/drawing/2017/decorative" val="1"/>
              </a:ext>
            </a:extLst>
          </p:cNvPr>
          <p:cNvSpPr txBox="1"/>
          <p:nvPr/>
        </p:nvSpPr>
        <p:spPr>
          <a:xfrm>
            <a:off x="2205000" y="5004600"/>
            <a:ext cx="1332000" cy="369332"/>
          </a:xfrm>
          <a:prstGeom prst="rect">
            <a:avLst/>
          </a:prstGeom>
          <a:noFill/>
        </p:spPr>
        <p:txBody>
          <a:bodyPr wrap="square" rtlCol="0">
            <a:spAutoFit/>
          </a:bodyPr>
          <a:lstStyle/>
          <a:p>
            <a:r>
              <a:rPr lang="en-US" dirty="0"/>
              <a:t>Bypass N/C</a:t>
            </a:r>
          </a:p>
        </p:txBody>
      </p:sp>
      <p:sp>
        <p:nvSpPr>
          <p:cNvPr id="38" name="Flowchart: Collate 37">
            <a:extLst>
              <a:ext uri="{FF2B5EF4-FFF2-40B4-BE49-F238E27FC236}">
                <a16:creationId xmlns:a16="http://schemas.microsoft.com/office/drawing/2014/main" id="{DCEDE2CE-CAFC-4FDA-81B0-5517A8958ADF}"/>
              </a:ext>
              <a:ext uri="{C183D7F6-B498-43B3-948B-1728B52AA6E4}">
                <adec:decorative xmlns:adec="http://schemas.microsoft.com/office/drawing/2017/decorative" val="1"/>
              </a:ext>
            </a:extLst>
          </p:cNvPr>
          <p:cNvSpPr/>
          <p:nvPr/>
        </p:nvSpPr>
        <p:spPr>
          <a:xfrm>
            <a:off x="3466800" y="4960800"/>
            <a:ext cx="280801" cy="456932"/>
          </a:xfrm>
          <a:prstGeom prst="flowChartCol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Rectangle 27">
            <a:extLst>
              <a:ext uri="{FF2B5EF4-FFF2-40B4-BE49-F238E27FC236}">
                <a16:creationId xmlns:a16="http://schemas.microsoft.com/office/drawing/2014/main" id="{1428174A-1C3D-470A-853A-2AF2F86955F1}"/>
              </a:ext>
              <a:ext uri="{C183D7F6-B498-43B3-948B-1728B52AA6E4}">
                <adec:decorative xmlns:adec="http://schemas.microsoft.com/office/drawing/2017/decorative" val="1"/>
              </a:ext>
            </a:extLst>
          </p:cNvPr>
          <p:cNvSpPr/>
          <p:nvPr/>
        </p:nvSpPr>
        <p:spPr>
          <a:xfrm>
            <a:off x="4449600" y="5417732"/>
            <a:ext cx="993600" cy="7034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VCU </a:t>
            </a:r>
            <a:r>
              <a:rPr lang="en-US" sz="1400" dirty="0"/>
              <a:t>(VOC, NOx, CO)</a:t>
            </a:r>
          </a:p>
        </p:txBody>
      </p:sp>
      <p:cxnSp>
        <p:nvCxnSpPr>
          <p:cNvPr id="30" name="Straight Arrow Connector 29">
            <a:extLst>
              <a:ext uri="{FF2B5EF4-FFF2-40B4-BE49-F238E27FC236}">
                <a16:creationId xmlns:a16="http://schemas.microsoft.com/office/drawing/2014/main" id="{9684CB41-18FF-4E5F-B0C8-1084A6052540}"/>
              </a:ext>
              <a:ext uri="{C183D7F6-B498-43B3-948B-1728B52AA6E4}">
                <adec:decorative xmlns:adec="http://schemas.microsoft.com/office/drawing/2017/decorative" val="1"/>
              </a:ext>
            </a:extLst>
          </p:cNvPr>
          <p:cNvCxnSpPr>
            <a:cxnSpLocks/>
            <a:endCxn id="28" idx="1"/>
          </p:cNvCxnSpPr>
          <p:nvPr/>
        </p:nvCxnSpPr>
        <p:spPr>
          <a:xfrm>
            <a:off x="3607200" y="5769466"/>
            <a:ext cx="8424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49B2CA15-6A1F-4584-9BC1-048D99E9C90A}"/>
              </a:ext>
              <a:ext uri="{C183D7F6-B498-43B3-948B-1728B52AA6E4}">
                <adec:decorative xmlns:adec="http://schemas.microsoft.com/office/drawing/2017/decorative" val="1"/>
              </a:ext>
            </a:extLst>
          </p:cNvPr>
          <p:cNvCxnSpPr/>
          <p:nvPr/>
        </p:nvCxnSpPr>
        <p:spPr>
          <a:xfrm>
            <a:off x="3607200" y="5868000"/>
            <a:ext cx="8424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2B2E53D2-35BB-4AF0-B7BC-E5E4EFFF345A}"/>
              </a:ext>
              <a:ext uri="{C183D7F6-B498-43B3-948B-1728B52AA6E4}">
                <adec:decorative xmlns:adec="http://schemas.microsoft.com/office/drawing/2017/decorative" val="1"/>
              </a:ext>
            </a:extLst>
          </p:cNvPr>
          <p:cNvSpPr txBox="1"/>
          <p:nvPr/>
        </p:nvSpPr>
        <p:spPr>
          <a:xfrm>
            <a:off x="3369600" y="6026400"/>
            <a:ext cx="1022400" cy="369332"/>
          </a:xfrm>
          <a:prstGeom prst="rect">
            <a:avLst/>
          </a:prstGeom>
          <a:noFill/>
        </p:spPr>
        <p:txBody>
          <a:bodyPr wrap="square" rtlCol="0">
            <a:spAutoFit/>
          </a:bodyPr>
          <a:lstStyle/>
          <a:p>
            <a:r>
              <a:rPr lang="en-US" dirty="0"/>
              <a:t>Propane</a:t>
            </a:r>
          </a:p>
        </p:txBody>
      </p:sp>
      <p:cxnSp>
        <p:nvCxnSpPr>
          <p:cNvPr id="33" name="Straight Arrow Connector 32">
            <a:extLst>
              <a:ext uri="{FF2B5EF4-FFF2-40B4-BE49-F238E27FC236}">
                <a16:creationId xmlns:a16="http://schemas.microsoft.com/office/drawing/2014/main" id="{21318E77-7EF2-48CF-878A-6C4233A2BE02}"/>
              </a:ext>
              <a:ext uri="{C183D7F6-B498-43B3-948B-1728B52AA6E4}">
                <adec:decorative xmlns:adec="http://schemas.microsoft.com/office/drawing/2017/decorative" val="1"/>
              </a:ext>
            </a:extLst>
          </p:cNvPr>
          <p:cNvCxnSpPr/>
          <p:nvPr/>
        </p:nvCxnSpPr>
        <p:spPr>
          <a:xfrm>
            <a:off x="5862187" y="5769466"/>
            <a:ext cx="37147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1" name="Rectangle 40">
            <a:extLst>
              <a:ext uri="{FF2B5EF4-FFF2-40B4-BE49-F238E27FC236}">
                <a16:creationId xmlns:a16="http://schemas.microsoft.com/office/drawing/2014/main" id="{69085A38-FA84-4D6A-B398-9FD0255E71FD}"/>
              </a:ext>
              <a:ext uri="{C183D7F6-B498-43B3-948B-1728B52AA6E4}">
                <adec:decorative xmlns:adec="http://schemas.microsoft.com/office/drawing/2017/decorative" val="1"/>
              </a:ext>
            </a:extLst>
          </p:cNvPr>
          <p:cNvSpPr/>
          <p:nvPr/>
        </p:nvSpPr>
        <p:spPr>
          <a:xfrm>
            <a:off x="6398025" y="5382957"/>
            <a:ext cx="1020151" cy="6925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Release Point</a:t>
            </a:r>
          </a:p>
        </p:txBody>
      </p:sp>
      <p:sp>
        <p:nvSpPr>
          <p:cNvPr id="53" name="TextBox 52">
            <a:extLst>
              <a:ext uri="{FF2B5EF4-FFF2-40B4-BE49-F238E27FC236}">
                <a16:creationId xmlns:a16="http://schemas.microsoft.com/office/drawing/2014/main" id="{10D729F9-CA14-449D-A3FC-0C352C1AB15F}"/>
              </a:ext>
            </a:extLst>
          </p:cNvPr>
          <p:cNvSpPr txBox="1"/>
          <p:nvPr/>
        </p:nvSpPr>
        <p:spPr>
          <a:xfrm>
            <a:off x="8044776" y="1502688"/>
            <a:ext cx="3555360" cy="5355312"/>
          </a:xfrm>
          <a:prstGeom prst="rect">
            <a:avLst/>
          </a:prstGeom>
          <a:noFill/>
        </p:spPr>
        <p:txBody>
          <a:bodyPr wrap="square" rtlCol="0">
            <a:spAutoFit/>
          </a:bodyPr>
          <a:lstStyle/>
          <a:p>
            <a:r>
              <a:rPr lang="en-US" dirty="0"/>
              <a:t>1. The emissions only go to the VCU when the VRU is not working, per permit. The VCU is a backup to the VRU and was only used about 1% of 2019 or about 100 hours. </a:t>
            </a:r>
          </a:p>
          <a:p>
            <a:r>
              <a:rPr lang="en-US" dirty="0"/>
              <a:t> </a:t>
            </a:r>
          </a:p>
          <a:p>
            <a:r>
              <a:rPr lang="en-US" dirty="0"/>
              <a:t>2. Only one runs at a time, taking 100% of the inlet/emissions.</a:t>
            </a:r>
          </a:p>
          <a:p>
            <a:r>
              <a:rPr lang="en-US" dirty="0"/>
              <a:t> </a:t>
            </a:r>
          </a:p>
          <a:p>
            <a:r>
              <a:rPr lang="en-US" dirty="0"/>
              <a:t>3. Two different release points. A vent off the VRU, the VCU is a stack/flare. </a:t>
            </a:r>
          </a:p>
          <a:p>
            <a:r>
              <a:rPr lang="en-US" dirty="0"/>
              <a:t> </a:t>
            </a:r>
          </a:p>
          <a:p>
            <a:r>
              <a:rPr lang="en-US" dirty="0"/>
              <a:t>4. Gasoline vapor is only emissions off the loading rack. So VCU emissions are VOCs. Because we use propane in the VRC it has VOC and NOx/CO.</a:t>
            </a:r>
          </a:p>
          <a:p>
            <a:endParaRPr lang="en-US" dirty="0"/>
          </a:p>
        </p:txBody>
      </p:sp>
    </p:spTree>
    <p:extLst>
      <p:ext uri="{BB962C8B-B14F-4D97-AF65-F5344CB8AC3E}">
        <p14:creationId xmlns:p14="http://schemas.microsoft.com/office/powerpoint/2010/main" val="3717969097"/>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E86D422-4399-FF76-EEBC-B4A96A6891C4}"/>
              </a:ext>
            </a:extLst>
          </p:cNvPr>
          <p:cNvSpPr>
            <a:spLocks noGrp="1"/>
          </p:cNvSpPr>
          <p:nvPr>
            <p:ph type="sldNum" sz="quarter" idx="12"/>
          </p:nvPr>
        </p:nvSpPr>
        <p:spPr/>
        <p:txBody>
          <a:bodyPr/>
          <a:lstStyle/>
          <a:p>
            <a:fld id="{C3625854-A157-44F5-B597-7EECA3982BD8}" type="slidenum">
              <a:rPr lang="en-US" smtClean="0"/>
              <a:t>93</a:t>
            </a:fld>
            <a:endParaRPr lang="en-US"/>
          </a:p>
        </p:txBody>
      </p:sp>
      <p:sp>
        <p:nvSpPr>
          <p:cNvPr id="3" name="Title 2">
            <a:extLst>
              <a:ext uri="{FF2B5EF4-FFF2-40B4-BE49-F238E27FC236}">
                <a16:creationId xmlns:a16="http://schemas.microsoft.com/office/drawing/2014/main" id="{EDF381D6-56BE-46FE-A522-9AC6961C271B}"/>
              </a:ext>
            </a:extLst>
          </p:cNvPr>
          <p:cNvSpPr>
            <a:spLocks noGrp="1"/>
          </p:cNvSpPr>
          <p:nvPr>
            <p:ph type="title"/>
          </p:nvPr>
        </p:nvSpPr>
        <p:spPr>
          <a:xfrm>
            <a:off x="838200" y="-1325563"/>
            <a:ext cx="10515600" cy="1325563"/>
          </a:xfrm>
        </p:spPr>
        <p:txBody>
          <a:bodyPr vert="horz" lIns="91440" tIns="45720" rIns="91440" bIns="45720" rtlCol="0" anchor="b">
            <a:normAutofit/>
          </a:bodyPr>
          <a:lstStyle/>
          <a:p>
            <a:r>
              <a:rPr lang="en-US" dirty="0"/>
              <a:t>VRU and VCU Example Continued</a:t>
            </a:r>
          </a:p>
        </p:txBody>
      </p:sp>
      <p:sp>
        <p:nvSpPr>
          <p:cNvPr id="2" name="Rectangle 1" descr="A diagram shows two processes each sending emissions to the vapor recovery unit and the vapoer combustion unit respectively, showing that the emissions from the tanks can be represented by two separate processes.">
            <a:extLst>
              <a:ext uri="{FF2B5EF4-FFF2-40B4-BE49-F238E27FC236}">
                <a16:creationId xmlns:a16="http://schemas.microsoft.com/office/drawing/2014/main" id="{E38207CF-9D1B-41E3-836F-4E0EC469A367}"/>
              </a:ext>
              <a:ext uri="{C183D7F6-B498-43B3-948B-1728B52AA6E4}">
                <adec:decorative xmlns:adec="http://schemas.microsoft.com/office/drawing/2017/decorative" val="0"/>
              </a:ext>
            </a:extLst>
          </p:cNvPr>
          <p:cNvSpPr/>
          <p:nvPr/>
        </p:nvSpPr>
        <p:spPr>
          <a:xfrm>
            <a:off x="904875" y="247650"/>
            <a:ext cx="9629775" cy="37719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32200D45-BD8A-49E9-982F-48E504EEBE48}"/>
              </a:ext>
              <a:ext uri="{C183D7F6-B498-43B3-948B-1728B52AA6E4}">
                <adec:decorative xmlns:adec="http://schemas.microsoft.com/office/drawing/2017/decorative" val="1"/>
              </a:ext>
            </a:extLst>
          </p:cNvPr>
          <p:cNvSpPr txBox="1"/>
          <p:nvPr/>
        </p:nvSpPr>
        <p:spPr>
          <a:xfrm>
            <a:off x="1826932" y="738979"/>
            <a:ext cx="1242391" cy="369332"/>
          </a:xfrm>
          <a:prstGeom prst="rect">
            <a:avLst/>
          </a:prstGeom>
          <a:noFill/>
          <a:ln>
            <a:solidFill>
              <a:schemeClr val="accent1"/>
            </a:solidFill>
          </a:ln>
        </p:spPr>
        <p:txBody>
          <a:bodyPr wrap="square" rtlCol="0">
            <a:spAutoFit/>
          </a:bodyPr>
          <a:lstStyle/>
          <a:p>
            <a:r>
              <a:rPr lang="en-US" dirty="0"/>
              <a:t>Process 1</a:t>
            </a:r>
          </a:p>
        </p:txBody>
      </p:sp>
      <p:cxnSp>
        <p:nvCxnSpPr>
          <p:cNvPr id="8" name="Straight Arrow Connector 7">
            <a:extLst>
              <a:ext uri="{FF2B5EF4-FFF2-40B4-BE49-F238E27FC236}">
                <a16:creationId xmlns:a16="http://schemas.microsoft.com/office/drawing/2014/main" id="{4AF07D11-E894-487E-8530-11EDE79D9502}"/>
              </a:ext>
              <a:ext uri="{C183D7F6-B498-43B3-948B-1728B52AA6E4}">
                <adec:decorative xmlns:adec="http://schemas.microsoft.com/office/drawing/2017/decorative" val="1"/>
              </a:ext>
            </a:extLst>
          </p:cNvPr>
          <p:cNvCxnSpPr>
            <a:cxnSpLocks/>
            <a:stCxn id="4" idx="3"/>
            <a:endCxn id="9" idx="1"/>
          </p:cNvCxnSpPr>
          <p:nvPr/>
        </p:nvCxnSpPr>
        <p:spPr>
          <a:xfrm>
            <a:off x="3069323" y="923645"/>
            <a:ext cx="1847002" cy="1699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E27612E7-EC79-450F-B541-1C9F71AAF988}"/>
              </a:ext>
              <a:ext uri="{C183D7F6-B498-43B3-948B-1728B52AA6E4}">
                <adec:decorative xmlns:adec="http://schemas.microsoft.com/office/drawing/2017/decorative" val="1"/>
              </a:ext>
            </a:extLst>
          </p:cNvPr>
          <p:cNvSpPr txBox="1"/>
          <p:nvPr/>
        </p:nvSpPr>
        <p:spPr>
          <a:xfrm>
            <a:off x="4916325" y="755978"/>
            <a:ext cx="1242391" cy="369332"/>
          </a:xfrm>
          <a:prstGeom prst="rect">
            <a:avLst/>
          </a:prstGeom>
          <a:noFill/>
          <a:ln>
            <a:solidFill>
              <a:schemeClr val="accent2">
                <a:lumMod val="50000"/>
              </a:schemeClr>
            </a:solidFill>
          </a:ln>
        </p:spPr>
        <p:txBody>
          <a:bodyPr wrap="square" rtlCol="0">
            <a:spAutoFit/>
          </a:bodyPr>
          <a:lstStyle/>
          <a:p>
            <a:pPr algn="ctr"/>
            <a:r>
              <a:rPr lang="en-US"/>
              <a:t>VRU</a:t>
            </a:r>
            <a:endParaRPr lang="en-US" dirty="0"/>
          </a:p>
        </p:txBody>
      </p:sp>
      <p:sp>
        <p:nvSpPr>
          <p:cNvPr id="39" name="TextBox 38">
            <a:extLst>
              <a:ext uri="{FF2B5EF4-FFF2-40B4-BE49-F238E27FC236}">
                <a16:creationId xmlns:a16="http://schemas.microsoft.com/office/drawing/2014/main" id="{614BF30F-EDE1-4611-94A6-0864511C2BC7}"/>
              </a:ext>
              <a:ext uri="{C183D7F6-B498-43B3-948B-1728B52AA6E4}">
                <adec:decorative xmlns:adec="http://schemas.microsoft.com/office/drawing/2017/decorative" val="1"/>
              </a:ext>
            </a:extLst>
          </p:cNvPr>
          <p:cNvSpPr txBox="1"/>
          <p:nvPr/>
        </p:nvSpPr>
        <p:spPr>
          <a:xfrm>
            <a:off x="2062986" y="1237299"/>
            <a:ext cx="770282" cy="369332"/>
          </a:xfrm>
          <a:prstGeom prst="rect">
            <a:avLst/>
          </a:prstGeom>
          <a:noFill/>
        </p:spPr>
        <p:txBody>
          <a:bodyPr wrap="square" rtlCol="0">
            <a:spAutoFit/>
          </a:bodyPr>
          <a:lstStyle/>
          <a:p>
            <a:r>
              <a:rPr lang="en-US" dirty="0"/>
              <a:t>VOCs</a:t>
            </a:r>
          </a:p>
        </p:txBody>
      </p:sp>
      <p:sp>
        <p:nvSpPr>
          <p:cNvPr id="17" name="Rectangle 16">
            <a:extLst>
              <a:ext uri="{FF2B5EF4-FFF2-40B4-BE49-F238E27FC236}">
                <a16:creationId xmlns:a16="http://schemas.microsoft.com/office/drawing/2014/main" id="{3AF0BB36-B40E-445A-A99B-169342744F6A}"/>
              </a:ext>
              <a:ext uri="{C183D7F6-B498-43B3-948B-1728B52AA6E4}">
                <adec:decorative xmlns:adec="http://schemas.microsoft.com/office/drawing/2017/decorative" val="1"/>
              </a:ext>
            </a:extLst>
          </p:cNvPr>
          <p:cNvSpPr/>
          <p:nvPr/>
        </p:nvSpPr>
        <p:spPr>
          <a:xfrm>
            <a:off x="5023171" y="1231003"/>
            <a:ext cx="1028701" cy="38762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rPr>
              <a:t>Path 1</a:t>
            </a:r>
          </a:p>
        </p:txBody>
      </p:sp>
      <p:sp>
        <p:nvSpPr>
          <p:cNvPr id="16" name="Oval 15">
            <a:extLst>
              <a:ext uri="{FF2B5EF4-FFF2-40B4-BE49-F238E27FC236}">
                <a16:creationId xmlns:a16="http://schemas.microsoft.com/office/drawing/2014/main" id="{F655FDD9-1639-406C-8C94-F4EDB433BB04}"/>
              </a:ext>
              <a:ext uri="{C183D7F6-B498-43B3-948B-1728B52AA6E4}">
                <adec:decorative xmlns:adec="http://schemas.microsoft.com/office/drawing/2017/decorative" val="1"/>
              </a:ext>
            </a:extLst>
          </p:cNvPr>
          <p:cNvSpPr/>
          <p:nvPr/>
        </p:nvSpPr>
        <p:spPr>
          <a:xfrm>
            <a:off x="4279401" y="456457"/>
            <a:ext cx="2516238" cy="133770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a:extLst>
              <a:ext uri="{FF2B5EF4-FFF2-40B4-BE49-F238E27FC236}">
                <a16:creationId xmlns:a16="http://schemas.microsoft.com/office/drawing/2014/main" id="{EA23569A-88EC-451A-A7E4-0EC5C0455B0F}"/>
              </a:ext>
              <a:ext uri="{C183D7F6-B498-43B3-948B-1728B52AA6E4}">
                <adec:decorative xmlns:adec="http://schemas.microsoft.com/office/drawing/2017/decorative" val="1"/>
              </a:ext>
            </a:extLst>
          </p:cNvPr>
          <p:cNvCxnSpPr>
            <a:cxnSpLocks/>
            <a:stCxn id="9" idx="3"/>
            <a:endCxn id="12" idx="1"/>
          </p:cNvCxnSpPr>
          <p:nvPr/>
        </p:nvCxnSpPr>
        <p:spPr>
          <a:xfrm flipV="1">
            <a:off x="6158716" y="923645"/>
            <a:ext cx="1996937" cy="1699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7949281E-E329-4777-817D-8477C9C6AB22}"/>
              </a:ext>
              <a:ext uri="{C183D7F6-B498-43B3-948B-1728B52AA6E4}">
                <adec:decorative xmlns:adec="http://schemas.microsoft.com/office/drawing/2017/decorative" val="1"/>
              </a:ext>
            </a:extLst>
          </p:cNvPr>
          <p:cNvSpPr/>
          <p:nvPr/>
        </p:nvSpPr>
        <p:spPr>
          <a:xfrm>
            <a:off x="8155653" y="689283"/>
            <a:ext cx="1769165" cy="46872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Release point 1</a:t>
            </a:r>
          </a:p>
        </p:txBody>
      </p:sp>
      <p:sp>
        <p:nvSpPr>
          <p:cNvPr id="5" name="TextBox 4">
            <a:extLst>
              <a:ext uri="{FF2B5EF4-FFF2-40B4-BE49-F238E27FC236}">
                <a16:creationId xmlns:a16="http://schemas.microsoft.com/office/drawing/2014/main" id="{3EB91DB8-96D2-4169-90EC-2A0CA9D833FF}"/>
              </a:ext>
              <a:ext uri="{C183D7F6-B498-43B3-948B-1728B52AA6E4}">
                <adec:decorative xmlns:adec="http://schemas.microsoft.com/office/drawing/2017/decorative" val="1"/>
              </a:ext>
            </a:extLst>
          </p:cNvPr>
          <p:cNvSpPr txBox="1"/>
          <p:nvPr/>
        </p:nvSpPr>
        <p:spPr>
          <a:xfrm>
            <a:off x="1816560" y="2775476"/>
            <a:ext cx="1302026" cy="369332"/>
          </a:xfrm>
          <a:prstGeom prst="rect">
            <a:avLst/>
          </a:prstGeom>
          <a:noFill/>
          <a:ln>
            <a:solidFill>
              <a:schemeClr val="accent1"/>
            </a:solidFill>
          </a:ln>
        </p:spPr>
        <p:txBody>
          <a:bodyPr wrap="square" rtlCol="0">
            <a:spAutoFit/>
          </a:bodyPr>
          <a:lstStyle/>
          <a:p>
            <a:r>
              <a:rPr lang="en-US" dirty="0"/>
              <a:t>Process 2</a:t>
            </a:r>
          </a:p>
        </p:txBody>
      </p:sp>
      <p:sp>
        <p:nvSpPr>
          <p:cNvPr id="38" name="TextBox 37">
            <a:extLst>
              <a:ext uri="{FF2B5EF4-FFF2-40B4-BE49-F238E27FC236}">
                <a16:creationId xmlns:a16="http://schemas.microsoft.com/office/drawing/2014/main" id="{05243FFF-24E6-471F-A33E-9643D88CCFBC}"/>
              </a:ext>
              <a:ext uri="{C183D7F6-B498-43B3-948B-1728B52AA6E4}">
                <adec:decorative xmlns:adec="http://schemas.microsoft.com/office/drawing/2017/decorative" val="1"/>
              </a:ext>
            </a:extLst>
          </p:cNvPr>
          <p:cNvSpPr txBox="1"/>
          <p:nvPr/>
        </p:nvSpPr>
        <p:spPr>
          <a:xfrm>
            <a:off x="1483200" y="3336823"/>
            <a:ext cx="2140623" cy="369332"/>
          </a:xfrm>
          <a:prstGeom prst="rect">
            <a:avLst/>
          </a:prstGeom>
          <a:noFill/>
        </p:spPr>
        <p:txBody>
          <a:bodyPr wrap="square" rtlCol="0">
            <a:spAutoFit/>
          </a:bodyPr>
          <a:lstStyle/>
          <a:p>
            <a:r>
              <a:rPr lang="en-US" dirty="0"/>
              <a:t>VOC, NOX and CO</a:t>
            </a:r>
          </a:p>
        </p:txBody>
      </p:sp>
      <p:cxnSp>
        <p:nvCxnSpPr>
          <p:cNvPr id="20" name="Straight Arrow Connector 19">
            <a:extLst>
              <a:ext uri="{FF2B5EF4-FFF2-40B4-BE49-F238E27FC236}">
                <a16:creationId xmlns:a16="http://schemas.microsoft.com/office/drawing/2014/main" id="{AE855035-F719-485F-B866-127EAD1F5D35}"/>
              </a:ext>
              <a:ext uri="{C183D7F6-B498-43B3-948B-1728B52AA6E4}">
                <adec:decorative xmlns:adec="http://schemas.microsoft.com/office/drawing/2017/decorative" val="1"/>
              </a:ext>
            </a:extLst>
          </p:cNvPr>
          <p:cNvCxnSpPr>
            <a:stCxn id="5" idx="3"/>
            <a:endCxn id="18" idx="1"/>
          </p:cNvCxnSpPr>
          <p:nvPr/>
        </p:nvCxnSpPr>
        <p:spPr>
          <a:xfrm>
            <a:off x="3118586" y="2960142"/>
            <a:ext cx="1904585" cy="261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264D2757-263F-48F2-B0CD-DD9909FAAFDE}"/>
              </a:ext>
              <a:ext uri="{C183D7F6-B498-43B3-948B-1728B52AA6E4}">
                <adec:decorative xmlns:adec="http://schemas.microsoft.com/office/drawing/2017/decorative" val="1"/>
              </a:ext>
            </a:extLst>
          </p:cNvPr>
          <p:cNvSpPr txBox="1"/>
          <p:nvPr/>
        </p:nvSpPr>
        <p:spPr>
          <a:xfrm>
            <a:off x="3359195" y="3022458"/>
            <a:ext cx="1232452" cy="369332"/>
          </a:xfrm>
          <a:prstGeom prst="rect">
            <a:avLst/>
          </a:prstGeom>
          <a:noFill/>
        </p:spPr>
        <p:txBody>
          <a:bodyPr wrap="square" rtlCol="0">
            <a:spAutoFit/>
          </a:bodyPr>
          <a:lstStyle/>
          <a:p>
            <a:r>
              <a:rPr lang="en-US" dirty="0"/>
              <a:t>Propane</a:t>
            </a:r>
          </a:p>
        </p:txBody>
      </p:sp>
      <p:sp>
        <p:nvSpPr>
          <p:cNvPr id="18" name="TextBox 17">
            <a:extLst>
              <a:ext uri="{FF2B5EF4-FFF2-40B4-BE49-F238E27FC236}">
                <a16:creationId xmlns:a16="http://schemas.microsoft.com/office/drawing/2014/main" id="{BAA680AC-D711-46BB-9059-41E9CE7B926E}"/>
              </a:ext>
              <a:ext uri="{C183D7F6-B498-43B3-948B-1728B52AA6E4}">
                <adec:decorative xmlns:adec="http://schemas.microsoft.com/office/drawing/2017/decorative" val="1"/>
              </a:ext>
            </a:extLst>
          </p:cNvPr>
          <p:cNvSpPr txBox="1"/>
          <p:nvPr/>
        </p:nvSpPr>
        <p:spPr>
          <a:xfrm>
            <a:off x="5023171" y="2778086"/>
            <a:ext cx="1242391" cy="369332"/>
          </a:xfrm>
          <a:prstGeom prst="rect">
            <a:avLst/>
          </a:prstGeom>
          <a:noFill/>
          <a:ln>
            <a:solidFill>
              <a:schemeClr val="accent2">
                <a:lumMod val="50000"/>
              </a:schemeClr>
            </a:solidFill>
          </a:ln>
        </p:spPr>
        <p:txBody>
          <a:bodyPr wrap="square" rtlCol="0">
            <a:spAutoFit/>
          </a:bodyPr>
          <a:lstStyle/>
          <a:p>
            <a:pPr algn="ctr"/>
            <a:r>
              <a:rPr lang="en-US"/>
              <a:t>VCU</a:t>
            </a:r>
            <a:endParaRPr lang="en-US" dirty="0"/>
          </a:p>
        </p:txBody>
      </p:sp>
      <p:sp>
        <p:nvSpPr>
          <p:cNvPr id="47" name="TextBox 46">
            <a:extLst>
              <a:ext uri="{FF2B5EF4-FFF2-40B4-BE49-F238E27FC236}">
                <a16:creationId xmlns:a16="http://schemas.microsoft.com/office/drawing/2014/main" id="{7B3AFFA9-14C0-4955-876E-252E8CA3762C}"/>
              </a:ext>
              <a:ext uri="{C183D7F6-B498-43B3-948B-1728B52AA6E4}">
                <adec:decorative xmlns:adec="http://schemas.microsoft.com/office/drawing/2017/decorative" val="1"/>
              </a:ext>
            </a:extLst>
          </p:cNvPr>
          <p:cNvSpPr txBox="1"/>
          <p:nvPr/>
        </p:nvSpPr>
        <p:spPr>
          <a:xfrm>
            <a:off x="5217580" y="3207124"/>
            <a:ext cx="860563" cy="369332"/>
          </a:xfrm>
          <a:prstGeom prst="rect">
            <a:avLst/>
          </a:prstGeom>
          <a:noFill/>
          <a:ln>
            <a:solidFill>
              <a:schemeClr val="accent1"/>
            </a:solidFill>
          </a:ln>
        </p:spPr>
        <p:txBody>
          <a:bodyPr wrap="square" rtlCol="0">
            <a:spAutoFit/>
          </a:bodyPr>
          <a:lstStyle/>
          <a:p>
            <a:r>
              <a:rPr lang="en-US" dirty="0">
                <a:solidFill>
                  <a:schemeClr val="accent1">
                    <a:lumMod val="75000"/>
                  </a:schemeClr>
                </a:solidFill>
              </a:rPr>
              <a:t>Path 2</a:t>
            </a:r>
          </a:p>
        </p:txBody>
      </p:sp>
      <p:sp>
        <p:nvSpPr>
          <p:cNvPr id="46" name="Oval 45">
            <a:extLst>
              <a:ext uri="{FF2B5EF4-FFF2-40B4-BE49-F238E27FC236}">
                <a16:creationId xmlns:a16="http://schemas.microsoft.com/office/drawing/2014/main" id="{72A20BA6-5703-49CB-834B-40514C0F1E59}"/>
              </a:ext>
              <a:ext uri="{C183D7F6-B498-43B3-948B-1728B52AA6E4}">
                <adec:decorative xmlns:adec="http://schemas.microsoft.com/office/drawing/2017/decorative" val="1"/>
              </a:ext>
            </a:extLst>
          </p:cNvPr>
          <p:cNvSpPr/>
          <p:nvPr/>
        </p:nvSpPr>
        <p:spPr>
          <a:xfrm>
            <a:off x="4424340" y="2431073"/>
            <a:ext cx="2501349" cy="126061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Arrow Connector 26">
            <a:extLst>
              <a:ext uri="{FF2B5EF4-FFF2-40B4-BE49-F238E27FC236}">
                <a16:creationId xmlns:a16="http://schemas.microsoft.com/office/drawing/2014/main" id="{3B54069A-AAF1-4A66-85C9-DD3B9D1E0BB9}"/>
              </a:ext>
              <a:ext uri="{C183D7F6-B498-43B3-948B-1728B52AA6E4}">
                <adec:decorative xmlns:adec="http://schemas.microsoft.com/office/drawing/2017/decorative" val="1"/>
              </a:ext>
            </a:extLst>
          </p:cNvPr>
          <p:cNvCxnSpPr>
            <a:cxnSpLocks/>
            <a:stCxn id="18" idx="3"/>
            <a:endCxn id="28" idx="1"/>
          </p:cNvCxnSpPr>
          <p:nvPr/>
        </p:nvCxnSpPr>
        <p:spPr>
          <a:xfrm flipV="1">
            <a:off x="6265562" y="2956990"/>
            <a:ext cx="1902518" cy="57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8" name="Rectangle 27">
            <a:extLst>
              <a:ext uri="{FF2B5EF4-FFF2-40B4-BE49-F238E27FC236}">
                <a16:creationId xmlns:a16="http://schemas.microsoft.com/office/drawing/2014/main" id="{629F728C-5167-4390-95A5-A40F4DC94CA9}"/>
              </a:ext>
              <a:ext uri="{C183D7F6-B498-43B3-948B-1728B52AA6E4}">
                <adec:decorative xmlns:adec="http://schemas.microsoft.com/office/drawing/2017/decorative" val="1"/>
              </a:ext>
            </a:extLst>
          </p:cNvPr>
          <p:cNvSpPr/>
          <p:nvPr/>
        </p:nvSpPr>
        <p:spPr>
          <a:xfrm>
            <a:off x="8168080" y="2722628"/>
            <a:ext cx="1769165" cy="46872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Release point 2</a:t>
            </a:r>
          </a:p>
        </p:txBody>
      </p:sp>
      <p:sp>
        <p:nvSpPr>
          <p:cNvPr id="44" name="TextBox 43">
            <a:extLst>
              <a:ext uri="{FF2B5EF4-FFF2-40B4-BE49-F238E27FC236}">
                <a16:creationId xmlns:a16="http://schemas.microsoft.com/office/drawing/2014/main" id="{63F84F3E-7241-4030-AC3C-AB611DD65BDD}"/>
              </a:ext>
              <a:ext uri="{C183D7F6-B498-43B3-948B-1728B52AA6E4}">
                <adec:decorative xmlns:adec="http://schemas.microsoft.com/office/drawing/2017/decorative" val="0"/>
              </a:ext>
            </a:extLst>
          </p:cNvPr>
          <p:cNvSpPr txBox="1"/>
          <p:nvPr/>
        </p:nvSpPr>
        <p:spPr>
          <a:xfrm>
            <a:off x="1357381" y="4514153"/>
            <a:ext cx="1659835" cy="369332"/>
          </a:xfrm>
          <a:prstGeom prst="rect">
            <a:avLst/>
          </a:prstGeom>
          <a:noFill/>
        </p:spPr>
        <p:txBody>
          <a:bodyPr wrap="square" rtlCol="0">
            <a:spAutoFit/>
          </a:bodyPr>
          <a:lstStyle/>
          <a:p>
            <a:r>
              <a:rPr lang="en-US" dirty="0"/>
              <a:t>Process 1 (VOC)</a:t>
            </a:r>
          </a:p>
        </p:txBody>
      </p:sp>
      <p:sp>
        <p:nvSpPr>
          <p:cNvPr id="51" name="Left Brace 50">
            <a:extLst>
              <a:ext uri="{FF2B5EF4-FFF2-40B4-BE49-F238E27FC236}">
                <a16:creationId xmlns:a16="http://schemas.microsoft.com/office/drawing/2014/main" id="{CCFF1FDA-A388-43CF-AAEF-1CD3AD816F8B}"/>
              </a:ext>
              <a:ext uri="{C183D7F6-B498-43B3-948B-1728B52AA6E4}">
                <adec:decorative xmlns:adec="http://schemas.microsoft.com/office/drawing/2017/decorative" val="1"/>
              </a:ext>
            </a:extLst>
          </p:cNvPr>
          <p:cNvSpPr/>
          <p:nvPr/>
        </p:nvSpPr>
        <p:spPr>
          <a:xfrm>
            <a:off x="3744336" y="4337016"/>
            <a:ext cx="86969" cy="723607"/>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2" name="TextBox 41">
            <a:extLst>
              <a:ext uri="{FF2B5EF4-FFF2-40B4-BE49-F238E27FC236}">
                <a16:creationId xmlns:a16="http://schemas.microsoft.com/office/drawing/2014/main" id="{B36DBBCC-BF44-406F-AC34-FD98E4412E1D}"/>
              </a:ext>
              <a:ext uri="{C183D7F6-B498-43B3-948B-1728B52AA6E4}">
                <adec:decorative xmlns:adec="http://schemas.microsoft.com/office/drawing/2017/decorative" val="0"/>
              </a:ext>
            </a:extLst>
          </p:cNvPr>
          <p:cNvSpPr txBox="1"/>
          <p:nvPr/>
        </p:nvSpPr>
        <p:spPr>
          <a:xfrm>
            <a:off x="3831305" y="4394994"/>
            <a:ext cx="2052430" cy="646331"/>
          </a:xfrm>
          <a:prstGeom prst="rect">
            <a:avLst/>
          </a:prstGeom>
          <a:noFill/>
        </p:spPr>
        <p:txBody>
          <a:bodyPr wrap="square" rtlCol="0">
            <a:spAutoFit/>
          </a:bodyPr>
          <a:lstStyle/>
          <a:p>
            <a:r>
              <a:rPr lang="en-US" b="1" dirty="0"/>
              <a:t>Path 1:</a:t>
            </a:r>
          </a:p>
          <a:p>
            <a:r>
              <a:rPr lang="en-US" dirty="0"/>
              <a:t>VRU sequence 1</a:t>
            </a:r>
          </a:p>
        </p:txBody>
      </p:sp>
      <p:sp>
        <p:nvSpPr>
          <p:cNvPr id="43" name="TextBox 42">
            <a:extLst>
              <a:ext uri="{FF2B5EF4-FFF2-40B4-BE49-F238E27FC236}">
                <a16:creationId xmlns:a16="http://schemas.microsoft.com/office/drawing/2014/main" id="{7DE67ED0-815E-439C-9349-F284A0F19A12}"/>
              </a:ext>
            </a:extLst>
          </p:cNvPr>
          <p:cNvSpPr txBox="1"/>
          <p:nvPr/>
        </p:nvSpPr>
        <p:spPr>
          <a:xfrm>
            <a:off x="6096000" y="4217603"/>
            <a:ext cx="3920545" cy="923330"/>
          </a:xfrm>
          <a:prstGeom prst="rect">
            <a:avLst/>
          </a:prstGeom>
          <a:noFill/>
        </p:spPr>
        <p:txBody>
          <a:bodyPr wrap="square" rtlCol="0">
            <a:spAutoFit/>
          </a:bodyPr>
          <a:lstStyle/>
          <a:p>
            <a:r>
              <a:rPr lang="en-US" dirty="0"/>
              <a:t>If individual control capture isn’t 100% then rel apportionment should be adjusted to reflect %  going to fugitives.</a:t>
            </a:r>
          </a:p>
        </p:txBody>
      </p:sp>
      <p:sp>
        <p:nvSpPr>
          <p:cNvPr id="45" name="TextBox 44">
            <a:extLst>
              <a:ext uri="{FF2B5EF4-FFF2-40B4-BE49-F238E27FC236}">
                <a16:creationId xmlns:a16="http://schemas.microsoft.com/office/drawing/2014/main" id="{6AD4211B-6B74-4909-8EF5-67A2DB9D0DEA}"/>
              </a:ext>
            </a:extLst>
          </p:cNvPr>
          <p:cNvSpPr txBox="1"/>
          <p:nvPr/>
        </p:nvSpPr>
        <p:spPr>
          <a:xfrm>
            <a:off x="666651" y="5381805"/>
            <a:ext cx="3192401" cy="369332"/>
          </a:xfrm>
          <a:prstGeom prst="rect">
            <a:avLst/>
          </a:prstGeom>
          <a:noFill/>
        </p:spPr>
        <p:txBody>
          <a:bodyPr wrap="square" rtlCol="0">
            <a:spAutoFit/>
          </a:bodyPr>
          <a:lstStyle/>
          <a:p>
            <a:r>
              <a:rPr lang="en-US" dirty="0"/>
              <a:t>Process 2 (VOC, NOX and CO)</a:t>
            </a:r>
          </a:p>
        </p:txBody>
      </p:sp>
      <p:sp>
        <p:nvSpPr>
          <p:cNvPr id="52" name="Left Brace 51">
            <a:extLst>
              <a:ext uri="{FF2B5EF4-FFF2-40B4-BE49-F238E27FC236}">
                <a16:creationId xmlns:a16="http://schemas.microsoft.com/office/drawing/2014/main" id="{404A42AA-0B7C-481C-9866-B680D00B100B}"/>
              </a:ext>
              <a:ext uri="{C183D7F6-B498-43B3-948B-1728B52AA6E4}">
                <adec:decorative xmlns:adec="http://schemas.microsoft.com/office/drawing/2017/decorative" val="1"/>
              </a:ext>
            </a:extLst>
          </p:cNvPr>
          <p:cNvSpPr/>
          <p:nvPr/>
        </p:nvSpPr>
        <p:spPr>
          <a:xfrm>
            <a:off x="3756644" y="5247160"/>
            <a:ext cx="45719" cy="638623"/>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TextBox 47">
            <a:extLst>
              <a:ext uri="{FF2B5EF4-FFF2-40B4-BE49-F238E27FC236}">
                <a16:creationId xmlns:a16="http://schemas.microsoft.com/office/drawing/2014/main" id="{A798F976-8AD0-4A89-9D78-996F8242CC8E}"/>
              </a:ext>
            </a:extLst>
          </p:cNvPr>
          <p:cNvSpPr txBox="1"/>
          <p:nvPr/>
        </p:nvSpPr>
        <p:spPr>
          <a:xfrm>
            <a:off x="3859052" y="5286636"/>
            <a:ext cx="1996936" cy="646331"/>
          </a:xfrm>
          <a:prstGeom prst="rect">
            <a:avLst/>
          </a:prstGeom>
          <a:noFill/>
        </p:spPr>
        <p:txBody>
          <a:bodyPr wrap="square" rtlCol="0">
            <a:spAutoFit/>
          </a:bodyPr>
          <a:lstStyle/>
          <a:p>
            <a:r>
              <a:rPr lang="en-US" b="1" dirty="0"/>
              <a:t>Path 2</a:t>
            </a:r>
          </a:p>
          <a:p>
            <a:r>
              <a:rPr lang="en-US" dirty="0"/>
              <a:t>VCU Sequence 1</a:t>
            </a:r>
          </a:p>
        </p:txBody>
      </p:sp>
      <p:sp>
        <p:nvSpPr>
          <p:cNvPr id="29" name="TextBox 28">
            <a:extLst>
              <a:ext uri="{FF2B5EF4-FFF2-40B4-BE49-F238E27FC236}">
                <a16:creationId xmlns:a16="http://schemas.microsoft.com/office/drawing/2014/main" id="{6BCDE4D1-6598-4465-BB7D-910F16AA936B}"/>
              </a:ext>
            </a:extLst>
          </p:cNvPr>
          <p:cNvSpPr txBox="1"/>
          <p:nvPr/>
        </p:nvSpPr>
        <p:spPr>
          <a:xfrm>
            <a:off x="6096000" y="5338986"/>
            <a:ext cx="3920545" cy="923330"/>
          </a:xfrm>
          <a:prstGeom prst="rect">
            <a:avLst/>
          </a:prstGeom>
          <a:noFill/>
        </p:spPr>
        <p:txBody>
          <a:bodyPr wrap="square" rtlCol="0">
            <a:spAutoFit/>
          </a:bodyPr>
          <a:lstStyle/>
          <a:p>
            <a:r>
              <a:rPr lang="en-US" dirty="0"/>
              <a:t>Recall VCU is a “backup” for the first process.  When the VRU is offline, the VCU is running.  </a:t>
            </a:r>
          </a:p>
        </p:txBody>
      </p:sp>
    </p:spTree>
    <p:extLst>
      <p:ext uri="{BB962C8B-B14F-4D97-AF65-F5344CB8AC3E}">
        <p14:creationId xmlns:p14="http://schemas.microsoft.com/office/powerpoint/2010/main" val="1124500067"/>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5F17185-71E5-452D-8428-E2023956F8AA}"/>
              </a:ext>
            </a:extLst>
          </p:cNvPr>
          <p:cNvSpPr>
            <a:spLocks noGrp="1"/>
          </p:cNvSpPr>
          <p:nvPr>
            <p:ph type="sldNum" sz="quarter" idx="12"/>
          </p:nvPr>
        </p:nvSpPr>
        <p:spPr/>
        <p:txBody>
          <a:bodyPr/>
          <a:lstStyle/>
          <a:p>
            <a:fld id="{C3625854-A157-44F5-B597-7EECA3982BD8}" type="slidenum">
              <a:rPr lang="en-US" smtClean="0"/>
              <a:t>94</a:t>
            </a:fld>
            <a:endParaRPr lang="en-US"/>
          </a:p>
        </p:txBody>
      </p:sp>
      <p:sp>
        <p:nvSpPr>
          <p:cNvPr id="2" name="Title 1">
            <a:extLst>
              <a:ext uri="{FF2B5EF4-FFF2-40B4-BE49-F238E27FC236}">
                <a16:creationId xmlns:a16="http://schemas.microsoft.com/office/drawing/2014/main" id="{489181E3-64CC-462C-A6FE-13CCCE67CC34}"/>
              </a:ext>
            </a:extLst>
          </p:cNvPr>
          <p:cNvSpPr>
            <a:spLocks noGrp="1"/>
          </p:cNvSpPr>
          <p:nvPr>
            <p:ph type="title"/>
          </p:nvPr>
        </p:nvSpPr>
        <p:spPr/>
        <p:txBody>
          <a:bodyPr/>
          <a:lstStyle/>
          <a:p>
            <a:r>
              <a:rPr lang="en-US" b="1" dirty="0"/>
              <a:t>How to Get Help</a:t>
            </a:r>
          </a:p>
        </p:txBody>
      </p:sp>
      <p:sp>
        <p:nvSpPr>
          <p:cNvPr id="3" name="Content Placeholder 2">
            <a:extLst>
              <a:ext uri="{FF2B5EF4-FFF2-40B4-BE49-F238E27FC236}">
                <a16:creationId xmlns:a16="http://schemas.microsoft.com/office/drawing/2014/main" id="{53CB95BE-B8ED-4751-A437-48424DF01A50}"/>
              </a:ext>
            </a:extLst>
          </p:cNvPr>
          <p:cNvSpPr>
            <a:spLocks noGrp="1"/>
          </p:cNvSpPr>
          <p:nvPr>
            <p:ph idx="1"/>
          </p:nvPr>
        </p:nvSpPr>
        <p:spPr/>
        <p:txBody>
          <a:bodyPr>
            <a:normAutofit fontScale="92500" lnSpcReduction="10000"/>
          </a:bodyPr>
          <a:lstStyle/>
          <a:p>
            <a:pPr marL="0" indent="0">
              <a:buNone/>
            </a:pPr>
            <a:r>
              <a:rPr lang="en-US" b="1" dirty="0"/>
              <a:t>Regardless of what help you need always send your SLT:</a:t>
            </a:r>
          </a:p>
          <a:p>
            <a:pPr marL="0" indent="0">
              <a:buNone/>
            </a:pPr>
            <a:r>
              <a:rPr lang="en-US" dirty="0"/>
              <a:t>1. Facility name and ID</a:t>
            </a:r>
          </a:p>
          <a:p>
            <a:pPr marL="0" indent="0">
              <a:buNone/>
            </a:pPr>
            <a:r>
              <a:rPr lang="en-US" dirty="0"/>
              <a:t>2. Screenshot(s) of error you are getting</a:t>
            </a:r>
          </a:p>
          <a:p>
            <a:pPr marL="0" indent="0">
              <a:buNone/>
            </a:pPr>
            <a:r>
              <a:rPr lang="en-US" dirty="0"/>
              <a:t>3. BU template (if using) that is giving you errors</a:t>
            </a:r>
          </a:p>
          <a:p>
            <a:pPr marL="0" indent="0">
              <a:buNone/>
            </a:pPr>
            <a:r>
              <a:rPr lang="en-US" dirty="0"/>
              <a:t>4. Diagram -even if by hand and scanned in- of the controls set up you have (especially for complex controls)</a:t>
            </a:r>
          </a:p>
          <a:p>
            <a:pPr marL="0" indent="0">
              <a:buNone/>
            </a:pPr>
            <a:r>
              <a:rPr lang="en-US" b="1" dirty="0"/>
              <a:t>Steps:</a:t>
            </a:r>
          </a:p>
          <a:p>
            <a:pPr marL="0" indent="0">
              <a:buNone/>
            </a:pPr>
            <a:r>
              <a:rPr lang="en-US" dirty="0"/>
              <a:t>1. If CAERS issue:  Help Desk first (Click Help in UI top right of your screen)</a:t>
            </a:r>
          </a:p>
          <a:p>
            <a:pPr marL="0" indent="0">
              <a:buNone/>
            </a:pPr>
            <a:r>
              <a:rPr lang="en-US" dirty="0"/>
              <a:t>2. If questions about calculations:  Your SLT (they will elevate to EPA as needed)</a:t>
            </a:r>
          </a:p>
        </p:txBody>
      </p:sp>
    </p:spTree>
    <p:extLst>
      <p:ext uri="{BB962C8B-B14F-4D97-AF65-F5344CB8AC3E}">
        <p14:creationId xmlns:p14="http://schemas.microsoft.com/office/powerpoint/2010/main" val="1088785113"/>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E898413-4218-4FC0-9374-4CA8E3F60C03}"/>
              </a:ext>
            </a:extLst>
          </p:cNvPr>
          <p:cNvSpPr>
            <a:spLocks noGrp="1"/>
          </p:cNvSpPr>
          <p:nvPr>
            <p:ph type="sldNum" sz="quarter" idx="12"/>
          </p:nvPr>
        </p:nvSpPr>
        <p:spPr/>
        <p:txBody>
          <a:bodyPr/>
          <a:lstStyle/>
          <a:p>
            <a:fld id="{C3625854-A157-44F5-B597-7EECA3982BD8}" type="slidenum">
              <a:rPr lang="en-US" smtClean="0"/>
              <a:t>95</a:t>
            </a:fld>
            <a:endParaRPr lang="en-US"/>
          </a:p>
        </p:txBody>
      </p:sp>
      <p:sp>
        <p:nvSpPr>
          <p:cNvPr id="2" name="Title 1">
            <a:extLst>
              <a:ext uri="{FF2B5EF4-FFF2-40B4-BE49-F238E27FC236}">
                <a16:creationId xmlns:a16="http://schemas.microsoft.com/office/drawing/2014/main" id="{AF7ECAD8-4B02-4D4F-9A6F-6F6C3997014B}"/>
              </a:ext>
            </a:extLst>
          </p:cNvPr>
          <p:cNvSpPr>
            <a:spLocks noGrp="1"/>
          </p:cNvSpPr>
          <p:nvPr>
            <p:ph type="title"/>
          </p:nvPr>
        </p:nvSpPr>
        <p:spPr>
          <a:xfrm>
            <a:off x="838200" y="2766218"/>
            <a:ext cx="10515600" cy="1325563"/>
          </a:xfrm>
        </p:spPr>
        <p:txBody>
          <a:bodyPr/>
          <a:lstStyle/>
          <a:p>
            <a:pPr algn="ctr"/>
            <a:r>
              <a:rPr lang="en-US" b="1" dirty="0"/>
              <a:t>Questions</a:t>
            </a:r>
          </a:p>
        </p:txBody>
      </p:sp>
    </p:spTree>
    <p:extLst>
      <p:ext uri="{BB962C8B-B14F-4D97-AF65-F5344CB8AC3E}">
        <p14:creationId xmlns:p14="http://schemas.microsoft.com/office/powerpoint/2010/main" val="318328106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Source xmlns="http://schemas.microsoft.com/sharepoint/v3/fields" xsi:nil="true"/>
    <Language xmlns="http://schemas.microsoft.com/sharepoint/v3">English</Language>
    <j747ac98061d40f0aa7bd47e1db5675d xmlns="4ffa91fb-a0ff-4ac5-b2db-65c790d184a4">
      <Terms xmlns="http://schemas.microsoft.com/office/infopath/2007/PartnerControls"/>
    </j747ac98061d40f0aa7bd47e1db5675d>
    <External_x0020_Contributor xmlns="4ffa91fb-a0ff-4ac5-b2db-65c790d184a4" xsi:nil="true"/>
    <TaxKeywordTaxHTField xmlns="4ffa91fb-a0ff-4ac5-b2db-65c790d184a4">
      <Terms xmlns="http://schemas.microsoft.com/office/infopath/2007/PartnerControls"/>
    </TaxKeywordTaxHTField>
    <Record xmlns="4ffa91fb-a0ff-4ac5-b2db-65c790d184a4">Shared</Record>
    <IMAddress xmlns="http://schemas.microsoft.com/sharepoint/v3" xsi:nil="true"/>
    <Rights xmlns="4ffa91fb-a0ff-4ac5-b2db-65c790d184a4" xsi:nil="true"/>
    <Document_x0020_Creation_x0020_Date xmlns="4ffa91fb-a0ff-4ac5-b2db-65c790d184a4">2020-02-26T15:36:52+00:00</Document_x0020_Creation_x0020_Date>
    <EPA_x0020_Office xmlns="4ffa91fb-a0ff-4ac5-b2db-65c790d184a4" xsi:nil="true"/>
    <CategoryDescription xmlns="http://schemas.microsoft.com/sharepoint.v3" xsi:nil="true"/>
    <Identifier xmlns="4ffa91fb-a0ff-4ac5-b2db-65c790d184a4" xsi:nil="true"/>
    <_Coverage xmlns="http://schemas.microsoft.com/sharepoint/v3/fields" xsi:nil="true"/>
    <Creator xmlns="4ffa91fb-a0ff-4ac5-b2db-65c790d184a4">
      <UserInfo>
        <DisplayName/>
        <AccountId xsi:nil="true"/>
        <AccountType/>
      </UserInfo>
    </Creator>
    <EPA_x0020_Related_x0020_Documents xmlns="4ffa91fb-a0ff-4ac5-b2db-65c790d184a4" xsi:nil="true"/>
    <EPA_x0020_Contributor xmlns="4ffa91fb-a0ff-4ac5-b2db-65c790d184a4">
      <UserInfo>
        <DisplayName/>
        <AccountId xsi:nil="true"/>
        <AccountType/>
      </UserInfo>
    </EPA_x0020_Contributor>
    <TaxCatchAll xmlns="4ffa91fb-a0ff-4ac5-b2db-65c790d184a4"/>
    <Records_x0020_Date xmlns="880c69db-6081-4d3e-9fff-859cf37511d0" xsi:nil="true"/>
    <Records_x0020_Status xmlns="880c69db-6081-4d3e-9fff-859cf37511d0">Pending</Records_x0020_Statu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10BA7FAFDC33449B16C79C83467ADE6" ma:contentTypeVersion="34" ma:contentTypeDescription="Create a new document." ma:contentTypeScope="" ma:versionID="1a5776ac3c5389f949013101de67becd">
  <xsd:schema xmlns:xsd="http://www.w3.org/2001/XMLSchema" xmlns:xs="http://www.w3.org/2001/XMLSchema" xmlns:p="http://schemas.microsoft.com/office/2006/metadata/properties" xmlns:ns1="http://schemas.microsoft.com/sharepoint/v3" xmlns:ns3="4ffa91fb-a0ff-4ac5-b2db-65c790d184a4" xmlns:ns4="http://schemas.microsoft.com/sharepoint.v3" xmlns:ns5="http://schemas.microsoft.com/sharepoint/v3/fields" xmlns:ns6="880c69db-6081-4d3e-9fff-859cf37511d0" xmlns:ns7="7bfc3ca4-03a2-4e32-aca8-74fe42dd5ea3" targetNamespace="http://schemas.microsoft.com/office/2006/metadata/properties" ma:root="true" ma:fieldsID="11360382d07f3689ba789106e708ab4b" ns1:_="" ns3:_="" ns4:_="" ns5:_="" ns6:_="" ns7:_="">
    <xsd:import namespace="http://schemas.microsoft.com/sharepoint/v3"/>
    <xsd:import namespace="4ffa91fb-a0ff-4ac5-b2db-65c790d184a4"/>
    <xsd:import namespace="http://schemas.microsoft.com/sharepoint.v3"/>
    <xsd:import namespace="http://schemas.microsoft.com/sharepoint/v3/fields"/>
    <xsd:import namespace="880c69db-6081-4d3e-9fff-859cf37511d0"/>
    <xsd:import namespace="7bfc3ca4-03a2-4e32-aca8-74fe42dd5ea3"/>
    <xsd:element name="properties">
      <xsd:complexType>
        <xsd:sequence>
          <xsd:element name="documentManagement">
            <xsd:complexType>
              <xsd:all>
                <xsd:element ref="ns3:Document_x0020_Creation_x0020_Date" minOccurs="0"/>
                <xsd:element ref="ns3:Creator" minOccurs="0"/>
                <xsd:element ref="ns3:EPA_x0020_Office" minOccurs="0"/>
                <xsd:element ref="ns3:Record" minOccurs="0"/>
                <xsd:element ref="ns4:CategoryDescription" minOccurs="0"/>
                <xsd:element ref="ns3:Identifier" minOccurs="0"/>
                <xsd:element ref="ns3:EPA_x0020_Contributor" minOccurs="0"/>
                <xsd:element ref="ns3:External_x0020_Contributor" minOccurs="0"/>
                <xsd:element ref="ns5:_Coverage" minOccurs="0"/>
                <xsd:element ref="ns3:EPA_x0020_Related_x0020_Documents" minOccurs="0"/>
                <xsd:element ref="ns5:_Source" minOccurs="0"/>
                <xsd:element ref="ns3:Rights" minOccurs="0"/>
                <xsd:element ref="ns1:Language" minOccurs="0"/>
                <xsd:element ref="ns3:j747ac98061d40f0aa7bd47e1db5675d" minOccurs="0"/>
                <xsd:element ref="ns3:TaxKeywordTaxHTField" minOccurs="0"/>
                <xsd:element ref="ns3:TaxCatchAllLabel" minOccurs="0"/>
                <xsd:element ref="ns3:TaxCatchAll" minOccurs="0"/>
                <xsd:element ref="ns6:SharedWithUsers" minOccurs="0"/>
                <xsd:element ref="ns1:IMAddress" minOccurs="0"/>
                <xsd:element ref="ns6:SharingHintHash" minOccurs="0"/>
                <xsd:element ref="ns6:SharedWithDetails" minOccurs="0"/>
                <xsd:element ref="ns7:MediaServiceMetadata" minOccurs="0"/>
                <xsd:element ref="ns7:MediaServiceFastMetadata" minOccurs="0"/>
                <xsd:element ref="ns7:MediaServiceDateTaken" minOccurs="0"/>
                <xsd:element ref="ns7:MediaServiceAutoTags" minOccurs="0"/>
                <xsd:element ref="ns7:MediaServiceOCR" minOccurs="0"/>
                <xsd:element ref="ns7:MediaServiceLocation" minOccurs="0"/>
                <xsd:element ref="ns6:Records_x0020_Status" minOccurs="0"/>
                <xsd:element ref="ns6:Records_x0020_Date" minOccurs="0"/>
                <xsd:element ref="ns7:MediaServiceEventHashCode" minOccurs="0"/>
                <xsd:element ref="ns7:MediaServiceGenerationTime" minOccurs="0"/>
                <xsd:element ref="ns7:MediaServiceAutoKeyPoints" minOccurs="0"/>
                <xsd:element ref="ns7: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Language" ma:index="17" nillable="true" ma:displayName="Language" ma:default="English" ma:description="Select the document language from the drop down." ma:format="Dropdown" ma:internalName="Language" ma:readOnly="false">
      <xsd:simpleType>
        <xsd:restriction base="dms:Choice">
          <xsd:enumeration value="Arabic (Saudi Arabia)"/>
          <xsd:enumeration value="Bulgarian (Bulgaria)"/>
          <xsd:enumeration value="Chinese (Hong Kong S.A.R.)"/>
          <xsd:enumeration value="Chinese (People's Republic of China)"/>
          <xsd:enumeration value="Chinese (Taiwan)"/>
          <xsd:enumeration value="Croatian (Croatia)"/>
          <xsd:enumeration value="Czech (Czech Republic)"/>
          <xsd:enumeration value="Danish (Denmark)"/>
          <xsd:enumeration value="Dutch (Netherlands)"/>
          <xsd:enumeration value="English"/>
          <xsd:enumeration value="Estonian (Estonia)"/>
          <xsd:enumeration value="Finnish (Finland)"/>
          <xsd:enumeration value="French (France)"/>
          <xsd:enumeration value="German (Germany)"/>
          <xsd:enumeration value="Greek (Greece)"/>
          <xsd:enumeration value="Hebrew (Israel)"/>
          <xsd:enumeration value="Hindi (India)"/>
          <xsd:enumeration value="Hungarian (Hungary)"/>
          <xsd:enumeration value="Indonesian (Indonesia)"/>
          <xsd:enumeration value="Italian (Italy)"/>
          <xsd:enumeration value="Japanese (Japan)"/>
          <xsd:enumeration value="Korean (Korea)"/>
          <xsd:enumeration value="Latvian (Latvia)"/>
          <xsd:enumeration value="Lithuanian (Lithuania)"/>
          <xsd:enumeration value="Malay (Malaysia)"/>
          <xsd:enumeration value="Norwegian (Bokmal) (Norway)"/>
          <xsd:enumeration value="Polish (Poland)"/>
          <xsd:enumeration value="Portuguese (Brazil)"/>
          <xsd:enumeration value="Portuguese (Portugal)"/>
          <xsd:enumeration value="Romanian (Romania)"/>
          <xsd:enumeration value="Russian (Russia)"/>
          <xsd:enumeration value="Serbian (Latin) (Serbia)"/>
          <xsd:enumeration value="Slovak (Slovakia)"/>
          <xsd:enumeration value="Slovenian (Slovenia)"/>
          <xsd:enumeration value="Spanish (Spain)"/>
          <xsd:enumeration value="Swedish (Sweden)"/>
          <xsd:enumeration value="Thai (Thailand)"/>
          <xsd:enumeration value="Turkish (Turkey)"/>
          <xsd:enumeration value="Ukrainian (Ukraine)"/>
          <xsd:enumeration value="Urdu (Islamic Republic of Pakistan)"/>
          <xsd:enumeration value="Vietnamese (Vietnam)"/>
        </xsd:restriction>
      </xsd:simpleType>
    </xsd:element>
    <xsd:element name="IMAddress" ma:index="29" nillable="true" ma:displayName="IM Address" ma:internalName="IMAddress">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ffa91fb-a0ff-4ac5-b2db-65c790d184a4" elementFormDefault="qualified">
    <xsd:import namespace="http://schemas.microsoft.com/office/2006/documentManagement/types"/>
    <xsd:import namespace="http://schemas.microsoft.com/office/infopath/2007/PartnerControls"/>
    <xsd:element name="Document_x0020_Creation_x0020_Date" ma:index="2" nillable="true" ma:displayName="Document Date" ma:default="[today]" ma:description="Enter the date this document was last modified. The upload date has been entered by default." ma:format="DateOnly" ma:internalName="Document_x0020_Creation_x0020_Date" ma:readOnly="false">
      <xsd:simpleType>
        <xsd:restriction base="dms:DateTime"/>
      </xsd:simpleType>
    </xsd:element>
    <xsd:element name="Creator" ma:index="3" nillable="true" ma:displayName="Creator" ma:description="Enter the person primarily responsible for the document. The name of the person uploading the document has been entered by default." ma:list="UserInfo" ma:SharePointGroup="0" ma:internalName="Creato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PA_x0020_Office" ma:index="4" nillable="true" ma:displayName="EPA Office" ma:description="Enter the EPA organization primarily responsible for the document. The office of the person uploading the document has been entered by default." ma:internalName="EPA_x0020_Office">
      <xsd:simpleType>
        <xsd:restriction base="dms:Text">
          <xsd:maxLength value="255"/>
        </xsd:restriction>
      </xsd:simpleType>
    </xsd:element>
    <xsd:element name="Record" ma:index="5" nillable="true" ma:displayName="Record" ma:default="Shared" ma:description="For documents that provide evidence of EPA decisions and actions, select &quot;Shared&quot; (open access) or &quot;Private&quot; (restricted access)." ma:format="Dropdown" ma:internalName="Record">
      <xsd:simpleType>
        <xsd:restriction base="dms:Choice">
          <xsd:enumeration value="None"/>
          <xsd:enumeration value="Shared"/>
          <xsd:enumeration value="Private"/>
        </xsd:restriction>
      </xsd:simpleType>
    </xsd:element>
    <xsd:element name="Identifier" ma:index="9" nillable="true" ma:displayName="Identifier" ma:description="Enter all EPA identification numbers applicable to this document, one on each line." ma:internalName="Identifier" ma:readOnly="false">
      <xsd:simpleType>
        <xsd:restriction base="dms:Note">
          <xsd:maxLength value="255"/>
        </xsd:restriction>
      </xsd:simpleType>
    </xsd:element>
    <xsd:element name="EPA_x0020_Contributor" ma:index="11" nillable="true" ma:displayName="EPA Contributor" ma:description="Enter an EPA person who contributed to the creation of the document but is not the primary author." ma:list="UserInfo" ma:SharePointGroup="0" ma:internalName="EPA_x0020_Contributo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Contributor" ma:index="12" nillable="true" ma:displayName="External Contributor" ma:description="Enter a non-EPA person who contributed to the creation of the document but is not the primary author." ma:internalName="External_x0020_Contributor" ma:readOnly="false">
      <xsd:simpleType>
        <xsd:restriction base="dms:Note">
          <xsd:maxLength value="255"/>
        </xsd:restriction>
      </xsd:simpleType>
    </xsd:element>
    <xsd:element name="EPA_x0020_Related_x0020_Documents" ma:index="14" nillable="true" ma:displayName="Other Related Documents" ma:description="Enter any related document." ma:internalName="EPA_x0020_Related_x0020_Documents">
      <xsd:simpleType>
        <xsd:restriction base="dms:Note">
          <xsd:maxLength value="255"/>
        </xsd:restriction>
      </xsd:simpleType>
    </xsd:element>
    <xsd:element name="Rights" ma:index="16" nillable="true" ma:displayName="Rights" ma:description="Enter information about intellectual property rights held over the document (e.g. copyright, patent, trademark)." ma:internalName="Rights" ma:readOnly="false">
      <xsd:simpleType>
        <xsd:restriction base="dms:Note">
          <xsd:maxLength value="255"/>
        </xsd:restriction>
      </xsd:simpleType>
    </xsd:element>
    <xsd:element name="j747ac98061d40f0aa7bd47e1db5675d" ma:index="19" nillable="true" ma:taxonomy="true" ma:internalName="j747ac98061d40f0aa7bd47e1db5675d" ma:taxonomyFieldName="Document_x0020_Type" ma:displayName="Document Type" ma:readOnly="false" ma:default="" ma:fieldId="{3747ac98-061d-40f0-aa7b-d47e1db5675d}" ma:sspId="29f62856-1543-49d4-a736-4569d363f533" ma:termSetId="e06cd6a9-a175-4da0-81cb-8dba7aa394ab" ma:anchorId="00000000-0000-0000-0000-000000000000" ma:open="false" ma:isKeyword="false">
      <xsd:complexType>
        <xsd:sequence>
          <xsd:element ref="pc:Terms" minOccurs="0" maxOccurs="1"/>
        </xsd:sequence>
      </xsd:complexType>
    </xsd:element>
    <xsd:element name="TaxKeywordTaxHTField" ma:index="21" nillable="true" ma:taxonomy="true" ma:internalName="TaxKeywordTaxHTField" ma:taxonomyFieldName="TaxKeyword" ma:displayName="Enterprise Keywords" ma:readOnly="false" ma:fieldId="{23f27201-bee3-471e-b2e7-b64fd8b7ca38}" ma:taxonomyMulti="true" ma:sspId="29f62856-1543-49d4-a736-4569d363f533" ma:termSetId="00000000-0000-0000-0000-000000000000" ma:anchorId="00000000-0000-0000-0000-000000000000" ma:open="true" ma:isKeyword="true">
      <xsd:complexType>
        <xsd:sequence>
          <xsd:element ref="pc:Terms" minOccurs="0" maxOccurs="1"/>
        </xsd:sequence>
      </xsd:complexType>
    </xsd:element>
    <xsd:element name="TaxCatchAllLabel" ma:index="23" nillable="true" ma:displayName="Taxonomy Catch All Column1" ma:hidden="true" ma:list="{f41d1306-7152-4dd4-b277-e992dad0a72c}" ma:internalName="TaxCatchAllLabel" ma:readOnly="true" ma:showField="CatchAllDataLabel" ma:web="880c69db-6081-4d3e-9fff-859cf37511d0">
      <xsd:complexType>
        <xsd:complexContent>
          <xsd:extension base="dms:MultiChoiceLookup">
            <xsd:sequence>
              <xsd:element name="Value" type="dms:Lookup" maxOccurs="unbounded" minOccurs="0" nillable="true"/>
            </xsd:sequence>
          </xsd:extension>
        </xsd:complexContent>
      </xsd:complexType>
    </xsd:element>
    <xsd:element name="TaxCatchAll" ma:index="24" nillable="true" ma:displayName="Taxonomy Catch All Column" ma:hidden="true" ma:list="{f41d1306-7152-4dd4-b277-e992dad0a72c}" ma:internalName="TaxCatchAll" ma:showField="CatchAllData" ma:web="880c69db-6081-4d3e-9fff-859cf37511d0">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CategoryDescription" ma:index="6" nillable="true" ma:displayName="Description" ma:description="Enter a brief description." ma:internalName="CategoryDescription" ma:readOnly="fals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Coverage" ma:index="13" nillable="true" ma:displayName="Coverage" ma:description="Enter the geographic location, jurisdiction, or time period for which the document is relevant." ma:internalName="_Coverage" ma:readOnly="false">
      <xsd:simpleType>
        <xsd:restriction base="dms:Text">
          <xsd:maxLength value="255"/>
        </xsd:restriction>
      </xsd:simpleType>
    </xsd:element>
    <xsd:element name="_Source" ma:index="15" nillable="true" ma:displayName="Source" ma:description="Enter a source from which the document is derived." ma:internalName="_Source" ma:readOnly="fals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80c69db-6081-4d3e-9fff-859cf37511d0" elementFormDefault="qualified">
    <xsd:import namespace="http://schemas.microsoft.com/office/2006/documentManagement/types"/>
    <xsd:import namespace="http://schemas.microsoft.com/office/infopath/2007/PartnerControls"/>
    <xsd:element name="SharedWithUsers" ma:index="2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30" nillable="true" ma:displayName="Sharing Hint Hash" ma:internalName="SharingHintHash" ma:readOnly="true">
      <xsd:simpleType>
        <xsd:restriction base="dms:Text"/>
      </xsd:simpleType>
    </xsd:element>
    <xsd:element name="SharedWithDetails" ma:index="31" nillable="true" ma:displayName="Shared With Details" ma:internalName="SharedWithDetails" ma:readOnly="true">
      <xsd:simpleType>
        <xsd:restriction base="dms:Note">
          <xsd:maxLength value="255"/>
        </xsd:restriction>
      </xsd:simpleType>
    </xsd:element>
    <xsd:element name="Records_x0020_Status" ma:index="38" nillable="true" ma:displayName="Records Status" ma:default="Pending" ma:internalName="Records_x0020_Status">
      <xsd:simpleType>
        <xsd:restriction base="dms:Text"/>
      </xsd:simpleType>
    </xsd:element>
    <xsd:element name="Records_x0020_Date" ma:index="39" nillable="true" ma:displayName="Records Date" ma:hidden="true" ma:internalName="Records_x0020_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7bfc3ca4-03a2-4e32-aca8-74fe42dd5ea3" elementFormDefault="qualified">
    <xsd:import namespace="http://schemas.microsoft.com/office/2006/documentManagement/types"/>
    <xsd:import namespace="http://schemas.microsoft.com/office/infopath/2007/PartnerControls"/>
    <xsd:element name="MediaServiceMetadata" ma:index="32" nillable="true" ma:displayName="MediaServiceMetadata" ma:description="" ma:hidden="true" ma:internalName="MediaServiceMetadata" ma:readOnly="true">
      <xsd:simpleType>
        <xsd:restriction base="dms:Note"/>
      </xsd:simpleType>
    </xsd:element>
    <xsd:element name="MediaServiceFastMetadata" ma:index="33" nillable="true" ma:displayName="MediaServiceFastMetadata" ma:description="" ma:hidden="true" ma:internalName="MediaServiceFastMetadata" ma:readOnly="true">
      <xsd:simpleType>
        <xsd:restriction base="dms:Note"/>
      </xsd:simpleType>
    </xsd:element>
    <xsd:element name="MediaServiceDateTaken" ma:index="34" nillable="true" ma:displayName="MediaServiceDateTaken" ma:hidden="true" ma:internalName="MediaServiceDateTaken" ma:readOnly="true">
      <xsd:simpleType>
        <xsd:restriction base="dms:Text"/>
      </xsd:simpleType>
    </xsd:element>
    <xsd:element name="MediaServiceAutoTags" ma:index="35" nillable="true" ma:displayName="MediaServiceAutoTags" ma:internalName="MediaServiceAutoTags" ma:readOnly="true">
      <xsd:simpleType>
        <xsd:restriction base="dms:Text"/>
      </xsd:simpleType>
    </xsd:element>
    <xsd:element name="MediaServiceOCR" ma:index="36" nillable="true" ma:displayName="MediaServiceOCR" ma:internalName="MediaServiceOCR" ma:readOnly="true">
      <xsd:simpleType>
        <xsd:restriction base="dms:Note">
          <xsd:maxLength value="255"/>
        </xsd:restriction>
      </xsd:simpleType>
    </xsd:element>
    <xsd:element name="MediaServiceLocation" ma:index="37" nillable="true" ma:displayName="MediaServiceLocation" ma:internalName="MediaServiceLocation" ma:readOnly="true">
      <xsd:simpleType>
        <xsd:restriction base="dms:Text"/>
      </xsd:simpleType>
    </xsd:element>
    <xsd:element name="MediaServiceEventHashCode" ma:index="40" nillable="true" ma:displayName="MediaServiceEventHashCode" ma:hidden="true" ma:internalName="MediaServiceEventHashCode" ma:readOnly="true">
      <xsd:simpleType>
        <xsd:restriction base="dms:Text"/>
      </xsd:simpleType>
    </xsd:element>
    <xsd:element name="MediaServiceGenerationTime" ma:index="41" nillable="true" ma:displayName="MediaServiceGenerationTime" ma:hidden="true" ma:internalName="MediaServiceGenerationTime" ma:readOnly="true">
      <xsd:simpleType>
        <xsd:restriction base="dms:Text"/>
      </xsd:simpleType>
    </xsd:element>
    <xsd:element name="MediaServiceAutoKeyPoints" ma:index="42" nillable="true" ma:displayName="MediaServiceAutoKeyPoints" ma:hidden="true" ma:internalName="MediaServiceAutoKeyPoints" ma:readOnly="true">
      <xsd:simpleType>
        <xsd:restriction base="dms:Note"/>
      </xsd:simpleType>
    </xsd:element>
    <xsd:element name="MediaServiceKeyPoints" ma:index="43"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5"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A3BBE54-B5C3-4627-8E19-51ADFD567CEC}">
  <ds:schemaRefs>
    <ds:schemaRef ds:uri="http://schemas.microsoft.com/sharepoint/v3/contenttype/forms"/>
  </ds:schemaRefs>
</ds:datastoreItem>
</file>

<file path=customXml/itemProps2.xml><?xml version="1.0" encoding="utf-8"?>
<ds:datastoreItem xmlns:ds="http://schemas.openxmlformats.org/officeDocument/2006/customXml" ds:itemID="{91852300-69F2-41EB-958B-7092C775F442}">
  <ds:schemaRefs>
    <ds:schemaRef ds:uri="http://schemas.microsoft.com/sharepoint.v3"/>
    <ds:schemaRef ds:uri="880c69db-6081-4d3e-9fff-859cf37511d0"/>
    <ds:schemaRef ds:uri="http://schemas.microsoft.com/office/infopath/2007/PartnerControls"/>
    <ds:schemaRef ds:uri="http://purl.org/dc/dcmitype/"/>
    <ds:schemaRef ds:uri="http://purl.org/dc/elements/1.1/"/>
    <ds:schemaRef ds:uri="http://purl.org/dc/terms/"/>
    <ds:schemaRef ds:uri="http://schemas.microsoft.com/office/2006/metadata/properties"/>
    <ds:schemaRef ds:uri="http://schemas.openxmlformats.org/package/2006/metadata/core-properties"/>
    <ds:schemaRef ds:uri="7bfc3ca4-03a2-4e32-aca8-74fe42dd5ea3"/>
    <ds:schemaRef ds:uri="http://www.w3.org/XML/1998/namespace"/>
    <ds:schemaRef ds:uri="http://schemas.microsoft.com/office/2006/documentManagement/types"/>
    <ds:schemaRef ds:uri="http://schemas.microsoft.com/sharepoint/v3/fields"/>
    <ds:schemaRef ds:uri="4ffa91fb-a0ff-4ac5-b2db-65c790d184a4"/>
    <ds:schemaRef ds:uri="http://schemas.microsoft.com/sharepoint/v3"/>
  </ds:schemaRefs>
</ds:datastoreItem>
</file>

<file path=customXml/itemProps3.xml><?xml version="1.0" encoding="utf-8"?>
<ds:datastoreItem xmlns:ds="http://schemas.openxmlformats.org/officeDocument/2006/customXml" ds:itemID="{0BF951CE-833C-473D-8944-6D5F711D6D6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4ffa91fb-a0ff-4ac5-b2db-65c790d184a4"/>
    <ds:schemaRef ds:uri="http://schemas.microsoft.com/sharepoint.v3"/>
    <ds:schemaRef ds:uri="http://schemas.microsoft.com/sharepoint/v3/fields"/>
    <ds:schemaRef ds:uri="880c69db-6081-4d3e-9fff-859cf37511d0"/>
    <ds:schemaRef ds:uri="7bfc3ca4-03a2-4e32-aca8-74fe42dd5ea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11025</TotalTime>
  <Words>5948</Words>
  <Application>Microsoft Office PowerPoint</Application>
  <PresentationFormat>Widescreen</PresentationFormat>
  <Paragraphs>948</Paragraphs>
  <Slides>95</Slides>
  <Notes>35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95</vt:i4>
      </vt:variant>
    </vt:vector>
  </HeadingPairs>
  <TitlesOfParts>
    <vt:vector size="100" baseType="lpstr">
      <vt:lpstr>Arial</vt:lpstr>
      <vt:lpstr>Calibri</vt:lpstr>
      <vt:lpstr>Calibri Light</vt:lpstr>
      <vt:lpstr>Trebuchet MS</vt:lpstr>
      <vt:lpstr>Office Theme</vt:lpstr>
      <vt:lpstr>Combined Air Emissions Reporting System (CAERS) Reporting Control Devices in CAERS January 10, 2024 </vt:lpstr>
      <vt:lpstr>Before we begin…</vt:lpstr>
      <vt:lpstr>Outline of Training</vt:lpstr>
      <vt:lpstr>Control-related Concepts and Data Fields </vt:lpstr>
      <vt:lpstr>Release Point Apportionment</vt:lpstr>
      <vt:lpstr>Release Point Apportionment in the User Interface</vt:lpstr>
      <vt:lpstr>Release Point Apportionment in the Bulk Upload Template</vt:lpstr>
      <vt:lpstr>Percent Control Effectiveness</vt:lpstr>
      <vt:lpstr>Control Effectiveness in the User Interface</vt:lpstr>
      <vt:lpstr>Control Effectiveness in the Bulk Upload Template</vt:lpstr>
      <vt:lpstr>Control Percent Pollutant Reduction Efficiency</vt:lpstr>
      <vt:lpstr>Control Percent Pollutant Reduction Efficiency in the User Interface</vt:lpstr>
      <vt:lpstr>Control Percent Pollutant Reduction Efficiency in the Bulk Upload Template</vt:lpstr>
      <vt:lpstr>Flow of Uncontrolled Emissions</vt:lpstr>
      <vt:lpstr>Controlled (Post-Control) Emissions</vt:lpstr>
      <vt:lpstr>Accounting for the Entire Emissions Stream </vt:lpstr>
      <vt:lpstr>Reporting Control Devices</vt:lpstr>
      <vt:lpstr>What is a Path?</vt:lpstr>
      <vt:lpstr>Simplest Example of a Path</vt:lpstr>
      <vt:lpstr>Path Concepts</vt:lpstr>
      <vt:lpstr>Single Control Device</vt:lpstr>
      <vt:lpstr>Single Control Device on Multiple Units/Processes</vt:lpstr>
      <vt:lpstr>Multiple “Single Control Devices”</vt:lpstr>
      <vt:lpstr>Single Control Device on Multiple Units/Processes/Release Points</vt:lpstr>
      <vt:lpstr>Control Path Assignment</vt:lpstr>
      <vt:lpstr>Multiple Control Devices – In Series</vt:lpstr>
      <vt:lpstr>Control Path Assignment in the User Interface</vt:lpstr>
      <vt:lpstr>Control Path Assignment in the Bulk Upload Template</vt:lpstr>
      <vt:lpstr>Multiple Control Devices – In Parallel</vt:lpstr>
      <vt:lpstr>Control Apportionment</vt:lpstr>
      <vt:lpstr>Control Apportionment in the User Interface</vt:lpstr>
      <vt:lpstr>Control Apportionment in the Bulk Upload Template</vt:lpstr>
      <vt:lpstr>Percent Path Effectiveness</vt:lpstr>
      <vt:lpstr>Path Effectiveness in the User Interface</vt:lpstr>
      <vt:lpstr>Path Effectiveness in the Bulk Upload Template</vt:lpstr>
      <vt:lpstr>Path Pollutant Percent Reduction Efficiency</vt:lpstr>
      <vt:lpstr>Path Pollutants in User Interface</vt:lpstr>
      <vt:lpstr>Path Pollutants in Bulk Upload</vt:lpstr>
      <vt:lpstr>Overall Percent Control in CAERS</vt:lpstr>
      <vt:lpstr>Overall Percent Control in User Interface</vt:lpstr>
      <vt:lpstr>Overall Percent Control in the Bulk Upload Template</vt:lpstr>
      <vt:lpstr>Steps to Enter Data</vt:lpstr>
      <vt:lpstr>General Data Entry Steps for Control Devices and Paths in CAERS</vt:lpstr>
      <vt:lpstr>Control Data in User Interface</vt:lpstr>
      <vt:lpstr>Select Control Devices and Add New Control Device</vt:lpstr>
      <vt:lpstr>See New Control in List of Control Devices</vt:lpstr>
      <vt:lpstr>Select Control Device and Add Pollutant Data</vt:lpstr>
      <vt:lpstr>Select Control Paths and Add New Path</vt:lpstr>
      <vt:lpstr>See New Path in List of Paths</vt:lpstr>
      <vt:lpstr>Select Path and Add Data</vt:lpstr>
      <vt:lpstr>Control Path Assignment Data</vt:lpstr>
      <vt:lpstr>Add Control Path Pollutants</vt:lpstr>
      <vt:lpstr>Select the Process for the Control Device</vt:lpstr>
      <vt:lpstr>Select Release Point for that Process</vt:lpstr>
      <vt:lpstr>Associate Process and Release Point</vt:lpstr>
      <vt:lpstr>See Release Point(s) Linked to Process and Associated Paths</vt:lpstr>
      <vt:lpstr>Can Use Pre-Control Emission Factor</vt:lpstr>
      <vt:lpstr>Or, Can Use Post-Control Emission Factor</vt:lpstr>
      <vt:lpstr>Control Device in Bulk Upload </vt:lpstr>
      <vt:lpstr>Enter Data in Control Devices Tab</vt:lpstr>
      <vt:lpstr>Enter Data in the Control Paths Tab</vt:lpstr>
      <vt:lpstr>Enter Data in the Control Assignments Tab</vt:lpstr>
      <vt:lpstr>Enter Data in the Control Device Pollutant Tab</vt:lpstr>
      <vt:lpstr>Enter All Pollutants if More than One</vt:lpstr>
      <vt:lpstr>Enter Data in the Apportionment Tab</vt:lpstr>
      <vt:lpstr>List Pollutants in Emissions Tab</vt:lpstr>
      <vt:lpstr>List Overall % if Applicable in the Emissions Tab</vt:lpstr>
      <vt:lpstr>Considerations to Keep in Mind</vt:lpstr>
      <vt:lpstr>Examples for Different Configurations</vt:lpstr>
      <vt:lpstr>Example Facility with Many Configurations</vt:lpstr>
      <vt:lpstr>Example of Paths for a Facility with Many Configurations</vt:lpstr>
      <vt:lpstr>No Control Device Example</vt:lpstr>
      <vt:lpstr>Single Control Device Example</vt:lpstr>
      <vt:lpstr>Example of Two Processes Sharing a Path</vt:lpstr>
      <vt:lpstr>Pause for Single Control Device Q&amp;A</vt:lpstr>
      <vt:lpstr>Example Controls in Series</vt:lpstr>
      <vt:lpstr>Example Controls in Parallel</vt:lpstr>
      <vt:lpstr>Additional Considerations about Overall Pollutant Control %</vt:lpstr>
      <vt:lpstr>Control Device Tab for this Example</vt:lpstr>
      <vt:lpstr>Control Paths Tab for this Example</vt:lpstr>
      <vt:lpstr>Control Assignments for this Example</vt:lpstr>
      <vt:lpstr>Control Device Pollutants for this Example</vt:lpstr>
      <vt:lpstr>Control Path Pollutants for this Example</vt:lpstr>
      <vt:lpstr>Release Point Apportionment for this Example</vt:lpstr>
      <vt:lpstr>Emissions for this Example</vt:lpstr>
      <vt:lpstr>Examples of More Complex Control Device  Configurations</vt:lpstr>
      <vt:lpstr>In Series</vt:lpstr>
      <vt:lpstr>Numerical Example of Controls in Series and their Paths</vt:lpstr>
      <vt:lpstr>In Parallel</vt:lpstr>
      <vt:lpstr>Numerical Example of Controls in Parallel and Series</vt:lpstr>
      <vt:lpstr>Controls in Parallel and Series Paths and Release Points</vt:lpstr>
      <vt:lpstr>Example with a Back-Up Process</vt:lpstr>
      <vt:lpstr>VRU and VCU Example Continued</vt:lpstr>
      <vt:lpstr>How to Get Help</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Gamas, Julia</dc:creator>
  <cp:lastModifiedBy>Wang, Jing</cp:lastModifiedBy>
  <cp:revision>110</cp:revision>
  <dcterms:created xsi:type="dcterms:W3CDTF">2020-02-26T12:51:53Z</dcterms:created>
  <dcterms:modified xsi:type="dcterms:W3CDTF">2024-01-26T02:04:29Z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0x010100510BA7FAFDC33449B16C79C83467ADE6</vt:lpwstr>
  </property>
</Properties>
</file>