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handoutMasterIdLst>
    <p:handoutMasterId r:id="rId24"/>
  </p:handoutMasterIdLst>
  <p:sldIdLst>
    <p:sldId id="279" r:id="rId3"/>
    <p:sldId id="267" r:id="rId4"/>
    <p:sldId id="276" r:id="rId5"/>
    <p:sldId id="277" r:id="rId6"/>
    <p:sldId id="280" r:id="rId7"/>
    <p:sldId id="281" r:id="rId8"/>
    <p:sldId id="278" r:id="rId9"/>
    <p:sldId id="285" r:id="rId10"/>
    <p:sldId id="286" r:id="rId11"/>
    <p:sldId id="287" r:id="rId12"/>
    <p:sldId id="288" r:id="rId13"/>
    <p:sldId id="289" r:id="rId14"/>
    <p:sldId id="290" r:id="rId15"/>
    <p:sldId id="291" r:id="rId16"/>
    <p:sldId id="282" r:id="rId17"/>
    <p:sldId id="283" r:id="rId18"/>
    <p:sldId id="284" r:id="rId19"/>
    <p:sldId id="292" r:id="rId20"/>
    <p:sldId id="293" r:id="rId21"/>
    <p:sldId id="266" r:id="rId22"/>
    <p:sldId id="294" r:id="rId23"/>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sorterViewPr>
    <p:cViewPr>
      <p:scale>
        <a:sx n="100" d="100"/>
        <a:sy n="100" d="100"/>
      </p:scale>
      <p:origin x="0" y="2904"/>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7E0D9150-2596-4788-AADB-0589498C772A}" type="datetimeFigureOut">
              <a:rPr lang="en-US" smtClean="0"/>
              <a:t>6/11/2014</a:t>
            </a:fld>
            <a:endParaRPr lang="en-US"/>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EE2866F8-B458-426A-B204-8C48F0DF4A23}" type="slidenum">
              <a:rPr lang="en-US" smtClean="0"/>
              <a:t>‹#›</a:t>
            </a:fld>
            <a:endParaRPr lang="en-US"/>
          </a:p>
        </p:txBody>
      </p:sp>
    </p:spTree>
    <p:extLst>
      <p:ext uri="{BB962C8B-B14F-4D97-AF65-F5344CB8AC3E}">
        <p14:creationId xmlns:p14="http://schemas.microsoft.com/office/powerpoint/2010/main" val="4123695419"/>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B17D8E69-5CDC-427B-BC3D-A146F79B26B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15493071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7D8E69-5CDC-427B-BC3D-A146F79B26B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15712823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B17D8E69-5CDC-427B-BC3D-A146F79B26B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138316941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fld id="{8806BBDD-307A-4331-8848-C8DEF74A9B76}"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373882067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6BBDD-307A-4331-8848-C8DEF74A9B76}"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339063582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806BBDD-307A-4331-8848-C8DEF74A9B76}"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363697210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806BBDD-307A-4331-8848-C8DEF74A9B76}"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401903653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806BBDD-307A-4331-8848-C8DEF74A9B76}" type="datetimeFigureOut">
              <a:rPr lang="en-US" smtClean="0"/>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19769384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806BBDD-307A-4331-8848-C8DEF74A9B76}" type="datetimeFigureOut">
              <a:rPr lang="en-US" smtClean="0"/>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353505734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06BBDD-307A-4331-8848-C8DEF74A9B76}" type="datetimeFigureOut">
              <a:rPr lang="en-US" smtClean="0"/>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40158186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6BBDD-307A-4331-8848-C8DEF74A9B76}"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8594637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cxnSp>
        <p:nvCxnSpPr>
          <p:cNvPr id="8" name="Straight Connector 7"/>
          <p:cNvCxnSpPr/>
          <p:nvPr userDrawn="1"/>
        </p:nvCxnSpPr>
        <p:spPr>
          <a:xfrm>
            <a:off x="1219200" y="1143000"/>
            <a:ext cx="708660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93414689"/>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806BBDD-307A-4331-8848-C8DEF74A9B76}"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147302325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6BBDD-307A-4331-8848-C8DEF74A9B76}"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40179697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806BBDD-307A-4331-8848-C8DEF74A9B76}"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C423CB-D4E5-456A-8BD1-8544AB08DBCC}" type="slidenum">
              <a:rPr lang="en-US" smtClean="0"/>
              <a:t>‹#›</a:t>
            </a:fld>
            <a:endParaRPr lang="en-US"/>
          </a:p>
        </p:txBody>
      </p:sp>
    </p:spTree>
    <p:extLst>
      <p:ext uri="{BB962C8B-B14F-4D97-AF65-F5344CB8AC3E}">
        <p14:creationId xmlns:p14="http://schemas.microsoft.com/office/powerpoint/2010/main" val="29697165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B17D8E69-5CDC-427B-BC3D-A146F79B26B0}" type="datetimeFigureOut">
              <a:rPr lang="en-US" smtClean="0"/>
              <a:t>6/11/2014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1002754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B17D8E69-5CDC-427B-BC3D-A146F79B26B0}"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28707778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B17D8E69-5CDC-427B-BC3D-A146F79B26B0}" type="datetimeFigureOut">
              <a:rPr lang="en-US" smtClean="0"/>
              <a:t>6/11/2014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15622705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B17D8E69-5CDC-427B-BC3D-A146F79B26B0}" type="datetimeFigureOut">
              <a:rPr lang="en-US" smtClean="0"/>
              <a:t>6/11/2014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9074576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17D8E69-5CDC-427B-BC3D-A146F79B26B0}" type="datetimeFigureOut">
              <a:rPr lang="en-US" smtClean="0"/>
              <a:t>6/11/2014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267291397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7D8E69-5CDC-427B-BC3D-A146F79B26B0}"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21380453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B17D8E69-5CDC-427B-BC3D-A146F79B26B0}" type="datetimeFigureOut">
              <a:rPr lang="en-US" smtClean="0"/>
              <a:t>6/11/2014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57EBC54-346C-4692-8BDF-A5C0E31FF046}" type="slidenum">
              <a:rPr lang="en-US" smtClean="0"/>
              <a:t>‹#›</a:t>
            </a:fld>
            <a:endParaRPr lang="en-US"/>
          </a:p>
        </p:txBody>
      </p:sp>
    </p:spTree>
    <p:extLst>
      <p:ext uri="{BB962C8B-B14F-4D97-AF65-F5344CB8AC3E}">
        <p14:creationId xmlns:p14="http://schemas.microsoft.com/office/powerpoint/2010/main" val="10235462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wmf"/><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17D8E69-5CDC-427B-BC3D-A146F79B26B0}" type="datetimeFigureOut">
              <a:rPr lang="en-US" smtClean="0"/>
              <a:t>6/11/2014</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7EBC54-346C-4692-8BDF-A5C0E31FF046}" type="slidenum">
              <a:rPr lang="en-US" smtClean="0"/>
              <a:t>‹#›</a:t>
            </a:fld>
            <a:endParaRPr lang="en-US"/>
          </a:p>
        </p:txBody>
      </p:sp>
      <p:pic>
        <p:nvPicPr>
          <p:cNvPr id="7" name="Picture 23"/>
          <p:cNvPicPr>
            <a:picLocks noChangeArrowheads="1"/>
          </p:cNvPicPr>
          <p:nvPr/>
        </p:nvPicPr>
        <p:blipFill>
          <a:blip r:embed="rId13" cstate="print">
            <a:lum bright="-6000"/>
            <a:extLst>
              <a:ext uri="{28A0092B-C50C-407E-A947-70E740481C1C}">
                <a14:useLocalDpi xmlns:a14="http://schemas.microsoft.com/office/drawing/2010/main" val="0"/>
              </a:ext>
            </a:extLst>
          </a:blip>
          <a:srcRect/>
          <a:stretch>
            <a:fillRect/>
          </a:stretch>
        </p:blipFill>
        <p:spPr bwMode="auto">
          <a:xfrm>
            <a:off x="76200" y="76200"/>
            <a:ext cx="914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Line 26"/>
          <p:cNvSpPr>
            <a:spLocks noChangeShapeType="1"/>
          </p:cNvSpPr>
          <p:nvPr/>
        </p:nvSpPr>
        <p:spPr bwMode="auto">
          <a:xfrm flipH="1">
            <a:off x="533400" y="6510338"/>
            <a:ext cx="2393950" cy="0"/>
          </a:xfrm>
          <a:prstGeom prst="line">
            <a:avLst/>
          </a:prstGeom>
          <a:noFill/>
          <a:ln w="76200" cmpd="tri">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9" name="Rectangle 24"/>
          <p:cNvSpPr>
            <a:spLocks noChangeArrowheads="1"/>
          </p:cNvSpPr>
          <p:nvPr/>
        </p:nvSpPr>
        <p:spPr bwMode="auto">
          <a:xfrm>
            <a:off x="2830513" y="6335713"/>
            <a:ext cx="3505200" cy="304800"/>
          </a:xfrm>
          <a:prstGeom prst="rect">
            <a:avLst/>
          </a:prstGeom>
          <a:solidFill>
            <a:schemeClr val="bg1"/>
          </a:solidFill>
          <a:ln>
            <a:noFill/>
          </a:ln>
          <a:effectLst/>
          <a:extLs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eaLnBrk="0" hangingPunct="0"/>
            <a:r>
              <a:rPr lang="en-US" altLang="zh-CN" sz="1400" i="1" dirty="0">
                <a:latin typeface="Times New Roman" pitchFamily="18" charset="0"/>
                <a:ea typeface="SimSun" pitchFamily="2" charset="-122"/>
              </a:rPr>
              <a:t>Georgia Environmental Protection Division</a:t>
            </a:r>
            <a:endParaRPr lang="en-US" altLang="zh-CN" sz="1400" i="1" dirty="0">
              <a:solidFill>
                <a:schemeClr val="accent1"/>
              </a:solidFill>
              <a:latin typeface="Times New Roman" pitchFamily="18" charset="0"/>
              <a:ea typeface="SimSun" pitchFamily="2" charset="-122"/>
            </a:endParaRPr>
          </a:p>
        </p:txBody>
      </p:sp>
      <p:sp>
        <p:nvSpPr>
          <p:cNvPr id="10" name="Line 25"/>
          <p:cNvSpPr>
            <a:spLocks noChangeShapeType="1"/>
          </p:cNvSpPr>
          <p:nvPr/>
        </p:nvSpPr>
        <p:spPr bwMode="auto">
          <a:xfrm flipH="1">
            <a:off x="6292850" y="6510338"/>
            <a:ext cx="2393950" cy="0"/>
          </a:xfrm>
          <a:prstGeom prst="line">
            <a:avLst/>
          </a:prstGeom>
          <a:noFill/>
          <a:ln w="76200" cmpd="tri">
            <a:solidFill>
              <a:srgbClr val="0033CC"/>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222626359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806BBDD-307A-4331-8848-C8DEF74A9B76}" type="datetimeFigureOut">
              <a:rPr lang="en-US" smtClean="0"/>
              <a:t>6/11/2014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C423CB-D4E5-456A-8BD1-8544AB08DBCC}" type="slidenum">
              <a:rPr lang="en-US" smtClean="0"/>
              <a:t>‹#›</a:t>
            </a:fld>
            <a:endParaRPr lang="en-US"/>
          </a:p>
        </p:txBody>
      </p:sp>
    </p:spTree>
    <p:extLst>
      <p:ext uri="{BB962C8B-B14F-4D97-AF65-F5344CB8AC3E}">
        <p14:creationId xmlns:p14="http://schemas.microsoft.com/office/powerpoint/2010/main" val="17009061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www.georgiaair.org/"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hyperlink" Target="http://www.gaepd.org/" TargetMode="External"/><Relationship Id="rId2" Type="http://schemas.openxmlformats.org/officeDocument/2006/relationships/hyperlink" Target="http://www.georgiaair.org/airpermit/html/mobilearea/engines.htm" TargetMode="External"/><Relationship Id="rId1" Type="http://schemas.openxmlformats.org/officeDocument/2006/relationships/slideLayout" Target="../slideLayouts/slideLayout2.xml"/><Relationship Id="rId5" Type="http://schemas.openxmlformats.org/officeDocument/2006/relationships/hyperlink" Target="mailto:William.cook@dnr.state.ga.us" TargetMode="External"/><Relationship Id="rId4" Type="http://schemas.openxmlformats.org/officeDocument/2006/relationships/hyperlink" Target="mailto:Bassey.udosen@dnr.state.ga.us"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Stage II Gasoline Vapor Recovery Decommissioning Workshop</a:t>
            </a:r>
            <a:endParaRPr lang="en-US" dirty="0"/>
          </a:p>
        </p:txBody>
      </p:sp>
      <p:sp>
        <p:nvSpPr>
          <p:cNvPr id="3" name="Subtitle 2"/>
          <p:cNvSpPr>
            <a:spLocks noGrp="1"/>
          </p:cNvSpPr>
          <p:nvPr>
            <p:ph type="subTitle" idx="1"/>
          </p:nvPr>
        </p:nvSpPr>
        <p:spPr/>
        <p:txBody>
          <a:bodyPr/>
          <a:lstStyle/>
          <a:p>
            <a:r>
              <a:rPr lang="en-US" dirty="0" smtClean="0"/>
              <a:t>June 11, 2014</a:t>
            </a:r>
          </a:p>
          <a:p>
            <a:r>
              <a:rPr lang="en-US" dirty="0" smtClean="0"/>
              <a:t>EPD </a:t>
            </a:r>
            <a:r>
              <a:rPr lang="en-US" dirty="0" err="1" smtClean="0"/>
              <a:t>Tradeport</a:t>
            </a:r>
            <a:r>
              <a:rPr lang="en-US" dirty="0" smtClean="0"/>
              <a:t> Training Room</a:t>
            </a:r>
            <a:endParaRPr lang="en-US" dirty="0"/>
          </a:p>
        </p:txBody>
      </p:sp>
    </p:spTree>
    <p:extLst>
      <p:ext uri="{BB962C8B-B14F-4D97-AF65-F5344CB8AC3E}">
        <p14:creationId xmlns:p14="http://schemas.microsoft.com/office/powerpoint/2010/main" val="10732566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a:t>Common Stage II violations have included:</a:t>
            </a:r>
          </a:p>
          <a:p>
            <a:pPr lvl="1"/>
            <a:r>
              <a:rPr lang="en-US" dirty="0"/>
              <a:t>Failure  to accomplish required Stage II testing</a:t>
            </a:r>
          </a:p>
          <a:p>
            <a:pPr lvl="1"/>
            <a:r>
              <a:rPr lang="en-US" dirty="0"/>
              <a:t>Failure to maintain a Division Approved Stage II vapor recovery system. </a:t>
            </a:r>
          </a:p>
          <a:p>
            <a:pPr lvl="1"/>
            <a:r>
              <a:rPr lang="en-US" dirty="0"/>
              <a:t>Failure to maintain daily inspection records</a:t>
            </a:r>
          </a:p>
          <a:p>
            <a:pPr lvl="1"/>
            <a:r>
              <a:rPr lang="en-US" dirty="0"/>
              <a:t>Failure to have Stage II training certificate.</a:t>
            </a:r>
          </a:p>
          <a:p>
            <a:r>
              <a:rPr lang="en-US" dirty="0"/>
              <a:t>Average penalty range:</a:t>
            </a:r>
          </a:p>
          <a:p>
            <a:pPr lvl="1"/>
            <a:r>
              <a:rPr lang="en-US" dirty="0"/>
              <a:t>Between $300 to $1,000 (per year)</a:t>
            </a:r>
          </a:p>
          <a:p>
            <a:pPr lvl="1"/>
            <a:r>
              <a:rPr lang="en-US" dirty="0"/>
              <a:t>Multiply penalty by the number of the years facility was in </a:t>
            </a:r>
            <a:r>
              <a:rPr lang="en-US" dirty="0" smtClean="0"/>
              <a:t>violation</a:t>
            </a:r>
            <a:endParaRPr lang="en-US" dirty="0"/>
          </a:p>
        </p:txBody>
      </p:sp>
    </p:spTree>
    <p:extLst>
      <p:ext uri="{BB962C8B-B14F-4D97-AF65-F5344CB8AC3E}">
        <p14:creationId xmlns:p14="http://schemas.microsoft.com/office/powerpoint/2010/main" val="90766071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lstStyle/>
          <a:p>
            <a:r>
              <a:rPr lang="en-US" dirty="0" smtClean="0"/>
              <a:t>Decommissioning Enforcement</a:t>
            </a:r>
            <a:endParaRPr lang="en-US" dirty="0"/>
          </a:p>
        </p:txBody>
      </p:sp>
      <p:sp>
        <p:nvSpPr>
          <p:cNvPr id="3" name="Content Placeholder 2"/>
          <p:cNvSpPr>
            <a:spLocks noGrp="1"/>
          </p:cNvSpPr>
          <p:nvPr>
            <p:ph idx="1"/>
          </p:nvPr>
        </p:nvSpPr>
        <p:spPr/>
        <p:txBody>
          <a:bodyPr>
            <a:normAutofit fontScale="92500" lnSpcReduction="20000"/>
          </a:bodyPr>
          <a:lstStyle/>
          <a:p>
            <a:r>
              <a:rPr lang="en-US" dirty="0"/>
              <a:t>Subparagraph 21 requires owner/operators of gasoline dispensing facilities to fully decommission their Stage II Vapor Recovery Systems in accordance with the procedures presented today.    </a:t>
            </a:r>
          </a:p>
          <a:p>
            <a:r>
              <a:rPr lang="en-US" dirty="0"/>
              <a:t>Potential Violations</a:t>
            </a:r>
          </a:p>
          <a:p>
            <a:pPr lvl="1"/>
            <a:r>
              <a:rPr lang="en-US" dirty="0"/>
              <a:t>Failure to decommission entire facility prior to reopening (e.g. decommissioning one dispenser at a time).</a:t>
            </a:r>
          </a:p>
          <a:p>
            <a:pPr lvl="1"/>
            <a:r>
              <a:rPr lang="en-US" dirty="0"/>
              <a:t>Failure to follow decommissioning procedures specified in subparagraph 21 (e.g. not disconnecting vapor pump, not capping vapor lines, etc</a:t>
            </a:r>
            <a:r>
              <a:rPr lang="en-US" dirty="0" smtClean="0"/>
              <a:t>.)</a:t>
            </a:r>
            <a:endParaRPr lang="en-US" dirty="0"/>
          </a:p>
        </p:txBody>
      </p:sp>
    </p:spTree>
    <p:extLst>
      <p:ext uri="{BB962C8B-B14F-4D97-AF65-F5344CB8AC3E}">
        <p14:creationId xmlns:p14="http://schemas.microsoft.com/office/powerpoint/2010/main" val="312620743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lstStyle/>
          <a:p>
            <a:r>
              <a:rPr lang="en-US" dirty="0"/>
              <a:t>Decommissioning Enforcement</a:t>
            </a:r>
          </a:p>
        </p:txBody>
      </p:sp>
      <p:sp>
        <p:nvSpPr>
          <p:cNvPr id="3" name="Content Placeholder 2"/>
          <p:cNvSpPr>
            <a:spLocks noGrp="1"/>
          </p:cNvSpPr>
          <p:nvPr>
            <p:ph idx="1"/>
          </p:nvPr>
        </p:nvSpPr>
        <p:spPr/>
        <p:txBody>
          <a:bodyPr>
            <a:normAutofit/>
          </a:bodyPr>
          <a:lstStyle/>
          <a:p>
            <a:r>
              <a:rPr lang="en-US" dirty="0"/>
              <a:t>Potential Violations</a:t>
            </a:r>
          </a:p>
          <a:p>
            <a:pPr lvl="1"/>
            <a:r>
              <a:rPr lang="en-US" dirty="0"/>
              <a:t>Decommissioning prior to May 1, 2014 (certain exemptions apply)</a:t>
            </a:r>
          </a:p>
          <a:p>
            <a:pPr lvl="1"/>
            <a:r>
              <a:rPr lang="en-US" dirty="0"/>
              <a:t>Decommissioning after April 30, 2016</a:t>
            </a:r>
          </a:p>
          <a:p>
            <a:pPr lvl="1"/>
            <a:r>
              <a:rPr lang="en-US" dirty="0"/>
              <a:t>Not removing Stage II instructions from dispensers</a:t>
            </a:r>
          </a:p>
          <a:p>
            <a:pPr lvl="1"/>
            <a:r>
              <a:rPr lang="en-US" dirty="0"/>
              <a:t>Not Keeping on-site records such as decommissioning contracts, invoices, and test </a:t>
            </a:r>
            <a:r>
              <a:rPr lang="en-US" dirty="0" smtClean="0"/>
              <a:t>results</a:t>
            </a:r>
            <a:endParaRPr lang="en-US" dirty="0"/>
          </a:p>
        </p:txBody>
      </p:sp>
    </p:spTree>
    <p:extLst>
      <p:ext uri="{BB962C8B-B14F-4D97-AF65-F5344CB8AC3E}">
        <p14:creationId xmlns:p14="http://schemas.microsoft.com/office/powerpoint/2010/main" val="15249880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lstStyle/>
          <a:p>
            <a:r>
              <a:rPr lang="en-US" dirty="0"/>
              <a:t>Decommissioning Enforcement</a:t>
            </a:r>
          </a:p>
        </p:txBody>
      </p:sp>
      <p:sp>
        <p:nvSpPr>
          <p:cNvPr id="3" name="Content Placeholder 2"/>
          <p:cNvSpPr>
            <a:spLocks noGrp="1"/>
          </p:cNvSpPr>
          <p:nvPr>
            <p:ph idx="1"/>
          </p:nvPr>
        </p:nvSpPr>
        <p:spPr/>
        <p:txBody>
          <a:bodyPr>
            <a:normAutofit/>
          </a:bodyPr>
          <a:lstStyle/>
          <a:p>
            <a:r>
              <a:rPr lang="en-US" dirty="0"/>
              <a:t>Potential Violations</a:t>
            </a:r>
          </a:p>
          <a:p>
            <a:pPr lvl="1"/>
            <a:r>
              <a:rPr lang="en-US" dirty="0"/>
              <a:t>Testing</a:t>
            </a:r>
          </a:p>
          <a:p>
            <a:pPr lvl="2"/>
            <a:r>
              <a:rPr lang="en-US" dirty="0"/>
              <a:t>Failure to conduct and pass Pressure Decay and/or Tie Tank tests</a:t>
            </a:r>
          </a:p>
          <a:p>
            <a:pPr lvl="2"/>
            <a:r>
              <a:rPr lang="en-US" dirty="0"/>
              <a:t>Failure to conduct tests within 30 days of decommissioning</a:t>
            </a:r>
          </a:p>
          <a:p>
            <a:pPr lvl="2"/>
            <a:r>
              <a:rPr lang="en-US" dirty="0"/>
              <a:t>Failure to submit test reports within 30 days of tests</a:t>
            </a:r>
          </a:p>
          <a:p>
            <a:pPr lvl="1"/>
            <a:r>
              <a:rPr lang="en-US" dirty="0"/>
              <a:t>Failure to submit final checklist along with test notification, and test </a:t>
            </a:r>
            <a:r>
              <a:rPr lang="en-US" dirty="0" smtClean="0"/>
              <a:t>report</a:t>
            </a:r>
            <a:endParaRPr lang="en-US" dirty="0"/>
          </a:p>
        </p:txBody>
      </p:sp>
    </p:spTree>
    <p:extLst>
      <p:ext uri="{BB962C8B-B14F-4D97-AF65-F5344CB8AC3E}">
        <p14:creationId xmlns:p14="http://schemas.microsoft.com/office/powerpoint/2010/main" val="427718702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228600"/>
            <a:ext cx="8229600" cy="1143000"/>
          </a:xfrm>
        </p:spPr>
        <p:txBody>
          <a:bodyPr/>
          <a:lstStyle/>
          <a:p>
            <a:r>
              <a:rPr lang="en-US" dirty="0" smtClean="0"/>
              <a:t>Decommissioning Enforcement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Procedural </a:t>
            </a:r>
            <a:r>
              <a:rPr lang="en-US" dirty="0"/>
              <a:t>violations </a:t>
            </a:r>
            <a:r>
              <a:rPr lang="en-US" dirty="0" smtClean="0"/>
              <a:t>range between $300 </a:t>
            </a:r>
            <a:r>
              <a:rPr lang="en-US" dirty="0"/>
              <a:t>to </a:t>
            </a:r>
            <a:r>
              <a:rPr lang="en-US" dirty="0" smtClean="0"/>
              <a:t>$500</a:t>
            </a:r>
            <a:endParaRPr lang="en-US" dirty="0"/>
          </a:p>
          <a:p>
            <a:r>
              <a:rPr lang="en-US" dirty="0"/>
              <a:t>Failure to conduct required tests and meet performance requirements after </a:t>
            </a:r>
            <a:r>
              <a:rPr lang="en-US" dirty="0" smtClean="0"/>
              <a:t>decommissioning Stage </a:t>
            </a:r>
            <a:r>
              <a:rPr lang="en-US" dirty="0"/>
              <a:t>II </a:t>
            </a:r>
            <a:r>
              <a:rPr lang="en-US" dirty="0" smtClean="0"/>
              <a:t>VRS - $1,000</a:t>
            </a:r>
            <a:endParaRPr lang="en-US" dirty="0"/>
          </a:p>
          <a:p>
            <a:r>
              <a:rPr lang="en-US" dirty="0"/>
              <a:t>Average costs </a:t>
            </a:r>
          </a:p>
          <a:p>
            <a:pPr lvl="1"/>
            <a:r>
              <a:rPr lang="en-US" dirty="0"/>
              <a:t>Decommission (not including hanging hardware) ~ $1,600 (based on GTEC estimate for 6 </a:t>
            </a:r>
            <a:r>
              <a:rPr lang="en-US" dirty="0" err="1"/>
              <a:t>unihose</a:t>
            </a:r>
            <a:r>
              <a:rPr lang="en-US" dirty="0"/>
              <a:t> dispensers and 4 USTs)</a:t>
            </a:r>
          </a:p>
          <a:p>
            <a:pPr lvl="1"/>
            <a:r>
              <a:rPr lang="en-US" dirty="0"/>
              <a:t>Testing ~ $400 to $</a:t>
            </a:r>
            <a:r>
              <a:rPr lang="en-US" dirty="0" smtClean="0"/>
              <a:t>600</a:t>
            </a:r>
            <a:endParaRPr lang="en-US" dirty="0"/>
          </a:p>
        </p:txBody>
      </p:sp>
    </p:spTree>
    <p:extLst>
      <p:ext uri="{BB962C8B-B14F-4D97-AF65-F5344CB8AC3E}">
        <p14:creationId xmlns:p14="http://schemas.microsoft.com/office/powerpoint/2010/main" val="202400553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401762"/>
          </a:xfrm>
        </p:spPr>
        <p:txBody>
          <a:bodyPr>
            <a:normAutofit fontScale="90000"/>
          </a:bodyPr>
          <a:lstStyle/>
          <a:p>
            <a:r>
              <a:rPr lang="en-US" dirty="0" smtClean="0"/>
              <a:t>Officially Decommissioned</a:t>
            </a:r>
            <a:br>
              <a:rPr lang="en-US" dirty="0" smtClean="0"/>
            </a:br>
            <a:r>
              <a:rPr lang="en-US" dirty="0" smtClean="0"/>
              <a:t>Stage II Vapor Recovery</a:t>
            </a:r>
            <a:endParaRPr lang="en-US" dirty="0"/>
          </a:p>
        </p:txBody>
      </p:sp>
      <p:pic>
        <p:nvPicPr>
          <p:cNvPr id="3" name="Picture 2054"/>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81600" y="2541443"/>
            <a:ext cx="3806655" cy="2254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 name="Picture 1029"/>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43344" t="31035" r="5357" b="4057"/>
          <a:stretch/>
        </p:blipFill>
        <p:spPr bwMode="auto">
          <a:xfrm>
            <a:off x="1371600" y="2322723"/>
            <a:ext cx="2380240" cy="2493752"/>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pic>
      <p:sp>
        <p:nvSpPr>
          <p:cNvPr id="5" name="Right Arrow 4"/>
          <p:cNvSpPr/>
          <p:nvPr/>
        </p:nvSpPr>
        <p:spPr>
          <a:xfrm>
            <a:off x="4114800" y="3641437"/>
            <a:ext cx="823118" cy="1587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48024927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27709"/>
            <a:ext cx="7543800" cy="1143000"/>
          </a:xfrm>
        </p:spPr>
        <p:txBody>
          <a:bodyPr>
            <a:noAutofit/>
          </a:bodyPr>
          <a:lstStyle/>
          <a:p>
            <a:r>
              <a:rPr lang="en-US" sz="3600" dirty="0"/>
              <a:t>Officially </a:t>
            </a:r>
            <a:r>
              <a:rPr lang="en-US" sz="3600" dirty="0" smtClean="0"/>
              <a:t>Decommissioned Section 21(vii)</a:t>
            </a:r>
            <a:endParaRPr lang="en-US" sz="3600" dirty="0"/>
          </a:p>
        </p:txBody>
      </p:sp>
      <p:sp>
        <p:nvSpPr>
          <p:cNvPr id="3" name="Content Placeholder 2"/>
          <p:cNvSpPr>
            <a:spLocks noGrp="1"/>
          </p:cNvSpPr>
          <p:nvPr>
            <p:ph idx="1"/>
          </p:nvPr>
        </p:nvSpPr>
        <p:spPr/>
        <p:txBody>
          <a:bodyPr>
            <a:normAutofit fontScale="92500"/>
          </a:bodyPr>
          <a:lstStyle/>
          <a:p>
            <a:r>
              <a:rPr lang="en-US" u="sng" dirty="0"/>
              <a:t>(vii)  A gasoline dispensing facility is considered fully decommissioned once the following conditions have been met</a:t>
            </a:r>
            <a:r>
              <a:rPr lang="en-US" u="sng" dirty="0" smtClean="0"/>
              <a:t>:</a:t>
            </a:r>
            <a:r>
              <a:rPr lang="en-US" dirty="0"/>
              <a:t> </a:t>
            </a:r>
          </a:p>
          <a:p>
            <a:pPr lvl="1"/>
            <a:r>
              <a:rPr lang="en-US" u="sng" dirty="0"/>
              <a:t>(I)  All of the requirements in Subparagraph 21.(ii) have been met</a:t>
            </a:r>
            <a:r>
              <a:rPr lang="en-US" u="sng" dirty="0" smtClean="0"/>
              <a:t>;</a:t>
            </a:r>
            <a:endParaRPr lang="en-US" dirty="0"/>
          </a:p>
          <a:p>
            <a:pPr lvl="1"/>
            <a:r>
              <a:rPr lang="en-US" u="sng" dirty="0" smtClean="0"/>
              <a:t>(II</a:t>
            </a:r>
            <a:r>
              <a:rPr lang="en-US" u="sng" dirty="0"/>
              <a:t>) All tests required in Subparagraph 21.(iii) have been conducted and performance requirements met; </a:t>
            </a:r>
            <a:r>
              <a:rPr lang="en-US" u="sng" dirty="0" smtClean="0"/>
              <a:t>and</a:t>
            </a:r>
            <a:endParaRPr lang="en-US" dirty="0"/>
          </a:p>
          <a:p>
            <a:pPr lvl="1"/>
            <a:r>
              <a:rPr lang="en-US" u="sng" dirty="0"/>
              <a:t>(III)  Test report(s) as required in Subparagraph 21.(v) have been submitted to and approved by the Division.</a:t>
            </a:r>
            <a:endParaRPr lang="en-US" dirty="0"/>
          </a:p>
          <a:p>
            <a:endParaRPr lang="en-US" dirty="0"/>
          </a:p>
        </p:txBody>
      </p:sp>
    </p:spTree>
    <p:extLst>
      <p:ext uri="{BB962C8B-B14F-4D97-AF65-F5344CB8AC3E}">
        <p14:creationId xmlns:p14="http://schemas.microsoft.com/office/powerpoint/2010/main" val="418070061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228600"/>
            <a:ext cx="8229600" cy="1143000"/>
          </a:xfrm>
        </p:spPr>
        <p:txBody>
          <a:bodyPr/>
          <a:lstStyle/>
          <a:p>
            <a:r>
              <a:rPr lang="en-US" dirty="0" smtClean="0"/>
              <a:t>Officially Decommissioned (cont.)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Requirements of 21(ii)</a:t>
            </a:r>
          </a:p>
          <a:p>
            <a:pPr lvl="1"/>
            <a:r>
              <a:rPr lang="en-US" dirty="0" smtClean="0"/>
              <a:t>Disconnected and capped all necessary Stage II piping.</a:t>
            </a:r>
          </a:p>
          <a:p>
            <a:pPr lvl="1"/>
            <a:r>
              <a:rPr lang="en-US" dirty="0" smtClean="0"/>
              <a:t>Disconnected and/or removed all required Stage II equipment.</a:t>
            </a:r>
          </a:p>
          <a:p>
            <a:r>
              <a:rPr lang="en-US" dirty="0" smtClean="0"/>
              <a:t>Testing: Pressure-Decay and Tie Tank Test have been conducted and passed</a:t>
            </a:r>
          </a:p>
          <a:p>
            <a:r>
              <a:rPr lang="en-US" dirty="0" smtClean="0"/>
              <a:t>Test reports submitted and approved</a:t>
            </a:r>
          </a:p>
          <a:p>
            <a:pPr lvl="1"/>
            <a:r>
              <a:rPr lang="en-US" dirty="0" smtClean="0"/>
              <a:t>Stage II Decommissioning checklist</a:t>
            </a:r>
          </a:p>
          <a:p>
            <a:pPr lvl="1"/>
            <a:r>
              <a:rPr lang="en-US" dirty="0" smtClean="0"/>
              <a:t>Test Notification</a:t>
            </a:r>
          </a:p>
          <a:p>
            <a:pPr lvl="1"/>
            <a:r>
              <a:rPr lang="en-US" dirty="0" smtClean="0"/>
              <a:t>Approved Test Report</a:t>
            </a:r>
          </a:p>
          <a:p>
            <a:endParaRPr lang="en-US" dirty="0"/>
          </a:p>
        </p:txBody>
      </p:sp>
    </p:spTree>
    <p:extLst>
      <p:ext uri="{BB962C8B-B14F-4D97-AF65-F5344CB8AC3E}">
        <p14:creationId xmlns:p14="http://schemas.microsoft.com/office/powerpoint/2010/main" val="386737595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Outreach on Decommissioning</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Website:  </a:t>
            </a:r>
            <a:r>
              <a:rPr lang="en-US" dirty="0" smtClean="0">
                <a:hlinkClick r:id="rId2"/>
              </a:rPr>
              <a:t>www.georgiaair.org</a:t>
            </a:r>
            <a:endParaRPr lang="en-US" dirty="0" smtClean="0"/>
          </a:p>
          <a:p>
            <a:pPr lvl="1"/>
            <a:r>
              <a:rPr lang="en-US" dirty="0" smtClean="0"/>
              <a:t>Click on Mobile &amp; Area Sources Program</a:t>
            </a:r>
          </a:p>
          <a:p>
            <a:pPr lvl="1"/>
            <a:r>
              <a:rPr lang="en-US" dirty="0" smtClean="0"/>
              <a:t>Then click on Engines and Fuels Unit</a:t>
            </a:r>
          </a:p>
          <a:p>
            <a:pPr lvl="1"/>
            <a:r>
              <a:rPr lang="en-US" dirty="0" smtClean="0"/>
              <a:t>Then click on Stage II</a:t>
            </a:r>
          </a:p>
          <a:p>
            <a:r>
              <a:rPr lang="en-US" dirty="0" smtClean="0"/>
              <a:t>Held two workshops</a:t>
            </a:r>
          </a:p>
          <a:p>
            <a:pPr lvl="1"/>
            <a:r>
              <a:rPr lang="en-US" dirty="0" smtClean="0"/>
              <a:t>April 10, 2014 workshop</a:t>
            </a:r>
          </a:p>
          <a:p>
            <a:pPr lvl="1"/>
            <a:r>
              <a:rPr lang="en-US" dirty="0" smtClean="0"/>
              <a:t>Informational letter</a:t>
            </a:r>
          </a:p>
          <a:p>
            <a:pPr lvl="1"/>
            <a:r>
              <a:rPr lang="en-US" dirty="0" smtClean="0"/>
              <a:t>June 11, 2014 workshop</a:t>
            </a:r>
          </a:p>
          <a:p>
            <a:r>
              <a:rPr lang="en-US" dirty="0" smtClean="0"/>
              <a:t>Association Letters</a:t>
            </a:r>
          </a:p>
          <a:p>
            <a:pPr lvl="1"/>
            <a:r>
              <a:rPr lang="en-US" dirty="0" smtClean="0"/>
              <a:t>Georgia Association of Convenience Stores</a:t>
            </a:r>
          </a:p>
          <a:p>
            <a:pPr lvl="1"/>
            <a:r>
              <a:rPr lang="en-US" dirty="0" smtClean="0"/>
              <a:t>Georgia Oilmen’s Association</a:t>
            </a:r>
          </a:p>
          <a:p>
            <a:pPr lvl="1"/>
            <a:r>
              <a:rPr lang="en-US" dirty="0" smtClean="0"/>
              <a:t>Georgia Tank and Environmental Contractor’s Association</a:t>
            </a:r>
          </a:p>
          <a:p>
            <a:r>
              <a:rPr lang="en-US" dirty="0" smtClean="0"/>
              <a:t>Word of Mouth</a:t>
            </a:r>
          </a:p>
          <a:p>
            <a:endParaRPr lang="en-US" dirty="0"/>
          </a:p>
        </p:txBody>
      </p:sp>
    </p:spTree>
    <p:extLst>
      <p:ext uri="{BB962C8B-B14F-4D97-AF65-F5344CB8AC3E}">
        <p14:creationId xmlns:p14="http://schemas.microsoft.com/office/powerpoint/2010/main" val="260551051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Decommissioning begins and ends on ?</a:t>
            </a:r>
          </a:p>
          <a:p>
            <a:r>
              <a:rPr lang="en-US" dirty="0" smtClean="0">
                <a:solidFill>
                  <a:srgbClr val="00B0F0"/>
                </a:solidFill>
              </a:rPr>
              <a:t>May 1, 2014 and April 30, 2016 </a:t>
            </a:r>
          </a:p>
          <a:p>
            <a:r>
              <a:rPr lang="en-US" dirty="0" smtClean="0"/>
              <a:t>Facilities with Stage II must do what until they decommission?</a:t>
            </a:r>
          </a:p>
          <a:p>
            <a:r>
              <a:rPr lang="en-US" dirty="0" smtClean="0">
                <a:solidFill>
                  <a:srgbClr val="00B0F0"/>
                </a:solidFill>
              </a:rPr>
              <a:t>Operate, Maintain, and Test Stage II Equipment</a:t>
            </a:r>
          </a:p>
          <a:p>
            <a:r>
              <a:rPr lang="en-US" dirty="0" smtClean="0"/>
              <a:t>What must be done to be fully decommissioned?</a:t>
            </a:r>
          </a:p>
          <a:p>
            <a:r>
              <a:rPr lang="en-US" sz="3300" dirty="0" smtClean="0">
                <a:solidFill>
                  <a:srgbClr val="00B0F0"/>
                </a:solidFill>
              </a:rPr>
              <a:t>Disconnect and remove required system components</a:t>
            </a:r>
          </a:p>
          <a:p>
            <a:r>
              <a:rPr lang="en-US" sz="3300" dirty="0" smtClean="0">
                <a:solidFill>
                  <a:srgbClr val="00B0F0"/>
                </a:solidFill>
              </a:rPr>
              <a:t>Conduct Pressure-Decay and Tie Tank Tests</a:t>
            </a:r>
          </a:p>
          <a:p>
            <a:r>
              <a:rPr lang="en-US" sz="3300" dirty="0" smtClean="0">
                <a:solidFill>
                  <a:srgbClr val="00B0F0"/>
                </a:solidFill>
              </a:rPr>
              <a:t>Submit Stage II checklist, test notification, and test reports</a:t>
            </a:r>
          </a:p>
          <a:p>
            <a:pPr lvl="1"/>
            <a:endParaRPr lang="en-US" dirty="0"/>
          </a:p>
        </p:txBody>
      </p:sp>
    </p:spTree>
    <p:extLst>
      <p:ext uri="{BB962C8B-B14F-4D97-AF65-F5344CB8AC3E}">
        <p14:creationId xmlns:p14="http://schemas.microsoft.com/office/powerpoint/2010/main" val="19114368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4"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wipe(down)">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4"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wipe(down)">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4"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wipe(down)">
                                      <p:cBhvr>
                                        <p:cTn id="42" dur="500"/>
                                        <p:tgtEl>
                                          <p:spTgt spid="3">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85800" y="-15481"/>
            <a:ext cx="8229600" cy="1143000"/>
          </a:xfrm>
        </p:spPr>
        <p:txBody>
          <a:bodyPr>
            <a:noAutofit/>
          </a:bodyPr>
          <a:lstStyle/>
          <a:p>
            <a:r>
              <a:rPr lang="en-US" sz="3600" b="1" dirty="0" smtClean="0"/>
              <a:t>Today’s Agenda</a:t>
            </a:r>
            <a:endParaRPr lang="en-US" sz="3600" dirty="0"/>
          </a:p>
        </p:txBody>
      </p:sp>
      <p:sp>
        <p:nvSpPr>
          <p:cNvPr id="3" name="Content Placeholder 2"/>
          <p:cNvSpPr>
            <a:spLocks noGrp="1"/>
          </p:cNvSpPr>
          <p:nvPr>
            <p:ph idx="1"/>
          </p:nvPr>
        </p:nvSpPr>
        <p:spPr>
          <a:xfrm>
            <a:off x="457200" y="1905000"/>
            <a:ext cx="8229600" cy="4419600"/>
          </a:xfrm>
        </p:spPr>
        <p:txBody>
          <a:bodyPr>
            <a:noAutofit/>
          </a:bodyPr>
          <a:lstStyle/>
          <a:p>
            <a:r>
              <a:rPr lang="en-US" dirty="0" smtClean="0"/>
              <a:t>Welcome &amp; Purpose of Workshop</a:t>
            </a:r>
          </a:p>
          <a:p>
            <a:r>
              <a:rPr lang="en-US" dirty="0" smtClean="0"/>
              <a:t>Overview of Stage II Rule Changes</a:t>
            </a:r>
          </a:p>
          <a:p>
            <a:r>
              <a:rPr lang="en-US" dirty="0" smtClean="0"/>
              <a:t>Decommissioning Procedures</a:t>
            </a:r>
          </a:p>
          <a:p>
            <a:r>
              <a:rPr lang="en-US" dirty="0" smtClean="0"/>
              <a:t>Decommissioning Testing</a:t>
            </a:r>
          </a:p>
          <a:p>
            <a:r>
              <a:rPr lang="en-US" dirty="0" smtClean="0"/>
              <a:t>Enforcement</a:t>
            </a:r>
          </a:p>
          <a:p>
            <a:r>
              <a:rPr lang="en-US" dirty="0" smtClean="0"/>
              <a:t>Officially Decommissioned</a:t>
            </a:r>
          </a:p>
          <a:p>
            <a:r>
              <a:rPr lang="en-US" dirty="0" smtClean="0"/>
              <a:t>Summary &amp; Questions</a:t>
            </a:r>
            <a:endParaRPr lang="en-US" dirty="0"/>
          </a:p>
        </p:txBody>
      </p:sp>
      <p:sp>
        <p:nvSpPr>
          <p:cNvPr id="4" name="TextBox 3"/>
          <p:cNvSpPr txBox="1"/>
          <p:nvPr/>
        </p:nvSpPr>
        <p:spPr>
          <a:xfrm>
            <a:off x="914400" y="1295400"/>
            <a:ext cx="7924800" cy="461665"/>
          </a:xfrm>
          <a:prstGeom prst="rect">
            <a:avLst/>
          </a:prstGeom>
          <a:noFill/>
        </p:spPr>
        <p:txBody>
          <a:bodyPr wrap="square" rtlCol="0">
            <a:spAutoFit/>
          </a:bodyPr>
          <a:lstStyle/>
          <a:p>
            <a:r>
              <a:rPr lang="en-US" sz="2400" b="1" dirty="0" smtClean="0"/>
              <a:t>Presentations are available on website:  www.georgiaair.org</a:t>
            </a:r>
            <a:endParaRPr lang="en-US" sz="2400" b="1" dirty="0"/>
          </a:p>
        </p:txBody>
      </p:sp>
    </p:spTree>
    <p:extLst>
      <p:ext uri="{BB962C8B-B14F-4D97-AF65-F5344CB8AC3E}">
        <p14:creationId xmlns:p14="http://schemas.microsoft.com/office/powerpoint/2010/main" val="396624502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Resource Information</a:t>
            </a:r>
            <a:endParaRPr lang="en-US" dirty="0"/>
          </a:p>
        </p:txBody>
      </p:sp>
      <p:sp>
        <p:nvSpPr>
          <p:cNvPr id="3" name="Content Placeholder 2"/>
          <p:cNvSpPr>
            <a:spLocks noGrp="1"/>
          </p:cNvSpPr>
          <p:nvPr>
            <p:ph idx="1"/>
          </p:nvPr>
        </p:nvSpPr>
        <p:spPr>
          <a:xfrm>
            <a:off x="381000" y="1600200"/>
            <a:ext cx="8610600" cy="4525963"/>
          </a:xfrm>
        </p:spPr>
        <p:txBody>
          <a:bodyPr>
            <a:normAutofit fontScale="62500" lnSpcReduction="20000"/>
          </a:bodyPr>
          <a:lstStyle/>
          <a:p>
            <a:r>
              <a:rPr lang="en-US" dirty="0" smtClean="0"/>
              <a:t>EPD Website:</a:t>
            </a:r>
          </a:p>
          <a:p>
            <a:pPr lvl="1"/>
            <a:r>
              <a:rPr lang="en-US" sz="2400" dirty="0" smtClean="0">
                <a:hlinkClick r:id="rId2"/>
              </a:rPr>
              <a:t>www.georgiaair.org/airpermit/html/mobilearea/engines.htm</a:t>
            </a:r>
            <a:endParaRPr lang="en-US" sz="2400" dirty="0" smtClean="0"/>
          </a:p>
          <a:p>
            <a:pPr lvl="1"/>
            <a:r>
              <a:rPr lang="en-US" dirty="0" smtClean="0">
                <a:hlinkClick r:id="rId3"/>
              </a:rPr>
              <a:t>www.gaepd.org</a:t>
            </a:r>
            <a:endParaRPr lang="en-US" dirty="0" smtClean="0"/>
          </a:p>
          <a:p>
            <a:r>
              <a:rPr lang="en-US" dirty="0"/>
              <a:t>Petroleum Industry Regulatory Team</a:t>
            </a:r>
          </a:p>
          <a:p>
            <a:pPr lvl="1"/>
            <a:r>
              <a:rPr lang="en-US" dirty="0" smtClean="0"/>
              <a:t>Yasra Adowar, Engineer</a:t>
            </a:r>
          </a:p>
          <a:p>
            <a:pPr lvl="1"/>
            <a:r>
              <a:rPr lang="en-US" dirty="0" smtClean="0"/>
              <a:t>404-583-8997</a:t>
            </a:r>
          </a:p>
          <a:p>
            <a:pPr lvl="1"/>
            <a:r>
              <a:rPr lang="en-US" dirty="0" smtClean="0"/>
              <a:t>Yasra.adowar@dnr.state.ga.us</a:t>
            </a:r>
          </a:p>
          <a:p>
            <a:pPr lvl="1"/>
            <a:r>
              <a:rPr lang="en-US" dirty="0" smtClean="0"/>
              <a:t>Shaheer </a:t>
            </a:r>
            <a:r>
              <a:rPr lang="en-US" dirty="0"/>
              <a:t>Muhanna, Unit Manager</a:t>
            </a:r>
          </a:p>
          <a:p>
            <a:pPr lvl="1"/>
            <a:r>
              <a:rPr lang="en-US" dirty="0"/>
              <a:t>404-362-2579</a:t>
            </a:r>
          </a:p>
          <a:p>
            <a:pPr lvl="1"/>
            <a:r>
              <a:rPr lang="en-US" dirty="0" smtClean="0"/>
              <a:t>Shaheer.muhanna@dnr.state.ga.us</a:t>
            </a:r>
          </a:p>
          <a:p>
            <a:r>
              <a:rPr lang="en-US" dirty="0" smtClean="0"/>
              <a:t>Bassey Udosen</a:t>
            </a:r>
          </a:p>
          <a:p>
            <a:pPr lvl="1"/>
            <a:r>
              <a:rPr lang="en-US" dirty="0" smtClean="0"/>
              <a:t>404-363-7050</a:t>
            </a:r>
          </a:p>
          <a:p>
            <a:pPr lvl="1"/>
            <a:r>
              <a:rPr lang="en-US" dirty="0" smtClean="0">
                <a:hlinkClick r:id="rId4"/>
              </a:rPr>
              <a:t>Bassey.udosen@dnr.state.ga.us</a:t>
            </a:r>
            <a:endParaRPr lang="en-US" dirty="0" smtClean="0"/>
          </a:p>
          <a:p>
            <a:r>
              <a:rPr lang="en-US" dirty="0" smtClean="0"/>
              <a:t>William Cook</a:t>
            </a:r>
          </a:p>
          <a:p>
            <a:pPr lvl="1"/>
            <a:r>
              <a:rPr lang="en-US" dirty="0" smtClean="0"/>
              <a:t>404-363-7031</a:t>
            </a:r>
          </a:p>
          <a:p>
            <a:pPr lvl="1"/>
            <a:r>
              <a:rPr lang="en-US" dirty="0" smtClean="0">
                <a:hlinkClick r:id="rId5"/>
              </a:rPr>
              <a:t>William.cook@dnr.state.ga.us</a:t>
            </a:r>
            <a:endParaRPr lang="en-US" dirty="0" smtClean="0"/>
          </a:p>
        </p:txBody>
      </p:sp>
    </p:spTree>
    <p:extLst>
      <p:ext uri="{BB962C8B-B14F-4D97-AF65-F5344CB8AC3E}">
        <p14:creationId xmlns:p14="http://schemas.microsoft.com/office/powerpoint/2010/main" val="3565590421"/>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96191" y="2743200"/>
            <a:ext cx="8229600" cy="1143000"/>
          </a:xfrm>
        </p:spPr>
        <p:txBody>
          <a:bodyPr/>
          <a:lstStyle/>
          <a:p>
            <a:r>
              <a:rPr lang="en-US" dirty="0" smtClean="0"/>
              <a:t>Questions</a:t>
            </a:r>
            <a:endParaRPr lang="en-US" dirty="0"/>
          </a:p>
        </p:txBody>
      </p:sp>
      <p:sp>
        <p:nvSpPr>
          <p:cNvPr id="3" name="Rectangle 2"/>
          <p:cNvSpPr/>
          <p:nvPr/>
        </p:nvSpPr>
        <p:spPr>
          <a:xfrm>
            <a:off x="1990436" y="3962400"/>
            <a:ext cx="5257800" cy="1569660"/>
          </a:xfrm>
          <a:prstGeom prst="rect">
            <a:avLst/>
          </a:prstGeom>
          <a:noFill/>
        </p:spPr>
        <p:txBody>
          <a:bodyPr wrap="square" lIns="91440" tIns="45720" rIns="91440" bIns="45720">
            <a:spAutoFit/>
            <a:scene3d>
              <a:camera prst="orthographicFront">
                <a:rot lat="0" lon="0" rev="0"/>
              </a:camera>
              <a:lightRig rig="contrasting" dir="t">
                <a:rot lat="0" lon="0" rev="4500000"/>
              </a:lightRig>
            </a:scene3d>
            <a:sp3d contourW="6350" prstMaterial="metal">
              <a:bevelT w="127000" h="31750" prst="relaxedInset"/>
              <a:contourClr>
                <a:schemeClr val="accent1">
                  <a:shade val="75000"/>
                </a:schemeClr>
              </a:contourClr>
            </a:sp3d>
          </a:bodyPr>
          <a:lstStyle/>
          <a:p>
            <a:pPr algn="ctr"/>
            <a:r>
              <a:rPr lang="en-US" sz="9600" b="1" cap="all" spc="0" dirty="0" smtClean="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Black" panose="020B0A04020102020204" pitchFamily="34" charset="0"/>
              </a:rPr>
              <a:t>?</a:t>
            </a:r>
            <a:endParaRPr lang="en-US" sz="9600" b="1" cap="all" spc="0" dirty="0">
              <a:ln w="0"/>
              <a:gradFill flip="none">
                <a:gsLst>
                  <a:gs pos="0">
                    <a:schemeClr val="accent1">
                      <a:tint val="75000"/>
                      <a:shade val="75000"/>
                      <a:satMod val="170000"/>
                    </a:schemeClr>
                  </a:gs>
                  <a:gs pos="49000">
                    <a:schemeClr val="accent1">
                      <a:tint val="88000"/>
                      <a:shade val="65000"/>
                      <a:satMod val="172000"/>
                    </a:schemeClr>
                  </a:gs>
                  <a:gs pos="50000">
                    <a:schemeClr val="accent1">
                      <a:shade val="65000"/>
                      <a:satMod val="130000"/>
                    </a:schemeClr>
                  </a:gs>
                  <a:gs pos="92000">
                    <a:schemeClr val="accent1">
                      <a:shade val="50000"/>
                      <a:satMod val="120000"/>
                    </a:schemeClr>
                  </a:gs>
                  <a:gs pos="100000">
                    <a:schemeClr val="accent1">
                      <a:shade val="48000"/>
                      <a:satMod val="120000"/>
                    </a:schemeClr>
                  </a:gs>
                </a:gsLst>
                <a:lin ang="5400000"/>
              </a:gradFill>
              <a:effectLst>
                <a:reflection blurRad="12700" stA="50000" endPos="50000" dist="5000" dir="5400000" sy="-100000" rotWithShape="0"/>
              </a:effectLst>
              <a:latin typeface="Arial Black" panose="020B0A04020102020204" pitchFamily="34" charset="0"/>
            </a:endParaRPr>
          </a:p>
        </p:txBody>
      </p:sp>
      <p:sp>
        <p:nvSpPr>
          <p:cNvPr id="4" name="TextBox 3"/>
          <p:cNvSpPr txBox="1"/>
          <p:nvPr/>
        </p:nvSpPr>
        <p:spPr>
          <a:xfrm>
            <a:off x="266700" y="1353234"/>
            <a:ext cx="8686800" cy="646331"/>
          </a:xfrm>
          <a:prstGeom prst="rect">
            <a:avLst/>
          </a:prstGeom>
          <a:noFill/>
        </p:spPr>
        <p:txBody>
          <a:bodyPr wrap="square" rtlCol="0">
            <a:spAutoFit/>
          </a:bodyPr>
          <a:lstStyle/>
          <a:p>
            <a:r>
              <a:rPr lang="en-US" sz="3600" dirty="0" smtClean="0">
                <a:latin typeface="Arial" panose="020B0604020202020204" pitchFamily="34" charset="0"/>
                <a:cs typeface="Arial" panose="020B0604020202020204" pitchFamily="34" charset="0"/>
              </a:rPr>
              <a:t>Announcements From GTEC – Bill Greer</a:t>
            </a:r>
            <a:endParaRPr lang="en-US" sz="3600"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87060399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228436" y="3505200"/>
            <a:ext cx="5257800" cy="685800"/>
          </a:xfrm>
          <a:prstGeom prst="rect">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normAutofit fontScale="70000" lnSpcReduction="20000"/>
          </a:bodyPr>
          <a:lstStyle/>
          <a:p>
            <a:r>
              <a:rPr lang="en-US" sz="3800" dirty="0" smtClean="0"/>
              <a:t>Rule Amendment Process </a:t>
            </a:r>
          </a:p>
          <a:p>
            <a:pPr lvl="1"/>
            <a:r>
              <a:rPr lang="en-US" sz="2800" dirty="0" smtClean="0"/>
              <a:t>Briefed DNR Board on intent to submit amendments – January 31, 2014</a:t>
            </a:r>
          </a:p>
          <a:p>
            <a:pPr lvl="1"/>
            <a:r>
              <a:rPr lang="en-US" sz="3200" dirty="0" smtClean="0"/>
              <a:t>Held Public Hearing – March 6, 2014</a:t>
            </a:r>
          </a:p>
          <a:p>
            <a:pPr lvl="1"/>
            <a:r>
              <a:rPr lang="en-US" sz="3200" dirty="0" smtClean="0"/>
              <a:t>No public comments given at hearing or in writing</a:t>
            </a:r>
          </a:p>
          <a:p>
            <a:pPr lvl="1"/>
            <a:r>
              <a:rPr lang="en-US" sz="3200" dirty="0" smtClean="0"/>
              <a:t>DNR Board approved rule amendments – March 25, 2014</a:t>
            </a:r>
          </a:p>
          <a:p>
            <a:pPr lvl="1"/>
            <a:r>
              <a:rPr lang="en-US" sz="3200" dirty="0" smtClean="0"/>
              <a:t>Decommissioning commences May 1, 2014</a:t>
            </a:r>
          </a:p>
          <a:p>
            <a:pPr lvl="1"/>
            <a:r>
              <a:rPr lang="en-US" sz="3200" dirty="0" smtClean="0"/>
              <a:t>Decommissioning complete by April 30, 2016</a:t>
            </a:r>
          </a:p>
          <a:p>
            <a:r>
              <a:rPr lang="en-US" sz="3800" dirty="0" smtClean="0"/>
              <a:t>State Implementation Plan Revisions</a:t>
            </a:r>
          </a:p>
          <a:p>
            <a:pPr lvl="1"/>
            <a:r>
              <a:rPr lang="en-US" sz="3300" dirty="0" smtClean="0"/>
              <a:t>Draft SIP revision – April 2014</a:t>
            </a:r>
          </a:p>
          <a:p>
            <a:pPr lvl="1"/>
            <a:r>
              <a:rPr lang="en-US" sz="3300" dirty="0" smtClean="0"/>
              <a:t>Submit to EPA for approval – June 2014</a:t>
            </a:r>
          </a:p>
          <a:p>
            <a:pPr lvl="1"/>
            <a:r>
              <a:rPr lang="en-US" sz="3300" dirty="0" smtClean="0"/>
              <a:t>EPA publishes approval in Federal Register (can take up to 18 months)</a:t>
            </a:r>
            <a:endParaRPr lang="en-US" dirty="0"/>
          </a:p>
        </p:txBody>
      </p:sp>
      <p:sp>
        <p:nvSpPr>
          <p:cNvPr id="2" name="Title 1"/>
          <p:cNvSpPr>
            <a:spLocks noGrp="1"/>
          </p:cNvSpPr>
          <p:nvPr>
            <p:ph type="title"/>
          </p:nvPr>
        </p:nvSpPr>
        <p:spPr/>
        <p:txBody>
          <a:bodyPr/>
          <a:lstStyle/>
          <a:p>
            <a:r>
              <a:rPr lang="en-US" dirty="0" smtClean="0"/>
              <a:t>Stage II Rule Amendments</a:t>
            </a:r>
            <a:endParaRPr lang="en-US" dirty="0"/>
          </a:p>
        </p:txBody>
      </p:sp>
    </p:spTree>
    <p:extLst>
      <p:ext uri="{BB962C8B-B14F-4D97-AF65-F5344CB8AC3E}">
        <p14:creationId xmlns:p14="http://schemas.microsoft.com/office/powerpoint/2010/main" val="32035708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09600" y="76200"/>
            <a:ext cx="8229600" cy="1143000"/>
          </a:xfrm>
        </p:spPr>
        <p:txBody>
          <a:bodyPr/>
          <a:lstStyle/>
          <a:p>
            <a:r>
              <a:rPr lang="en-US" dirty="0" smtClean="0"/>
              <a:t>Stage II Rule Amendments</a:t>
            </a:r>
            <a:endParaRPr lang="en-US" dirty="0"/>
          </a:p>
        </p:txBody>
      </p:sp>
      <p:sp>
        <p:nvSpPr>
          <p:cNvPr id="3" name="Content Placeholder 2"/>
          <p:cNvSpPr>
            <a:spLocks noGrp="1"/>
          </p:cNvSpPr>
          <p:nvPr>
            <p:ph idx="1"/>
          </p:nvPr>
        </p:nvSpPr>
        <p:spPr>
          <a:xfrm>
            <a:off x="457200" y="1219200"/>
            <a:ext cx="8229600" cy="5029200"/>
          </a:xfrm>
        </p:spPr>
        <p:txBody>
          <a:bodyPr>
            <a:noAutofit/>
          </a:bodyPr>
          <a:lstStyle/>
          <a:p>
            <a:r>
              <a:rPr lang="en-US" sz="1800" dirty="0" smtClean="0"/>
              <a:t>Subsection 3(xi) adds definition of “Reconstruction”: </a:t>
            </a:r>
          </a:p>
          <a:p>
            <a:pPr lvl="1"/>
            <a:r>
              <a:rPr lang="en-US" sz="1400" dirty="0" smtClean="0"/>
              <a:t>“replacement </a:t>
            </a:r>
            <a:r>
              <a:rPr lang="en-US" sz="1400" dirty="0"/>
              <a:t>of any stationary gasoline storage tank</a:t>
            </a:r>
            <a:r>
              <a:rPr lang="en-US" sz="1400" u="sng" dirty="0"/>
              <a:t> and/or the replacement of all gasoline dispensers</a:t>
            </a:r>
            <a:r>
              <a:rPr lang="en-US" sz="1400" dirty="0" smtClean="0"/>
              <a:t>.”</a:t>
            </a:r>
          </a:p>
          <a:p>
            <a:r>
              <a:rPr lang="en-US" sz="1800" dirty="0" smtClean="0"/>
              <a:t>Section 4 discontinues Stage II requirements for  decommissioned facilities</a:t>
            </a:r>
          </a:p>
          <a:p>
            <a:pPr lvl="1"/>
            <a:r>
              <a:rPr lang="en-US" sz="1400" dirty="0" smtClean="0"/>
              <a:t>Once </a:t>
            </a:r>
            <a:r>
              <a:rPr lang="en-US" sz="1400" dirty="0"/>
              <a:t>a gasoline dispensing facility becomes subject to this rule, it will continue to be subject even if the gasoline throughput rate falls below the applicability </a:t>
            </a:r>
            <a:r>
              <a:rPr lang="en-US" sz="1400" u="sng" dirty="0"/>
              <a:t>threshold until the facility decommissions its approved Stage II vapor recovery system as specified under paragraph 21. of this subsection</a:t>
            </a:r>
            <a:r>
              <a:rPr lang="en-US" sz="1400" dirty="0" smtClean="0"/>
              <a:t>.</a:t>
            </a:r>
          </a:p>
          <a:p>
            <a:r>
              <a:rPr lang="en-US" sz="1800" dirty="0" smtClean="0"/>
              <a:t>Section 5 inserts provision to allow facilities to decommission Stage II rather than continue to capture displaced vapors from vehicle storage tanks:</a:t>
            </a:r>
          </a:p>
          <a:p>
            <a:pPr lvl="1"/>
            <a:r>
              <a:rPr lang="en-US" sz="1400" dirty="0" smtClean="0"/>
              <a:t>…</a:t>
            </a:r>
            <a:r>
              <a:rPr lang="en-US" sz="1400" u="sng" dirty="0"/>
              <a:t>Beginning on </a:t>
            </a:r>
            <a:r>
              <a:rPr lang="en-US" sz="1400" u="sng" dirty="0" smtClean="0"/>
              <a:t>May </a:t>
            </a:r>
            <a:r>
              <a:rPr lang="en-US" sz="1400" u="sng" dirty="0"/>
              <a:t>1, 2014, gasoline dispensing facilities subject to regulation under 391-3-1-.02(2)(</a:t>
            </a:r>
            <a:r>
              <a:rPr lang="en-US" sz="1400" u="sng" dirty="0" err="1"/>
              <a:t>zz</a:t>
            </a:r>
            <a:r>
              <a:rPr lang="en-US" sz="1400" u="sng" dirty="0"/>
              <a:t>) may decommission its approved Stage II vapor recovery system as specified under paragraph </a:t>
            </a:r>
            <a:r>
              <a:rPr lang="en-US" sz="1400" u="sng" dirty="0" smtClean="0"/>
              <a:t>21 </a:t>
            </a:r>
            <a:r>
              <a:rPr lang="en-US" sz="1400" u="sng" dirty="0"/>
              <a:t>of this subsection.  Once a facility has decommissioned its Stage II vapor recovery system, it is no longer required to recover the displaced vapors from vehicle gasoline tanks</a:t>
            </a:r>
            <a:r>
              <a:rPr lang="en-US" sz="1400" u="sng" dirty="0" smtClean="0"/>
              <a:t>.</a:t>
            </a:r>
          </a:p>
          <a:p>
            <a:r>
              <a:rPr lang="en-US" sz="1800" dirty="0" smtClean="0"/>
              <a:t>Section 8 provides exemption for newly constructed or reconstructed facilities after December 31, 2011:</a:t>
            </a:r>
            <a:endParaRPr lang="en-US" sz="1800" dirty="0"/>
          </a:p>
          <a:p>
            <a:pPr lvl="1"/>
            <a:r>
              <a:rPr lang="en-US" sz="1400" dirty="0" smtClean="0"/>
              <a:t>…</a:t>
            </a:r>
            <a:r>
              <a:rPr lang="en-US" sz="1400" u="sng" dirty="0" smtClean="0"/>
              <a:t>(</a:t>
            </a:r>
            <a:r>
              <a:rPr lang="en-US" sz="1400" u="sng" dirty="0"/>
              <a:t>iii)  Any new gasoline dispensing facility or gasoline dispensing facility having undergone </a:t>
            </a:r>
            <a:r>
              <a:rPr lang="en-US" sz="1400" dirty="0" smtClean="0"/>
              <a:t>	</a:t>
            </a:r>
            <a:r>
              <a:rPr lang="en-US" sz="1400" u="sng" dirty="0" smtClean="0"/>
              <a:t>reconstruction </a:t>
            </a:r>
            <a:r>
              <a:rPr lang="en-US" sz="1400" u="sng" dirty="0"/>
              <a:t>that commenced or recommenced dispensing of gasoline to motor vehicles </a:t>
            </a:r>
            <a:r>
              <a:rPr lang="en-US" sz="1400" dirty="0" smtClean="0"/>
              <a:t>	</a:t>
            </a:r>
            <a:r>
              <a:rPr lang="en-US" sz="1400" u="sng" dirty="0" smtClean="0"/>
              <a:t>after </a:t>
            </a:r>
            <a:r>
              <a:rPr lang="en-US" sz="1400" u="sng" dirty="0"/>
              <a:t>December 31, 2011</a:t>
            </a:r>
            <a:r>
              <a:rPr lang="en-US" sz="1400" u="sng" dirty="0" smtClean="0"/>
              <a:t>.</a:t>
            </a:r>
            <a:endParaRPr lang="en-US" sz="1100" dirty="0"/>
          </a:p>
          <a:p>
            <a:pPr lvl="1"/>
            <a:r>
              <a:rPr lang="en-US" sz="1600" dirty="0" smtClean="0"/>
              <a:t>Newly constructed facilities and those undergoing reconstruction do </a:t>
            </a:r>
            <a:r>
              <a:rPr lang="en-US" sz="1600" b="1" dirty="0" smtClean="0"/>
              <a:t>not</a:t>
            </a:r>
            <a:r>
              <a:rPr lang="en-US" sz="1600" dirty="0" smtClean="0"/>
              <a:t> have to submit additional letters.</a:t>
            </a:r>
          </a:p>
        </p:txBody>
      </p:sp>
    </p:spTree>
    <p:extLst>
      <p:ext uri="{BB962C8B-B14F-4D97-AF65-F5344CB8AC3E}">
        <p14:creationId xmlns:p14="http://schemas.microsoft.com/office/powerpoint/2010/main" val="26916269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Stage II Rule Amendments</a:t>
            </a:r>
          </a:p>
        </p:txBody>
      </p:sp>
      <p:sp>
        <p:nvSpPr>
          <p:cNvPr id="3" name="Content Placeholder 2"/>
          <p:cNvSpPr>
            <a:spLocks noGrp="1"/>
          </p:cNvSpPr>
          <p:nvPr>
            <p:ph idx="1"/>
          </p:nvPr>
        </p:nvSpPr>
        <p:spPr/>
        <p:txBody>
          <a:bodyPr>
            <a:normAutofit fontScale="55000" lnSpcReduction="20000"/>
          </a:bodyPr>
          <a:lstStyle/>
          <a:p>
            <a:r>
              <a:rPr lang="en-US" sz="3600" dirty="0" smtClean="0"/>
              <a:t>Section 9  adds “Decommissioning” to requirements for testing:</a:t>
            </a:r>
          </a:p>
          <a:p>
            <a:pPr lvl="1"/>
            <a:r>
              <a:rPr lang="en-US" sz="2600" dirty="0" smtClean="0"/>
              <a:t>Stage </a:t>
            </a:r>
            <a:r>
              <a:rPr lang="en-US" sz="2600" dirty="0"/>
              <a:t>II vapor recovery systems at each gasoline dispensing facility shall be certified as being properly installed and properly functioning.  Certification, compliance testing,</a:t>
            </a:r>
            <a:r>
              <a:rPr lang="en-US" sz="2600" strike="sngStrike" dirty="0"/>
              <a:t> and</a:t>
            </a:r>
            <a:r>
              <a:rPr lang="en-US" sz="2600" dirty="0"/>
              <a:t> recertification</a:t>
            </a:r>
            <a:r>
              <a:rPr lang="en-US" sz="2600" u="sng" dirty="0"/>
              <a:t>, and decommissioning</a:t>
            </a:r>
            <a:r>
              <a:rPr lang="en-US" sz="2600" dirty="0"/>
              <a:t> shall be made by a trained, qualified technician who has a thorough knowledge of the system.  Tests shall be conducted in accordance with test procedures as approved by the Division.  The fill cap and vapor cap must be removed when performing any test to determine vapor tightness for a vapor recovery system for certification, compliance testing,</a:t>
            </a:r>
            <a:r>
              <a:rPr lang="en-US" sz="2600" strike="sngStrike" dirty="0"/>
              <a:t> and</a:t>
            </a:r>
            <a:r>
              <a:rPr lang="en-US" sz="2600" dirty="0"/>
              <a:t> recertification</a:t>
            </a:r>
            <a:r>
              <a:rPr lang="en-US" sz="2600" u="sng" dirty="0"/>
              <a:t>, or decommissioning</a:t>
            </a:r>
            <a:r>
              <a:rPr lang="en-US" sz="2600" dirty="0"/>
              <a:t> purposes.</a:t>
            </a:r>
          </a:p>
          <a:p>
            <a:r>
              <a:rPr lang="en-US" sz="3600" dirty="0" smtClean="0"/>
              <a:t>Section 10 adds decommissioning </a:t>
            </a:r>
            <a:r>
              <a:rPr lang="en-US" sz="3600" dirty="0"/>
              <a:t>testing </a:t>
            </a:r>
            <a:r>
              <a:rPr lang="en-US" sz="3600" dirty="0" smtClean="0"/>
              <a:t>to </a:t>
            </a:r>
            <a:r>
              <a:rPr lang="en-US" sz="3600" dirty="0"/>
              <a:t>5 </a:t>
            </a:r>
            <a:r>
              <a:rPr lang="en-US" sz="3600" dirty="0" smtClean="0"/>
              <a:t>business days notification requirement (subsection 21(iv) also covers this)</a:t>
            </a:r>
            <a:endParaRPr lang="en-US" sz="3600" dirty="0"/>
          </a:p>
          <a:p>
            <a:r>
              <a:rPr lang="en-US" sz="3600" dirty="0" smtClean="0"/>
              <a:t>Section 19 allows </a:t>
            </a:r>
            <a:r>
              <a:rPr lang="en-US" sz="3600" dirty="0"/>
              <a:t>Stage II records </a:t>
            </a:r>
            <a:r>
              <a:rPr lang="en-US" sz="3600" dirty="0" smtClean="0"/>
              <a:t>to </a:t>
            </a:r>
            <a:r>
              <a:rPr lang="en-US" sz="3600" dirty="0"/>
              <a:t>no longer be kept after facility is </a:t>
            </a:r>
            <a:r>
              <a:rPr lang="en-US" sz="3600" dirty="0" smtClean="0"/>
              <a:t>decommissioned:</a:t>
            </a:r>
          </a:p>
          <a:p>
            <a:pPr lvl="1"/>
            <a:r>
              <a:rPr lang="en-US" dirty="0" smtClean="0"/>
              <a:t>“The </a:t>
            </a:r>
            <a:r>
              <a:rPr lang="en-US" dirty="0"/>
              <a:t>following records shall be maintained for two years</a:t>
            </a:r>
            <a:r>
              <a:rPr lang="en-US" u="sng" dirty="0"/>
              <a:t> or until the Stage II vapor recovery system is decommissioned, whichever is less</a:t>
            </a:r>
            <a:r>
              <a:rPr lang="en-US" dirty="0" smtClean="0"/>
              <a:t>:  </a:t>
            </a:r>
          </a:p>
          <a:p>
            <a:pPr lvl="2"/>
            <a:r>
              <a:rPr lang="en-US" dirty="0" smtClean="0"/>
              <a:t>(</a:t>
            </a:r>
            <a:r>
              <a:rPr lang="en-US" dirty="0" err="1"/>
              <a:t>i</a:t>
            </a:r>
            <a:r>
              <a:rPr lang="en-US" dirty="0"/>
              <a:t>)  Maintenance records including any repaired or replacement parts and a description of the problems</a:t>
            </a:r>
            <a:r>
              <a:rPr lang="en-US" dirty="0" smtClean="0"/>
              <a:t>.</a:t>
            </a:r>
          </a:p>
          <a:p>
            <a:pPr lvl="2"/>
            <a:r>
              <a:rPr lang="en-US" dirty="0" smtClean="0"/>
              <a:t>(</a:t>
            </a:r>
            <a:r>
              <a:rPr lang="en-US" dirty="0"/>
              <a:t>ii)  Compliance records including warnings or notices of violation issued by the Division</a:t>
            </a:r>
            <a:r>
              <a:rPr lang="en-US" dirty="0" smtClean="0"/>
              <a:t>.</a:t>
            </a:r>
          </a:p>
          <a:p>
            <a:pPr lvl="2"/>
            <a:r>
              <a:rPr lang="en-US" dirty="0" smtClean="0"/>
              <a:t>(</a:t>
            </a:r>
            <a:r>
              <a:rPr lang="en-US" dirty="0"/>
              <a:t>iii)  Gasoline throughput records which will allow the average monthly gasoline throughput rate to be continuously determined</a:t>
            </a:r>
            <a:r>
              <a:rPr lang="en-US" dirty="0" smtClean="0"/>
              <a:t>. </a:t>
            </a:r>
          </a:p>
          <a:p>
            <a:pPr lvl="2"/>
            <a:r>
              <a:rPr lang="en-US" dirty="0" smtClean="0"/>
              <a:t>(</a:t>
            </a:r>
            <a:r>
              <a:rPr lang="en-US" dirty="0"/>
              <a:t>iv)  Inspection results including self-inspection weekly summaries</a:t>
            </a:r>
            <a:r>
              <a:rPr lang="en-US" dirty="0" smtClean="0"/>
              <a:t>. </a:t>
            </a:r>
          </a:p>
          <a:p>
            <a:pPr lvl="2"/>
            <a:r>
              <a:rPr lang="en-US" dirty="0" smtClean="0"/>
              <a:t>(v)  Records </a:t>
            </a:r>
            <a:r>
              <a:rPr lang="en-US" dirty="0"/>
              <a:t>of operator employee training for current employees</a:t>
            </a:r>
            <a:r>
              <a:rPr lang="en-US" dirty="0" smtClean="0"/>
              <a:t>.”</a:t>
            </a:r>
            <a:endParaRPr lang="en-US" dirty="0"/>
          </a:p>
          <a:p>
            <a:endParaRPr lang="en-US" dirty="0"/>
          </a:p>
        </p:txBody>
      </p:sp>
    </p:spTree>
    <p:extLst>
      <p:ext uri="{BB962C8B-B14F-4D97-AF65-F5344CB8AC3E}">
        <p14:creationId xmlns:p14="http://schemas.microsoft.com/office/powerpoint/2010/main" val="251611891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Stage II Rule </a:t>
            </a:r>
            <a:r>
              <a:rPr lang="en-US" dirty="0" smtClean="0"/>
              <a:t>Amendments</a:t>
            </a:r>
            <a:endParaRPr lang="en-US" dirty="0"/>
          </a:p>
        </p:txBody>
      </p:sp>
      <p:sp>
        <p:nvSpPr>
          <p:cNvPr id="3" name="Content Placeholder 2"/>
          <p:cNvSpPr>
            <a:spLocks noGrp="1"/>
          </p:cNvSpPr>
          <p:nvPr>
            <p:ph idx="1"/>
          </p:nvPr>
        </p:nvSpPr>
        <p:spPr>
          <a:xfrm>
            <a:off x="457200" y="1295400"/>
            <a:ext cx="8229600" cy="5029200"/>
          </a:xfrm>
        </p:spPr>
        <p:txBody>
          <a:bodyPr>
            <a:normAutofit fontScale="55000" lnSpcReduction="20000"/>
          </a:bodyPr>
          <a:lstStyle/>
          <a:p>
            <a:r>
              <a:rPr lang="en-US" sz="4400" dirty="0" smtClean="0"/>
              <a:t>Section 21 provides the requirements for decommissioning: </a:t>
            </a:r>
          </a:p>
          <a:p>
            <a:pPr lvl="1"/>
            <a:r>
              <a:rPr lang="en-US" sz="3600" dirty="0" smtClean="0"/>
              <a:t>“Owners </a:t>
            </a:r>
            <a:r>
              <a:rPr lang="en-US" sz="3600" dirty="0"/>
              <a:t>or operators of gasoline dispensing facilities subject to the Stage II vapor recovery control requirements shall fully decommission their Stage II vapor recovery systems in accordance with the provisions of this subsection</a:t>
            </a:r>
            <a:r>
              <a:rPr lang="en-US" sz="3600" dirty="0" smtClean="0"/>
              <a:t>.” </a:t>
            </a:r>
          </a:p>
          <a:p>
            <a:pPr lvl="1"/>
            <a:r>
              <a:rPr lang="en-US" sz="3600" dirty="0" smtClean="0"/>
              <a:t>Decommissioning may begin on May 1, 2014.</a:t>
            </a:r>
          </a:p>
          <a:p>
            <a:pPr lvl="1"/>
            <a:r>
              <a:rPr lang="en-US" sz="3600" dirty="0" smtClean="0"/>
              <a:t>Decommissioning must be completed by April 30, 2016</a:t>
            </a:r>
          </a:p>
          <a:p>
            <a:pPr lvl="1"/>
            <a:r>
              <a:rPr lang="en-US" sz="3600" dirty="0" smtClean="0"/>
              <a:t>Facilities subject to Stage II must continue to operate, maintain, and test their Stage II System until it is decommissioned.</a:t>
            </a:r>
          </a:p>
          <a:p>
            <a:pPr lvl="1"/>
            <a:r>
              <a:rPr lang="en-US" sz="3600" dirty="0" smtClean="0"/>
              <a:t>Gasoline dispensers must be taken out of service prior to the start of decommissioning and cannot be put back into service until decommissioning has been completed for whole facility.</a:t>
            </a:r>
          </a:p>
          <a:p>
            <a:pPr lvl="1"/>
            <a:r>
              <a:rPr lang="en-US" sz="3600" dirty="0" smtClean="0"/>
              <a:t>Provides requirements for disconnecting and removing Stage II system components.  (Yasra will cover in more detail)</a:t>
            </a:r>
          </a:p>
          <a:p>
            <a:pPr lvl="1"/>
            <a:r>
              <a:rPr lang="en-US" sz="3600" dirty="0" smtClean="0"/>
              <a:t>Facility must be tested within 30 days.</a:t>
            </a:r>
          </a:p>
          <a:p>
            <a:pPr lvl="1"/>
            <a:r>
              <a:rPr lang="en-US" sz="3600" dirty="0" smtClean="0"/>
              <a:t>Test report must be submitted within 30 days of test.</a:t>
            </a:r>
          </a:p>
          <a:p>
            <a:pPr lvl="1"/>
            <a:r>
              <a:rPr lang="en-US" sz="3600" dirty="0" smtClean="0"/>
              <a:t>Facility must keep decommissioning records for two years.</a:t>
            </a:r>
          </a:p>
          <a:p>
            <a:pPr lvl="1"/>
            <a:endParaRPr lang="en-US" dirty="0" smtClean="0"/>
          </a:p>
          <a:p>
            <a:pPr lvl="1"/>
            <a:endParaRPr lang="en-US" dirty="0"/>
          </a:p>
          <a:p>
            <a:endParaRPr lang="en-US" dirty="0"/>
          </a:p>
        </p:txBody>
      </p:sp>
    </p:spTree>
    <p:extLst>
      <p:ext uri="{BB962C8B-B14F-4D97-AF65-F5344CB8AC3E}">
        <p14:creationId xmlns:p14="http://schemas.microsoft.com/office/powerpoint/2010/main" val="242289454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Grp="1" noChangeArrowheads="1"/>
          </p:cNvSpPr>
          <p:nvPr>
            <p:ph type="title"/>
          </p:nvPr>
        </p:nvSpPr>
        <p:spPr>
          <a:xfrm>
            <a:off x="914400" y="304800"/>
            <a:ext cx="7772400" cy="1143000"/>
          </a:xfrm>
        </p:spPr>
        <p:txBody>
          <a:bodyPr>
            <a:normAutofit/>
          </a:bodyPr>
          <a:lstStyle/>
          <a:p>
            <a:r>
              <a:rPr lang="en-US" dirty="0" smtClean="0"/>
              <a:t>Stage </a:t>
            </a:r>
            <a:r>
              <a:rPr lang="en-US" dirty="0"/>
              <a:t>II in Georgia</a:t>
            </a:r>
            <a:endParaRPr lang="en-US" dirty="0" smtClean="0"/>
          </a:p>
        </p:txBody>
      </p:sp>
      <p:sp>
        <p:nvSpPr>
          <p:cNvPr id="4099" name="Rectangle 1027"/>
          <p:cNvSpPr>
            <a:spLocks noGrp="1" noChangeArrowheads="1"/>
          </p:cNvSpPr>
          <p:nvPr>
            <p:ph type="body" idx="1"/>
          </p:nvPr>
        </p:nvSpPr>
        <p:spPr>
          <a:xfrm>
            <a:off x="457200" y="1143000"/>
            <a:ext cx="5943600" cy="5105400"/>
          </a:xfrm>
        </p:spPr>
        <p:txBody>
          <a:bodyPr>
            <a:normAutofit fontScale="85000" lnSpcReduction="10000"/>
          </a:bodyPr>
          <a:lstStyle/>
          <a:p>
            <a:pPr eaLnBrk="1" hangingPunct="1"/>
            <a:endParaRPr lang="en-US" sz="2400" dirty="0" smtClean="0"/>
          </a:p>
          <a:p>
            <a:pPr eaLnBrk="1" hangingPunct="1"/>
            <a:r>
              <a:rPr lang="en-US" sz="2800" dirty="0" smtClean="0"/>
              <a:t>Until a facility with Stage II has decommissioned, it must:</a:t>
            </a:r>
          </a:p>
          <a:p>
            <a:pPr lvl="1"/>
            <a:r>
              <a:rPr lang="en-US" sz="2400" dirty="0" smtClean="0"/>
              <a:t>Operate Stage II equipment</a:t>
            </a:r>
          </a:p>
          <a:p>
            <a:pPr lvl="1"/>
            <a:r>
              <a:rPr lang="en-US" sz="2400" dirty="0" smtClean="0"/>
              <a:t>Test it annually</a:t>
            </a:r>
          </a:p>
          <a:p>
            <a:pPr lvl="1"/>
            <a:r>
              <a:rPr lang="en-US" sz="2400" dirty="0" smtClean="0"/>
              <a:t>Maintain it</a:t>
            </a:r>
          </a:p>
          <a:p>
            <a:r>
              <a:rPr lang="en-US" sz="2800" dirty="0" smtClean="0"/>
              <a:t>New Facilities / Major Modification</a:t>
            </a:r>
          </a:p>
          <a:p>
            <a:pPr lvl="1"/>
            <a:r>
              <a:rPr lang="en-US" sz="2400" dirty="0" smtClean="0"/>
              <a:t>Exempt from having to install Stage II after 12/31/2011</a:t>
            </a:r>
          </a:p>
          <a:p>
            <a:pPr lvl="1"/>
            <a:r>
              <a:rPr lang="en-US" sz="2400" dirty="0" smtClean="0"/>
              <a:t>Facilities who have submitted letters will receive notification that they are exempt - eventually</a:t>
            </a:r>
          </a:p>
          <a:p>
            <a:pPr lvl="1"/>
            <a:r>
              <a:rPr lang="en-US" sz="2400" dirty="0" smtClean="0"/>
              <a:t>Facilities who did not submit letters may force enforcement actions for removing Stage II equipment early. (i.e. no documentation on when equipment was removed)</a:t>
            </a:r>
          </a:p>
          <a:p>
            <a:pPr lvl="1"/>
            <a:endParaRPr lang="en-US" sz="2000" dirty="0" smtClean="0"/>
          </a:p>
        </p:txBody>
      </p:sp>
      <p:pic>
        <p:nvPicPr>
          <p:cNvPr id="4" name="Picture 1029" descr="E:\MAPS\7 COUNTY STAGE I.bmp"/>
          <p:cNvPicPr>
            <a:picLocks noChangeAspect="1" noChangeArrowheads="1"/>
          </p:cNvPicPr>
          <p:nvPr/>
        </p:nvPicPr>
        <p:blipFill>
          <a:blip r:embed="rId2" cstate="print">
            <a:extLst>
              <a:ext uri="{28A0092B-C50C-407E-A947-70E740481C1C}">
                <a14:useLocalDpi xmlns:a14="http://schemas.microsoft.com/office/drawing/2010/main" val="0"/>
              </a:ext>
            </a:extLst>
          </a:blip>
          <a:srcRect t="11880" r="50844" b="47520"/>
          <a:stretch>
            <a:fillRect/>
          </a:stretch>
        </p:blipFill>
        <p:spPr bwMode="auto">
          <a:xfrm>
            <a:off x="5726309" y="1295400"/>
            <a:ext cx="2853703" cy="243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4389410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Stage II Vapor Recovery Rule </a:t>
            </a:r>
            <a:br>
              <a:rPr lang="en-US" dirty="0"/>
            </a:br>
            <a:r>
              <a:rPr lang="en-US" dirty="0"/>
              <a:t>Enforcement </a:t>
            </a:r>
          </a:p>
        </p:txBody>
      </p:sp>
    </p:spTree>
    <p:extLst>
      <p:ext uri="{BB962C8B-B14F-4D97-AF65-F5344CB8AC3E}">
        <p14:creationId xmlns:p14="http://schemas.microsoft.com/office/powerpoint/2010/main" val="1272088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Enforcement</a:t>
            </a:r>
            <a:endParaRPr lang="en-US" dirty="0"/>
          </a:p>
        </p:txBody>
      </p:sp>
      <p:sp>
        <p:nvSpPr>
          <p:cNvPr id="3" name="Content Placeholder 2"/>
          <p:cNvSpPr>
            <a:spLocks noGrp="1"/>
          </p:cNvSpPr>
          <p:nvPr>
            <p:ph idx="1"/>
          </p:nvPr>
        </p:nvSpPr>
        <p:spPr/>
        <p:txBody>
          <a:bodyPr>
            <a:normAutofit fontScale="85000" lnSpcReduction="10000"/>
          </a:bodyPr>
          <a:lstStyle/>
          <a:p>
            <a:r>
              <a:rPr lang="en-US" dirty="0"/>
              <a:t>Violation of the Stage II rule will continue to be enforced.</a:t>
            </a:r>
          </a:p>
          <a:p>
            <a:r>
              <a:rPr lang="en-US" dirty="0"/>
              <a:t>Stage II Vapor Recovery Systems must continue to be operated, maintained, and tested until they are decommissioned.</a:t>
            </a:r>
          </a:p>
          <a:p>
            <a:r>
              <a:rPr lang="en-US" dirty="0"/>
              <a:t>As a reminder, the Stage II rule requires the owner to test the stage II vapor recovery system every year and recertify the system every five years.</a:t>
            </a:r>
          </a:p>
          <a:p>
            <a:r>
              <a:rPr lang="en-US" dirty="0"/>
              <a:t>Facilities not testing as required will continue to be subject to enforcement actions until decommissioning occurs</a:t>
            </a:r>
            <a:r>
              <a:rPr lang="en-US" dirty="0" smtClean="0"/>
              <a:t>.</a:t>
            </a:r>
            <a:endParaRPr lang="en-US" dirty="0"/>
          </a:p>
        </p:txBody>
      </p:sp>
    </p:spTree>
    <p:extLst>
      <p:ext uri="{BB962C8B-B14F-4D97-AF65-F5344CB8AC3E}">
        <p14:creationId xmlns:p14="http://schemas.microsoft.com/office/powerpoint/2010/main" val="16534199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2221</TotalTime>
  <Words>1458</Words>
  <Application>Microsoft Office PowerPoint</Application>
  <PresentationFormat>On-screen Show (4:3)</PresentationFormat>
  <Paragraphs>164</Paragraphs>
  <Slides>21</Slides>
  <Notes>0</Notes>
  <HiddenSlides>0</HiddenSlides>
  <MMClips>0</MMClips>
  <ScaleCrop>false</ScaleCrop>
  <HeadingPairs>
    <vt:vector size="4" baseType="variant">
      <vt:variant>
        <vt:lpstr>Theme</vt:lpstr>
      </vt:variant>
      <vt:variant>
        <vt:i4>2</vt:i4>
      </vt:variant>
      <vt:variant>
        <vt:lpstr>Slide Titles</vt:lpstr>
      </vt:variant>
      <vt:variant>
        <vt:i4>21</vt:i4>
      </vt:variant>
    </vt:vector>
  </HeadingPairs>
  <TitlesOfParts>
    <vt:vector size="23" baseType="lpstr">
      <vt:lpstr>Office Theme</vt:lpstr>
      <vt:lpstr>Custom Design</vt:lpstr>
      <vt:lpstr>Stage II Gasoline Vapor Recovery Decommissioning Workshop</vt:lpstr>
      <vt:lpstr>Today’s Agenda</vt:lpstr>
      <vt:lpstr>Stage II Rule Amendments</vt:lpstr>
      <vt:lpstr>Stage II Rule Amendments</vt:lpstr>
      <vt:lpstr>Stage II Rule Amendments</vt:lpstr>
      <vt:lpstr>Stage II Rule Amendments</vt:lpstr>
      <vt:lpstr>Stage II in Georgia</vt:lpstr>
      <vt:lpstr>Stage II Vapor Recovery Rule  Enforcement </vt:lpstr>
      <vt:lpstr>Enforcement</vt:lpstr>
      <vt:lpstr>Enforcement</vt:lpstr>
      <vt:lpstr>Decommissioning Enforcement</vt:lpstr>
      <vt:lpstr>Decommissioning Enforcement</vt:lpstr>
      <vt:lpstr>Decommissioning Enforcement</vt:lpstr>
      <vt:lpstr>Decommissioning Enforcement</vt:lpstr>
      <vt:lpstr>Officially Decommissioned Stage II Vapor Recovery</vt:lpstr>
      <vt:lpstr>Officially Decommissioned Section 21(vii)</vt:lpstr>
      <vt:lpstr>Officially Decommissioned (cont.)</vt:lpstr>
      <vt:lpstr>Outreach on Decommissioning</vt:lpstr>
      <vt:lpstr>Summary</vt:lpstr>
      <vt:lpstr>Resource Information</vt:lpstr>
      <vt:lpstr>Questions</vt:lpstr>
    </vt:vector>
  </TitlesOfParts>
  <Company>Georgia Department of Natural Resources</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2013 GTEC Convention</dc:title>
  <dc:creator>budosen</dc:creator>
  <cp:lastModifiedBy>William Cook</cp:lastModifiedBy>
  <cp:revision>77</cp:revision>
  <cp:lastPrinted>2014-06-11T12:00:50Z</cp:lastPrinted>
  <dcterms:created xsi:type="dcterms:W3CDTF">2013-02-07T14:49:03Z</dcterms:created>
  <dcterms:modified xsi:type="dcterms:W3CDTF">2014-06-11T13:00:19Z</dcterms:modified>
</cp:coreProperties>
</file>