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4063" r:id="rId2"/>
    <p:sldMasterId id="2147483869" r:id="rId3"/>
    <p:sldMasterId id="2147483872" r:id="rId4"/>
    <p:sldMasterId id="2147483875" r:id="rId5"/>
    <p:sldMasterId id="2147483878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8" r:id="rId8"/>
    <p:sldId id="281" r:id="rId9"/>
    <p:sldId id="282" r:id="rId10"/>
    <p:sldId id="283" r:id="rId11"/>
    <p:sldId id="284" r:id="rId12"/>
    <p:sldId id="285" r:id="rId13"/>
    <p:sldId id="290" r:id="rId14"/>
    <p:sldId id="286" r:id="rId15"/>
    <p:sldId id="288" r:id="rId16"/>
    <p:sldId id="287" r:id="rId17"/>
    <p:sldId id="289" r:id="rId18"/>
    <p:sldId id="275" r:id="rId19"/>
    <p:sldId id="27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1"/>
    <a:srgbClr val="56908A"/>
    <a:srgbClr val="77933C"/>
    <a:srgbClr val="FFE89F"/>
    <a:srgbClr val="A8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759" autoAdjust="0"/>
  </p:normalViewPr>
  <p:slideViewPr>
    <p:cSldViewPr showGuides="1">
      <p:cViewPr>
        <p:scale>
          <a:sx n="100" d="100"/>
          <a:sy n="100" d="100"/>
        </p:scale>
        <p:origin x="-1104" y="-57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0A725A55-BABA-4EBD-BDCF-BD1780AC61F7}" type="datetimeFigureOut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A96A6781-2CB2-486D-ABCE-8FE4360D9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F0FA4282-B1BE-4605-B420-FF3EFB5785F1}" type="datetimeFigureOut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37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6E8006D2-9BB4-486F-8765-1D06668B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olly Cree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24464"/>
          <a:stretch>
            <a:fillRect/>
          </a:stretch>
        </p:blipFill>
        <p:spPr bwMode="auto">
          <a:xfrm>
            <a:off x="0" y="2841625"/>
            <a:ext cx="9144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7013"/>
            <a:ext cx="3810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4948238" y="6405563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latin typeface="Georgia" pitchFamily="18" charset="0"/>
              </a:rPr>
              <a:t>Jeff </a:t>
            </a:r>
            <a:r>
              <a:rPr lang="en-US" sz="1800" b="1" dirty="0" err="1" smtClean="0">
                <a:latin typeface="Georgia" pitchFamily="18" charset="0"/>
              </a:rPr>
              <a:t>Cown</a:t>
            </a:r>
            <a:r>
              <a:rPr lang="en-US" sz="1800" b="1" dirty="0" smtClean="0">
                <a:latin typeface="Georgia" pitchFamily="18" charset="0"/>
              </a:rPr>
              <a:t>, </a:t>
            </a:r>
            <a:r>
              <a:rPr lang="en-US" sz="1800" b="1" dirty="0">
                <a:latin typeface="Georgia" pitchFamily="18" charset="0"/>
              </a:rPr>
              <a:t>EPD</a:t>
            </a: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225" y="6410325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latin typeface="Georgia" pitchFamily="18" charset="0"/>
              </a:rPr>
              <a:t>June 28, 2016</a:t>
            </a:r>
            <a:endParaRPr lang="en-US" sz="1800" b="1" dirty="0">
              <a:latin typeface="Georgia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Slide PMS 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647113" y="64008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82A0F5-EA07-49FE-A684-4A5ABE14BF33}" type="slidenum">
              <a:rPr lang="en-US" sz="1000" smtClean="0">
                <a:solidFill>
                  <a:srgbClr val="000000"/>
                </a:solidFill>
                <a:ea typeface="+mn-ea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11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  <p:extLst>
      <p:ext uri="{BB962C8B-B14F-4D97-AF65-F5344CB8AC3E}">
        <p14:creationId xmlns:p14="http://schemas.microsoft.com/office/powerpoint/2010/main" val="4220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Slide PMS 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647113" y="64008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45DF1C9-E376-40B3-A706-A2B06276D327}" type="slidenum">
              <a:rPr lang="en-US" sz="1000" smtClean="0">
                <a:solidFill>
                  <a:srgbClr val="000000"/>
                </a:solidFill>
                <a:ea typeface="+mn-ea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  <p:extLst>
      <p:ext uri="{BB962C8B-B14F-4D97-AF65-F5344CB8AC3E}">
        <p14:creationId xmlns:p14="http://schemas.microsoft.com/office/powerpoint/2010/main" val="32862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Slide PMS 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76513" y="6400800"/>
            <a:ext cx="641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srgbClr val="000000"/>
                </a:solidFill>
                <a:ea typeface="+mn-ea"/>
              </a:rPr>
              <a:t>Georgia Environmental Protection Division, February 2012</a:t>
            </a:r>
          </a:p>
          <a:p>
            <a:pPr algn="r" eaLnBrk="1" hangingPunct="1">
              <a:defRPr/>
            </a:pPr>
            <a:r>
              <a:rPr lang="en-US" sz="800" dirty="0" smtClean="0">
                <a:solidFill>
                  <a:srgbClr val="000000"/>
                </a:solidFill>
                <a:ea typeface="+mn-ea"/>
              </a:rPr>
              <a:t>The presentation and the pictures within may not be reproduced, posted online or used for any other purpose without the consent of EPD.</a:t>
            </a:r>
          </a:p>
        </p:txBody>
      </p:sp>
    </p:spTree>
    <p:extLst>
      <p:ext uri="{BB962C8B-B14F-4D97-AF65-F5344CB8AC3E}">
        <p14:creationId xmlns:p14="http://schemas.microsoft.com/office/powerpoint/2010/main" val="42472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87413"/>
            <a:ext cx="9156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447800" y="629084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Georgia" pitchFamily="18" charset="0"/>
              </a:rPr>
              <a:t>DEPARTMENT OF NATURAL RESOURCES</a:t>
            </a:r>
            <a:endParaRPr lang="en-US" sz="1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Changes By Section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447800" y="629084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Georgia" pitchFamily="18" charset="0"/>
              </a:rPr>
              <a:t>DEPARTMENT OF NATURAL RESOURCES</a:t>
            </a:r>
            <a:endParaRPr lang="en-US" sz="1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olly Cree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24464"/>
          <a:stretch>
            <a:fillRect/>
          </a:stretch>
        </p:blipFill>
        <p:spPr bwMode="auto">
          <a:xfrm>
            <a:off x="0" y="2841625"/>
            <a:ext cx="9144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7013"/>
            <a:ext cx="3810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4948238" y="6405563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latin typeface="Georgia" pitchFamily="18" charset="0"/>
              </a:rPr>
              <a:t>William Cook, </a:t>
            </a:r>
            <a:r>
              <a:rPr lang="en-US" sz="1800" b="1" dirty="0">
                <a:latin typeface="Georgia" pitchFamily="18" charset="0"/>
              </a:rPr>
              <a:t>EPD</a:t>
            </a: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50813" y="6442838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latin typeface="Georgia" pitchFamily="18" charset="0"/>
              </a:rPr>
              <a:t>August 17,</a:t>
            </a:r>
            <a:r>
              <a:rPr lang="en-US" sz="1800" b="1" baseline="0" dirty="0" smtClean="0">
                <a:latin typeface="Georgia" pitchFamily="18" charset="0"/>
              </a:rPr>
              <a:t> 2017</a:t>
            </a:r>
            <a:endParaRPr lang="en-US" sz="1800" b="1" dirty="0">
              <a:latin typeface="Georgia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7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87413"/>
            <a:ext cx="9156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447800" y="629084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Georgia" pitchFamily="18" charset="0"/>
              </a:rPr>
              <a:t>DEPARTMENT OF NATURAL RESOURCES</a:t>
            </a:r>
            <a:endParaRPr lang="en-US" sz="1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79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447800" y="629084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Georgia" pitchFamily="18" charset="0"/>
              </a:rPr>
              <a:t>DEPARTMENT OF NATURAL RESOURCES</a:t>
            </a:r>
            <a:endParaRPr lang="en-US" sz="1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  <p:extLst>
      <p:ext uri="{BB962C8B-B14F-4D97-AF65-F5344CB8AC3E}">
        <p14:creationId xmlns:p14="http://schemas.microsoft.com/office/powerpoint/2010/main" val="2595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Slide PMS 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4600" y="6400800"/>
            <a:ext cx="641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smtClean="0">
                <a:solidFill>
                  <a:srgbClr val="000000"/>
                </a:solidFill>
                <a:ea typeface="+mn-ea"/>
              </a:rPr>
              <a:t>Georgia Environmental Protection Division, July 2012</a:t>
            </a:r>
          </a:p>
          <a:p>
            <a:pPr algn="r" eaLnBrk="1" hangingPunct="1">
              <a:defRPr/>
            </a:pPr>
            <a:r>
              <a:rPr lang="en-US" sz="800" smtClean="0">
                <a:solidFill>
                  <a:srgbClr val="000000"/>
                </a:solidFill>
                <a:ea typeface="+mn-ea"/>
              </a:rPr>
              <a:t>The presentation and the pictures within may not be reproduced, posted online or used for any other purpose without the consent of EPD.</a:t>
            </a:r>
          </a:p>
        </p:txBody>
      </p:sp>
    </p:spTree>
    <p:extLst>
      <p:ext uri="{BB962C8B-B14F-4D97-AF65-F5344CB8AC3E}">
        <p14:creationId xmlns:p14="http://schemas.microsoft.com/office/powerpoint/2010/main" val="37724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  <p:extLst>
      <p:ext uri="{BB962C8B-B14F-4D97-AF65-F5344CB8AC3E}">
        <p14:creationId xmlns:p14="http://schemas.microsoft.com/office/powerpoint/2010/main" val="4002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•"/>
        <a:defRPr sz="3200" b="1">
          <a:solidFill>
            <a:schemeClr val="tx1"/>
          </a:solidFill>
          <a:latin typeface="Arial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Wingdings" pitchFamily="2" charset="2"/>
        <a:buChar char="§"/>
        <a:defRPr sz="2800" b="1">
          <a:solidFill>
            <a:schemeClr val="tx1"/>
          </a:solidFill>
          <a:latin typeface="Arial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o"/>
        <a:defRPr sz="2400" b="1">
          <a:solidFill>
            <a:schemeClr val="tx1"/>
          </a:solidFill>
          <a:latin typeface="Arial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–"/>
        <a:defRPr sz="2000" b="1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•"/>
        <a:defRPr sz="2000" b="1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•"/>
        <a:defRPr sz="3200" b="1">
          <a:solidFill>
            <a:schemeClr val="tx1"/>
          </a:solidFill>
          <a:latin typeface="Arial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Wingdings" pitchFamily="2" charset="2"/>
        <a:buChar char="§"/>
        <a:defRPr sz="2800" b="1">
          <a:solidFill>
            <a:schemeClr val="tx1"/>
          </a:solidFill>
          <a:latin typeface="Arial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o"/>
        <a:defRPr sz="2400" b="1">
          <a:solidFill>
            <a:schemeClr val="tx1"/>
          </a:solidFill>
          <a:latin typeface="Arial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–"/>
        <a:defRPr sz="2000" b="1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Char char="•"/>
        <a:defRPr sz="2000" b="1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rgbClr val="A19795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500">
          <a:solidFill>
            <a:srgbClr val="A19795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A19795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rgbClr val="A19795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500">
          <a:solidFill>
            <a:srgbClr val="A19795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A19795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rgbClr val="A19795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500">
          <a:solidFill>
            <a:srgbClr val="A19795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A19795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for slide goes here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row of your information goes here</a:t>
            </a:r>
          </a:p>
          <a:p>
            <a:pPr lvl="1"/>
            <a:r>
              <a:rPr lang="en-US" smtClean="0"/>
              <a:t>Second row is located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D70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rgbClr val="A19795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500">
          <a:solidFill>
            <a:srgbClr val="A19795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A19795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Environmental Protection Division</a:t>
            </a:r>
            <a:br>
              <a:rPr lang="en-US" sz="3200" dirty="0" smtClean="0"/>
            </a:br>
            <a:r>
              <a:rPr lang="en-US" sz="3200" dirty="0" smtClean="0"/>
              <a:t>Solid Waste Rule Revisions </a:t>
            </a:r>
            <a:br>
              <a:rPr lang="en-US" sz="3200" dirty="0" smtClean="0"/>
            </a:br>
            <a:r>
              <a:rPr lang="en-US" sz="3200" dirty="0" smtClean="0"/>
              <a:t>Stakeholder Meeting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066800"/>
            <a:ext cx="8665028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Post-Closure Criteria 391-3-4-.12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Updated citation to Federal Rule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Clarified monitoring requirements for post-closure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Added language on release from post-closure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Provides ability to reduce post-closure for C&amp;D and inert</a:t>
            </a:r>
          </a:p>
          <a:p>
            <a:r>
              <a:rPr lang="en-US" sz="2400" b="1" u="sng" dirty="0" smtClean="0"/>
              <a:t>Financial </a:t>
            </a:r>
            <a:r>
              <a:rPr lang="en-US" sz="2400" b="1" u="sng" dirty="0" smtClean="0"/>
              <a:t>Responsibility 391-3-4-.13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Updated citation to Federal Rule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Deleted outdated exemptions and added statutory </a:t>
            </a:r>
            <a:r>
              <a:rPr lang="en-US" sz="2400" dirty="0" smtClean="0"/>
              <a:t>language</a:t>
            </a:r>
            <a:endParaRPr lang="en-US" sz="2400" b="1" u="sng" dirty="0"/>
          </a:p>
          <a:p>
            <a:r>
              <a:rPr lang="en-US" sz="2400" b="1" u="sng" dirty="0" smtClean="0"/>
              <a:t>Groundwater Monitoring 391-3-4-</a:t>
            </a:r>
            <a:r>
              <a:rPr lang="en-US" sz="2400" b="1" u="sng" dirty="0"/>
              <a:t>.</a:t>
            </a:r>
            <a:r>
              <a:rPr lang="en-US" sz="2400" b="1" u="sng" dirty="0" smtClean="0"/>
              <a:t>14</a:t>
            </a:r>
            <a:endParaRPr lang="en-US" sz="24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Modified applicability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Updated </a:t>
            </a:r>
            <a:r>
              <a:rPr lang="en-US" sz="2400" dirty="0" smtClean="0"/>
              <a:t>to include requirement for a Corrective Action Plan </a:t>
            </a:r>
            <a:r>
              <a:rPr lang="en-US" sz="2400" dirty="0" smtClean="0"/>
              <a:t>based on corrective measures assessment (38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b="1" u="sng" dirty="0"/>
          </a:p>
          <a:p>
            <a:pPr lvl="1"/>
            <a:r>
              <a:rPr lang="en-US" sz="2400" dirty="0" smtClean="0"/>
              <a:t> </a:t>
            </a:r>
          </a:p>
          <a:p>
            <a:pPr lvl="1"/>
            <a:endParaRPr lang="en-US" sz="2400" b="1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0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Biomedical Waste 391-3-4-.15 </a:t>
            </a:r>
            <a:r>
              <a:rPr lang="en-US" sz="2400" dirty="0"/>
              <a:t>(no change)</a:t>
            </a:r>
          </a:p>
          <a:p>
            <a:r>
              <a:rPr lang="en-US" sz="2400" b="1" u="sng" dirty="0" smtClean="0"/>
              <a:t>Composting </a:t>
            </a:r>
            <a:r>
              <a:rPr lang="en-US" sz="2400" b="1" u="sng" dirty="0" smtClean="0"/>
              <a:t>391-3-4-.16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alternate thresholds for Class 2 composting 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training for operation and management of Class 2 facilities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Modified financial assurance section Class 3 &amp; above</a:t>
            </a:r>
            <a:endParaRPr lang="en-US" sz="2400" dirty="0"/>
          </a:p>
          <a:p>
            <a:r>
              <a:rPr lang="en-US" sz="2400" b="1" u="sng" dirty="0" smtClean="0"/>
              <a:t>Measuring and Reporting Requirements391-3-4-</a:t>
            </a:r>
            <a:r>
              <a:rPr lang="en-US" sz="2400" b="1" u="sng" dirty="0"/>
              <a:t>.</a:t>
            </a:r>
            <a:r>
              <a:rPr lang="en-US" sz="2400" b="1" u="sng" dirty="0" smtClean="0"/>
              <a:t>17</a:t>
            </a:r>
            <a:endParaRPr lang="en-US" sz="24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Clarified surcharge language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Removed </a:t>
            </a:r>
            <a:r>
              <a:rPr lang="en-US" sz="2400" dirty="0" smtClean="0"/>
              <a:t>outdated </a:t>
            </a:r>
            <a:r>
              <a:rPr lang="en-US" sz="2400" dirty="0" smtClean="0"/>
              <a:t>references and provisions</a:t>
            </a:r>
            <a:endParaRPr lang="en-US" sz="2400" dirty="0" smtClean="0"/>
          </a:p>
          <a:p>
            <a:r>
              <a:rPr lang="en-US" sz="2400" b="1" u="sng" dirty="0" smtClean="0"/>
              <a:t>Operator </a:t>
            </a:r>
            <a:r>
              <a:rPr lang="en-US" sz="2400" b="1" u="sng" dirty="0" smtClean="0"/>
              <a:t>Certification 391-3-4-.18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Removed invalid dates for clarification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</a:p>
          <a:p>
            <a:pPr lvl="1"/>
            <a:endParaRPr lang="en-US" sz="2400" b="1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1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Scrap Tire Management 391-3-4-.19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Clarified dates for reporting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Clarified requirements for sorters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Added requirement for used tire dealers to keep an inventory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Enforcement 391-3-4-.20 </a:t>
            </a:r>
            <a:r>
              <a:rPr lang="en-US" sz="2400" dirty="0" smtClean="0"/>
              <a:t>(no change)</a:t>
            </a:r>
            <a:endParaRPr lang="en-US" sz="2400" b="1" u="sng" dirty="0" smtClean="0"/>
          </a:p>
          <a:p>
            <a:pPr lvl="1"/>
            <a:r>
              <a:rPr lang="en-US" sz="2400" dirty="0" smtClean="0"/>
              <a:t> </a:t>
            </a:r>
          </a:p>
          <a:p>
            <a:pPr lvl="1"/>
            <a:endParaRPr lang="en-US" sz="2400" b="1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6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Timeline</a:t>
            </a:r>
          </a:p>
        </p:txBody>
      </p:sp>
      <p:graphicFrame>
        <p:nvGraphicFramePr>
          <p:cNvPr id="1335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64032"/>
              </p:ext>
            </p:extLst>
          </p:nvPr>
        </p:nvGraphicFramePr>
        <p:xfrm>
          <a:off x="762000" y="1295400"/>
          <a:ext cx="7620001" cy="475487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571750"/>
                <a:gridCol w="5048251"/>
              </a:tblGrid>
              <a:tr h="808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Milestone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/>
                </a:tc>
              </a:tr>
              <a:tr h="1164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August 17, 2017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Stakeholder Meeting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808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8, 2017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Comments Due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808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October 2017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Briefing to DNR Board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1164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November – December 2017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Public Hearing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6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Comments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36174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EPD is accepting comments through </a:t>
            </a:r>
            <a:r>
              <a:rPr lang="en-US" sz="2000" b="1" dirty="0" smtClean="0"/>
              <a:t>September 8, 2017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b="1" dirty="0"/>
              <a:t>Mail:</a:t>
            </a:r>
            <a:r>
              <a:rPr lang="en-US" sz="2000" dirty="0"/>
              <a:t>	Jeff Cown, Chief, Land Protection Branch, EPD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	4244 International Parkway, Suite 104 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	Atlanta, GA 30354                                          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	RE: Rules for Solid </a:t>
            </a:r>
            <a:r>
              <a:rPr lang="en-US" sz="2000" dirty="0" smtClean="0"/>
              <a:t>Waste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b="1" dirty="0"/>
              <a:t>E-mail:</a:t>
            </a:r>
            <a:r>
              <a:rPr lang="en-US" sz="2000" dirty="0"/>
              <a:t>	</a:t>
            </a:r>
            <a:r>
              <a:rPr lang="en-US" sz="2000" dirty="0" smtClean="0"/>
              <a:t>beth.blalock@dnr.ga.gov</a:t>
            </a:r>
            <a:endParaRPr lang="en-US" sz="2000" dirty="0"/>
          </a:p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	Subject: Rules for Solid </a:t>
            </a:r>
            <a:r>
              <a:rPr lang="en-US" sz="2000" dirty="0" smtClean="0"/>
              <a:t>Waste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Background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66800"/>
            <a:ext cx="88174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EPD has undertaken a comprehensive review of the Solid Waste Rules and is suggesting revisions to clarify, enhance and edit the rules. </a:t>
            </a:r>
          </a:p>
          <a:p>
            <a:endParaRPr lang="en-US" sz="2400" dirty="0"/>
          </a:p>
          <a:p>
            <a:r>
              <a:rPr lang="en-US" sz="2400" dirty="0" smtClean="0"/>
              <a:t>In addition to clerical edits, EPD has also introduced the following substantive sections to the draft rule: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Permit renewal periods for all new and existing Solid Waste Handling Permits;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Ability to decrease post-closure care period for Construction and Demolition and Inert landfills;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Training </a:t>
            </a:r>
            <a:r>
              <a:rPr lang="en-US" sz="2400" dirty="0" smtClean="0"/>
              <a:t>and </a:t>
            </a:r>
            <a:r>
              <a:rPr lang="en-US" sz="2400" dirty="0" smtClean="0"/>
              <a:t>Category B feedstock requirements </a:t>
            </a:r>
            <a:r>
              <a:rPr lang="en-US" sz="2400" dirty="0" smtClean="0"/>
              <a:t>for </a:t>
            </a:r>
            <a:r>
              <a:rPr lang="en-US" sz="2400" dirty="0" smtClean="0"/>
              <a:t>Class 2 Composting Facilities; and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Clarified requirements for Scrap Tire Sorters.</a:t>
            </a:r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3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Definitions (391-3-4-.01)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CCR Landfill </a:t>
            </a:r>
            <a:r>
              <a:rPr lang="en-US" sz="2400" dirty="0" smtClean="0"/>
              <a:t>- consistency </a:t>
            </a:r>
            <a:r>
              <a:rPr lang="en-US" sz="2400" dirty="0" smtClean="0"/>
              <a:t>with </a:t>
            </a:r>
            <a:r>
              <a:rPr lang="en-US" sz="2400" dirty="0" smtClean="0"/>
              <a:t>EPA definition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and Demolition Landfill </a:t>
            </a:r>
            <a:r>
              <a:rPr lang="en-US" sz="2400" dirty="0" smtClean="0"/>
              <a:t>– new definition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Contaminant </a:t>
            </a:r>
            <a:r>
              <a:rPr lang="en-US" sz="2400" dirty="0" smtClean="0"/>
              <a:t>– clarifying definition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Municipal Solid Waste Landfill (MSWLF) Unit – deleted last sentence referencing Existing and New landfill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Deleted definitions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Existing SWLF </a:t>
            </a:r>
            <a:r>
              <a:rPr lang="en-US" sz="2400" dirty="0" smtClean="0"/>
              <a:t>or landfill </a:t>
            </a:r>
            <a:r>
              <a:rPr lang="en-US" sz="2400" dirty="0" smtClean="0"/>
              <a:t>unit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 smtClean="0"/>
              <a:t>MSWLF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Correct typos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Qualified Groundwater Scientist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Shredding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8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Solid Waste Handling Permits 391-3-4-.02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Duration of Permit: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requirement for all permits (new and existing) to be renewed every 10 years;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Existing permits do not need to demonstrate compliance with siting requirements for </a:t>
            </a:r>
            <a:r>
              <a:rPr lang="en-US" sz="2400" smtClean="0"/>
              <a:t>permit renewal;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EPD may review permits every 5 years to assure compliance;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Permit application for renewal may be submitted up to 18 months prior to renewal date.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9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Solid Waste Handling Permits 391-3-4-.02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Modifications- Major: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Clarified to mean any </a:t>
            </a:r>
            <a:r>
              <a:rPr lang="en-US" sz="2400" dirty="0" smtClean="0"/>
              <a:t>expansion (vertical or horizontal)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 of a processing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Modifications-Minor: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Capacity or acreage (clarification)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Replaced “site assessment” with “hydrological assessment” for monitoring minor modification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Removed automatic 45-day approval 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7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Public Participation 391-3-4-.03 </a:t>
            </a:r>
            <a:r>
              <a:rPr lang="en-US" sz="2400" dirty="0" smtClean="0"/>
              <a:t>(no changes)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General-Amended 391-3-4-.04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Correction to typographical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Updated citation for CCR rule in Variance Provision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Criteria for Siting 391-3-4-.05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Deleted </a:t>
            </a:r>
            <a:r>
              <a:rPr lang="en-US" sz="2400" dirty="0"/>
              <a:t>reference of “Existing </a:t>
            </a:r>
            <a:r>
              <a:rPr lang="en-US" sz="2400" dirty="0" smtClean="0"/>
              <a:t>MSWLF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Permit by Rule 391-3-4-.</a:t>
            </a:r>
            <a:r>
              <a:rPr lang="en-US" sz="2400" b="1" u="sng" dirty="0" smtClean="0"/>
              <a:t>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 (b) Transfer Station operations, require waste to be confined to the interior of transfer station </a:t>
            </a:r>
            <a:r>
              <a:rPr lang="en-US" sz="2400" u="sng" dirty="0" smtClean="0"/>
              <a:t>buildings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219200"/>
            <a:ext cx="866502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Landfill Design and Operation 391-3-4-.07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Deleted </a:t>
            </a:r>
            <a:r>
              <a:rPr lang="en-US" sz="2400" dirty="0" smtClean="0"/>
              <a:t>100 </a:t>
            </a:r>
            <a:r>
              <a:rPr lang="en-US" sz="2400" dirty="0" err="1" smtClean="0"/>
              <a:t>ft</a:t>
            </a:r>
            <a:r>
              <a:rPr lang="en-US" sz="2400" dirty="0" smtClean="0"/>
              <a:t> buffer allowance for facilities </a:t>
            </a:r>
            <a:r>
              <a:rPr lang="en-US" sz="2400" dirty="0"/>
              <a:t>permitted prior to July </a:t>
            </a:r>
            <a:r>
              <a:rPr lang="en-US" sz="2400" dirty="0" smtClean="0"/>
              <a:t>1991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Struck “synthetic” and added liner “system” for liner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 </a:t>
            </a:r>
            <a:r>
              <a:rPr lang="en-US" sz="2400" dirty="0"/>
              <a:t>reference to 12-7-6(18) </a:t>
            </a:r>
            <a:r>
              <a:rPr lang="en-US" sz="2400" dirty="0" smtClean="0"/>
              <a:t>(erosion and sedimentation control)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Replaced “MSWLFs” with “landfills” in several places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Updated regulations with respect to explosive </a:t>
            </a:r>
            <a:r>
              <a:rPr lang="en-US" sz="2400" dirty="0" smtClean="0"/>
              <a:t>gas monitoring and reporting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Included provisions for underdrain </a:t>
            </a:r>
            <a:r>
              <a:rPr lang="en-US" sz="2400" dirty="0" smtClean="0"/>
              <a:t>discharge monitoring (comply with surface water monitoring standards)</a:t>
            </a:r>
            <a:endParaRPr lang="en-US" sz="2400" dirty="0"/>
          </a:p>
          <a:p>
            <a:endParaRPr lang="en-US" sz="2400" b="1" u="sng" dirty="0" smtClean="0"/>
          </a:p>
          <a:p>
            <a:pPr lvl="1"/>
            <a:endParaRPr lang="en-US" sz="24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1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Georgia" pitchFamily="18" charset="0"/>
              </a:rPr>
              <a:t>Proposed Changes (Cont’d)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Solid Waste Thermal Treatment 391-3-4-.</a:t>
            </a:r>
            <a:r>
              <a:rPr lang="en-US" sz="2400" b="1" u="sng" dirty="0" smtClean="0"/>
              <a:t>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Delete past date related to air curtain destructors</a:t>
            </a:r>
            <a:endParaRPr lang="en-US" sz="2400" dirty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Shredding</a:t>
            </a:r>
            <a:r>
              <a:rPr lang="en-US" sz="2400" b="1" u="sng" dirty="0"/>
              <a:t>, Bailing, Materials Recovery and Other Processing Facilities 391-3-4-.</a:t>
            </a:r>
            <a:r>
              <a:rPr lang="en-US" sz="2400" b="1" u="sng" dirty="0" smtClean="0"/>
              <a:t>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 language requiring wastewater to be </a:t>
            </a:r>
            <a:r>
              <a:rPr lang="en-US" sz="2400" u="sng" dirty="0" smtClean="0"/>
              <a:t>contained fully on the facility</a:t>
            </a:r>
            <a:r>
              <a:rPr lang="en-US" sz="2400" dirty="0" smtClean="0"/>
              <a:t> until discharged </a:t>
            </a:r>
            <a:r>
              <a:rPr lang="en-US" sz="2400" u="sng" dirty="0" smtClean="0"/>
              <a:t>or delivered</a:t>
            </a:r>
            <a:r>
              <a:rPr lang="en-US" sz="2400" dirty="0" smtClean="0"/>
              <a:t> to a wastewater treatment system…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Added </a:t>
            </a:r>
            <a:r>
              <a:rPr lang="en-US" sz="2400" u="sng" dirty="0" smtClean="0"/>
              <a:t>liquids</a:t>
            </a:r>
            <a:r>
              <a:rPr lang="en-US" sz="2400" dirty="0" smtClean="0"/>
              <a:t> under Cleanliness and Sanitation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2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08214" y="-38100"/>
            <a:ext cx="822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Proposed Changes (Cont’d)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" y="1600200"/>
            <a:ext cx="874122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Coal Combustion Residuals 391-3-4-.10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Updated citation to include new </a:t>
            </a:r>
            <a:r>
              <a:rPr lang="en-US" sz="2400" dirty="0" err="1" smtClean="0"/>
              <a:t>vacatur</a:t>
            </a:r>
            <a:r>
              <a:rPr lang="en-US" sz="2400" dirty="0" smtClean="0"/>
              <a:t> provisions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Deleted reference inconsistent with </a:t>
            </a:r>
            <a:r>
              <a:rPr lang="en-US" sz="2400" dirty="0" err="1" smtClean="0"/>
              <a:t>vacatur</a:t>
            </a:r>
            <a:r>
              <a:rPr lang="en-US" sz="2400" dirty="0" smtClean="0"/>
              <a:t> rule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 all units to apply for a CCR </a:t>
            </a:r>
            <a:r>
              <a:rPr lang="en-US" sz="2400" dirty="0" smtClean="0"/>
              <a:t>permit</a:t>
            </a:r>
          </a:p>
          <a:p>
            <a:pPr lvl="1"/>
            <a:endParaRPr lang="en-US" sz="2400" b="1" u="sng" dirty="0"/>
          </a:p>
          <a:p>
            <a:r>
              <a:rPr lang="en-US" sz="2400" b="1" u="sng" dirty="0"/>
              <a:t>Closure Criteria 391-3-4-.11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Updated citation to Federal Rule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Clarified type of documents needed for closure </a:t>
            </a:r>
            <a:r>
              <a:rPr lang="en-US" sz="2400" dirty="0" smtClean="0"/>
              <a:t>(Permit vs. certification)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endParaRPr lang="en-US" sz="2400" b="1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9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NR Text Mast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NR Text Master">
      <a:majorFont>
        <a:latin typeface="Arial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NR Text Mast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NR Text Master">
      <a:majorFont>
        <a:latin typeface="Arial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xt Master">
  <a:themeElements>
    <a:clrScheme name="Tex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 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xt Master">
  <a:themeElements>
    <a:clrScheme name="Tex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 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ext Master">
  <a:themeElements>
    <a:clrScheme name="Tex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 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ext Master">
  <a:themeElements>
    <a:clrScheme name="Tex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 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11637</TotalTime>
  <Words>772</Words>
  <Application>Microsoft Office PowerPoint</Application>
  <PresentationFormat>On-screen Show (4:3)</PresentationFormat>
  <Paragraphs>207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12_DNR Text Master</vt:lpstr>
      <vt:lpstr>13_DNR Text Master</vt:lpstr>
      <vt:lpstr>3_Text Master</vt:lpstr>
      <vt:lpstr>4_Text Master</vt:lpstr>
      <vt:lpstr>5_Text Master</vt:lpstr>
      <vt:lpstr>6_Text Master</vt:lpstr>
      <vt:lpstr>Environmental Protection Division Solid Waste Rule Revisions  Stakeholder Meeting</vt:lpstr>
      <vt:lpstr>Background</vt:lpstr>
      <vt:lpstr>Proposed Changes</vt:lpstr>
      <vt:lpstr>Proposed Changes</vt:lpstr>
      <vt:lpstr>Proposed Changes (Cont’d)</vt:lpstr>
      <vt:lpstr>Proposed Changes (Cont’d)</vt:lpstr>
      <vt:lpstr>Proposed Changes (Cont’d)</vt:lpstr>
      <vt:lpstr>Proposed Changes (Cont’d)</vt:lpstr>
      <vt:lpstr>Proposed Changes (Cont’d)</vt:lpstr>
      <vt:lpstr>Proposed Changes (Cont’d)</vt:lpstr>
      <vt:lpstr>Proposed Changes (Cont’d)</vt:lpstr>
      <vt:lpstr>Proposed Changes (Cont’d)</vt:lpstr>
      <vt:lpstr> Timeline</vt:lpstr>
      <vt:lpstr>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Protection Division Proposed Amendments to Rules for Solid Waste Management</dc:title>
  <dc:creator>Busch</dc:creator>
  <cp:lastModifiedBy>Cook, William</cp:lastModifiedBy>
  <cp:revision>373</cp:revision>
  <cp:lastPrinted>2016-01-27T19:53:50Z</cp:lastPrinted>
  <dcterms:modified xsi:type="dcterms:W3CDTF">2017-08-17T16:23:49Z</dcterms:modified>
</cp:coreProperties>
</file>