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3"/>
  </p:handoutMasterIdLst>
  <p:sldIdLst>
    <p:sldId id="283" r:id="rId3"/>
    <p:sldId id="257" r:id="rId4"/>
    <p:sldId id="259" r:id="rId5"/>
    <p:sldId id="284" r:id="rId6"/>
    <p:sldId id="285" r:id="rId7"/>
    <p:sldId id="260" r:id="rId8"/>
    <p:sldId id="265" r:id="rId9"/>
    <p:sldId id="266" r:id="rId10"/>
    <p:sldId id="28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9B642-99C0-4F7F-854C-4630BEF2A41A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85DEB-761D-4351-A8BC-0A3A8B91E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0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CEFE-D99E-4971-B843-F0717817C19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03A6-26C5-4C90-A13E-67EA77D46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8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CEFE-D99E-4971-B843-F0717817C19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03A6-26C5-4C90-A13E-67EA77D46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1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CEFE-D99E-4971-B843-F0717817C19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03A6-26C5-4C90-A13E-67EA77D46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3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8E69-5CDC-427B-BC3D-A146F79B2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C54-346C-4692-8BDF-A5C0E31F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9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8E69-5CDC-427B-BC3D-A146F79B2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C54-346C-4692-8BDF-A5C0E31F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13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19200" y="1143000"/>
            <a:ext cx="70866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1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8E69-5CDC-427B-BC3D-A146F79B2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C54-346C-4692-8BDF-A5C0E31F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25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8E69-5CDC-427B-BC3D-A146F79B2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C54-346C-4692-8BDF-A5C0E31F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2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8E69-5CDC-427B-BC3D-A146F79B2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C54-346C-4692-8BDF-A5C0E31F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90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8E69-5CDC-427B-BC3D-A146F79B2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C54-346C-4692-8BDF-A5C0E31F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4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8E69-5CDC-427B-BC3D-A146F79B2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C54-346C-4692-8BDF-A5C0E31F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CEFE-D99E-4971-B843-F0717817C19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03A6-26C5-4C90-A13E-67EA77D46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2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8E69-5CDC-427B-BC3D-A146F79B2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C54-346C-4692-8BDF-A5C0E31F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21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8E69-5CDC-427B-BC3D-A146F79B2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C54-346C-4692-8BDF-A5C0E31F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76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8E69-5CDC-427B-BC3D-A146F79B2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C54-346C-4692-8BDF-A5C0E31F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36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8E69-5CDC-427B-BC3D-A146F79B2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C54-346C-4692-8BDF-A5C0E31F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CEFE-D99E-4971-B843-F0717817C19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03A6-26C5-4C90-A13E-67EA77D46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2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CEFE-D99E-4971-B843-F0717817C19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03A6-26C5-4C90-A13E-67EA77D46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3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CEFE-D99E-4971-B843-F0717817C19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03A6-26C5-4C90-A13E-67EA77D46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CEFE-D99E-4971-B843-F0717817C19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03A6-26C5-4C90-A13E-67EA77D46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CEFE-D99E-4971-B843-F0717817C19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03A6-26C5-4C90-A13E-67EA77D46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2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CEFE-D99E-4971-B843-F0717817C19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03A6-26C5-4C90-A13E-67EA77D46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CEFE-D99E-4971-B843-F0717817C19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03A6-26C5-4C90-A13E-67EA77D46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8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2CEFE-D99E-4971-B843-F0717817C19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D03A6-26C5-4C90-A13E-67EA77D46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7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D8E69-5CDC-427B-BC3D-A146F79B2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EBC54-346C-4692-8BDF-A5C0E31F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3"/>
          <p:cNvPicPr>
            <a:picLocks noChangeArrowheads="1"/>
          </p:cNvPicPr>
          <p:nvPr/>
        </p:nvPicPr>
        <p:blipFill>
          <a:blip r:embed="rId1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26"/>
          <p:cNvSpPr>
            <a:spLocks noChangeShapeType="1"/>
          </p:cNvSpPr>
          <p:nvPr/>
        </p:nvSpPr>
        <p:spPr bwMode="auto">
          <a:xfrm flipH="1">
            <a:off x="533400" y="6510338"/>
            <a:ext cx="2393950" cy="0"/>
          </a:xfrm>
          <a:prstGeom prst="line">
            <a:avLst/>
          </a:prstGeom>
          <a:noFill/>
          <a:ln w="76200" cmpd="tri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30513" y="6335713"/>
            <a:ext cx="3505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altLang="zh-CN" sz="1400" i="1" dirty="0">
                <a:solidFill>
                  <a:prstClr val="black"/>
                </a:solidFill>
                <a:latin typeface="Times New Roman" pitchFamily="18" charset="0"/>
              </a:rPr>
              <a:t>Georgia Environmental Protection Division</a:t>
            </a:r>
            <a:endParaRPr lang="en-US" altLang="zh-CN" sz="1400" i="1" dirty="0">
              <a:solidFill>
                <a:srgbClr val="4F81BD"/>
              </a:solidFill>
              <a:latin typeface="Times New Roman" pitchFamily="18" charset="0"/>
            </a:endParaRP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 flipH="1">
            <a:off x="6292850" y="6510338"/>
            <a:ext cx="2393950" cy="0"/>
          </a:xfrm>
          <a:prstGeom prst="line">
            <a:avLst/>
          </a:prstGeom>
          <a:noFill/>
          <a:ln w="76200" cmpd="tri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3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/>
              <a:t>Stage II Vapor Recovery</a:t>
            </a:r>
            <a:br>
              <a:rPr lang="en-US" dirty="0"/>
            </a:br>
            <a:r>
              <a:rPr lang="en-US" dirty="0"/>
              <a:t>Decommissioning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1.  Test Notification &amp; Protocols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2.  Test Procedures</a:t>
            </a:r>
          </a:p>
        </p:txBody>
      </p:sp>
    </p:spTree>
    <p:extLst>
      <p:ext uri="{BB962C8B-B14F-4D97-AF65-F5344CB8AC3E}">
        <p14:creationId xmlns:p14="http://schemas.microsoft.com/office/powerpoint/2010/main" val="146873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 Tank Test – TP201.3C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purpose of test</a:t>
            </a:r>
          </a:p>
          <a:p>
            <a:pPr lvl="1"/>
            <a:r>
              <a:rPr lang="en-US" dirty="0" smtClean="0"/>
              <a:t>Ensure that all vent lines are still connected to USTs</a:t>
            </a:r>
          </a:p>
          <a:p>
            <a:r>
              <a:rPr lang="en-US" dirty="0" smtClean="0"/>
              <a:t>Secondary purposes</a:t>
            </a:r>
          </a:p>
          <a:p>
            <a:pPr lvl="1"/>
            <a:r>
              <a:rPr lang="en-US" dirty="0" smtClean="0"/>
              <a:t>Determine if all gasoline underground storage tanks </a:t>
            </a:r>
            <a:r>
              <a:rPr lang="en-US" dirty="0" err="1" smtClean="0"/>
              <a:t>ullage</a:t>
            </a:r>
            <a:r>
              <a:rPr lang="en-US" dirty="0" smtClean="0"/>
              <a:t> spaces are </a:t>
            </a:r>
            <a:r>
              <a:rPr lang="en-US" dirty="0" err="1" smtClean="0"/>
              <a:t>manifolded</a:t>
            </a:r>
            <a:endParaRPr lang="en-US" dirty="0" smtClean="0"/>
          </a:p>
          <a:p>
            <a:pPr lvl="1"/>
            <a:r>
              <a:rPr lang="en-US" dirty="0" smtClean="0"/>
              <a:t>Ensure that diesel tanks are not </a:t>
            </a:r>
            <a:r>
              <a:rPr lang="en-US" dirty="0" err="1" smtClean="0"/>
              <a:t>manifolded</a:t>
            </a:r>
            <a:r>
              <a:rPr lang="en-US" dirty="0" smtClean="0"/>
              <a:t> to gasoline tanks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4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Notifications and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3505200" cy="327659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Enhanced Vapor Recovery Stage I (State Rule) is required in </a:t>
            </a:r>
            <a:r>
              <a:rPr lang="en-US" b="0" dirty="0" smtClean="0"/>
              <a:t>blue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 smtClean="0">
                <a:solidFill>
                  <a:srgbClr val="660066"/>
                </a:solidFill>
              </a:rPr>
              <a:t>purple</a:t>
            </a:r>
            <a:r>
              <a:rPr lang="en-US" b="0" dirty="0" smtClean="0">
                <a:solidFill>
                  <a:schemeClr val="tx1"/>
                </a:solidFill>
              </a:rPr>
              <a:t>, and </a:t>
            </a:r>
            <a:r>
              <a:rPr lang="en-US" b="0" dirty="0" smtClean="0">
                <a:solidFill>
                  <a:srgbClr val="FF0000"/>
                </a:solidFill>
              </a:rPr>
              <a:t>red</a:t>
            </a:r>
            <a:r>
              <a:rPr lang="en-US" b="0" dirty="0" smtClean="0">
                <a:solidFill>
                  <a:schemeClr val="tx1"/>
                </a:solidFill>
              </a:rPr>
              <a:t> counties (23 counties)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Stage II – red counties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EPA Stage I Rule covers all other counties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359227"/>
              </p:ext>
            </p:extLst>
          </p:nvPr>
        </p:nvGraphicFramePr>
        <p:xfrm>
          <a:off x="3810000" y="1295400"/>
          <a:ext cx="5010150" cy="5361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Bitmap Image" r:id="rId3" imgW="35956800" imgH="38481120" progId="PBrush">
                  <p:embed/>
                </p:oleObj>
              </mc:Choice>
              <mc:Fallback>
                <p:oleObj name="Bitmap Image" r:id="rId3" imgW="35956800" imgH="38481120" progId="PBrus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295400"/>
                        <a:ext cx="5010150" cy="5361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49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Notification - Decommissioning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Notification using appropriate form</a:t>
            </a:r>
          </a:p>
          <a:p>
            <a:pPr lvl="1"/>
            <a:r>
              <a:rPr lang="en-US" dirty="0" smtClean="0"/>
              <a:t>Form has been updated</a:t>
            </a:r>
          </a:p>
          <a:p>
            <a:r>
              <a:rPr lang="en-US" dirty="0" smtClean="0"/>
              <a:t>Supply all the information required on the form</a:t>
            </a:r>
          </a:p>
          <a:p>
            <a:r>
              <a:rPr lang="en-US" dirty="0" smtClean="0"/>
              <a:t>Test Notifications</a:t>
            </a:r>
          </a:p>
          <a:p>
            <a:pPr lvl="1"/>
            <a:r>
              <a:rPr lang="en-US" dirty="0" smtClean="0"/>
              <a:t>Must be submitted Five (5) or more work days prior to the test (Holidays and weekends do not count as work days)</a:t>
            </a:r>
          </a:p>
          <a:p>
            <a:pPr lvl="1"/>
            <a:r>
              <a:rPr lang="en-US" dirty="0" smtClean="0"/>
              <a:t>Tests cannot be scheduled during non-working hours - which includes holidays, weekends, and times where the tests that cannot be completed by 4:30 p.m.</a:t>
            </a:r>
          </a:p>
          <a:p>
            <a:r>
              <a:rPr lang="en-US" dirty="0" smtClean="0"/>
              <a:t>Bad Test Schedules</a:t>
            </a:r>
          </a:p>
          <a:p>
            <a:pPr lvl="1"/>
            <a:r>
              <a:rPr lang="en-US" dirty="0" smtClean="0"/>
              <a:t>Two tests with same start time, one testing crew</a:t>
            </a:r>
          </a:p>
          <a:p>
            <a:pPr lvl="1"/>
            <a:r>
              <a:rPr lang="en-US" dirty="0" smtClean="0"/>
              <a:t>Late tests: anything after 1:30 p.m. (Later tests can be scheduled, however, tests must be completed by 4:30 p.m.)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219200"/>
            <a:ext cx="1570795" cy="20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6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 Notification - Decommissioning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9906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Facility Information Section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 Stage II system is disconnected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53200" y="5715000"/>
            <a:ext cx="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 rotWithShape="1">
          <a:blip r:embed="rId2"/>
          <a:srcRect l="15954" t="20338" r="14408"/>
          <a:stretch/>
        </p:blipFill>
        <p:spPr>
          <a:xfrm>
            <a:off x="1752600" y="1371600"/>
            <a:ext cx="535841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7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Notification - Decommissioning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0043" y="2785433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Indicate type of test – EVR and Decommissioning tests can be done on the same date.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6081" t="19860" r="14138"/>
          <a:stretch/>
        </p:blipFill>
        <p:spPr>
          <a:xfrm>
            <a:off x="423499" y="1219200"/>
            <a:ext cx="6255798" cy="5334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828800" y="2667000"/>
            <a:ext cx="5112798" cy="8837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352800" y="2667000"/>
            <a:ext cx="3588799" cy="85709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7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Accurate and calibrated test equipment</a:t>
            </a:r>
          </a:p>
          <a:p>
            <a:r>
              <a:rPr lang="en-US" dirty="0" smtClean="0"/>
              <a:t>Complete test equipment</a:t>
            </a:r>
          </a:p>
          <a:p>
            <a:pPr lvl="1"/>
            <a:r>
              <a:rPr lang="en-US" dirty="0" smtClean="0"/>
              <a:t>Readable Flow meter (should note units of measurement)</a:t>
            </a:r>
          </a:p>
          <a:p>
            <a:pPr lvl="1"/>
            <a:r>
              <a:rPr lang="en-US" dirty="0" smtClean="0"/>
              <a:t>Readable Pressure Gage (with units of measurement)</a:t>
            </a:r>
          </a:p>
          <a:p>
            <a:pPr lvl="1"/>
            <a:r>
              <a:rPr lang="en-US" dirty="0" smtClean="0"/>
              <a:t>Accessible to inspector</a:t>
            </a:r>
          </a:p>
          <a:p>
            <a:r>
              <a:rPr lang="en-US" dirty="0"/>
              <a:t>Pressure Decay</a:t>
            </a:r>
          </a:p>
          <a:p>
            <a:pPr lvl="1"/>
            <a:r>
              <a:rPr lang="en-US" dirty="0"/>
              <a:t>Gauge must be on 2.0” </a:t>
            </a:r>
            <a:r>
              <a:rPr lang="en-US" dirty="0" err="1"/>
              <a:t>w.c.</a:t>
            </a:r>
            <a:r>
              <a:rPr lang="en-US" dirty="0"/>
              <a:t> and nothing more</a:t>
            </a:r>
          </a:p>
          <a:p>
            <a:pPr lvl="1"/>
            <a:r>
              <a:rPr lang="en-US" dirty="0"/>
              <a:t>Count starts when the gauge is on 2.0” </a:t>
            </a:r>
            <a:r>
              <a:rPr lang="en-US" dirty="0" err="1"/>
              <a:t>w.c.</a:t>
            </a:r>
            <a:endParaRPr lang="en-US" dirty="0"/>
          </a:p>
          <a:p>
            <a:pPr lvl="1"/>
            <a:r>
              <a:rPr lang="en-US" dirty="0"/>
              <a:t>Readable from the same angle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4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Test Reports must be submitted 30 days after the test.</a:t>
            </a:r>
          </a:p>
          <a:p>
            <a:r>
              <a:rPr lang="en-US" dirty="0" smtClean="0"/>
              <a:t>Owners are responsible for report submission.</a:t>
            </a:r>
          </a:p>
          <a:p>
            <a:pPr lvl="1"/>
            <a:r>
              <a:rPr lang="en-US" dirty="0" smtClean="0"/>
              <a:t>If submitting the report is not a part of your contract, please make sure the owner knows that they are responsible for submitting it to EPD within 30 days.</a:t>
            </a:r>
          </a:p>
          <a:p>
            <a:pPr lvl="1"/>
            <a:r>
              <a:rPr lang="en-US" dirty="0" smtClean="0"/>
              <a:t>EPD will not send a “friendly reminder”.</a:t>
            </a:r>
          </a:p>
          <a:p>
            <a:r>
              <a:rPr lang="en-US" dirty="0" smtClean="0"/>
              <a:t>Notice of Violation for not submitting test report within 30 days.</a:t>
            </a:r>
          </a:p>
          <a:p>
            <a:r>
              <a:rPr lang="en-US" dirty="0" smtClean="0"/>
              <a:t>Yasra will cover more details on the report form.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2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Decommissioning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tests are required</a:t>
            </a:r>
          </a:p>
          <a:p>
            <a:pPr lvl="1"/>
            <a:r>
              <a:rPr lang="en-US" dirty="0" smtClean="0"/>
              <a:t>TP-201.3:  “Determination of 2 Inch WC Static Pressure Performance of Vapor Recovery Systems of Dispensing Facilities” (adopted  April 12, 1996)</a:t>
            </a:r>
          </a:p>
          <a:p>
            <a:pPr lvl="1"/>
            <a:r>
              <a:rPr lang="en-US" dirty="0" smtClean="0"/>
              <a:t>TP-201.3C: “Determination of Vapor Piping Connections to Underground Storage Tanks (Tie-Tank Test)” (adopted March 17, 1999)</a:t>
            </a:r>
          </a:p>
          <a:p>
            <a:r>
              <a:rPr lang="en-US" dirty="0" smtClean="0"/>
              <a:t>Other Stage I Enhanced Vapor Recovery tests can be conducted if facility desires to combine the Decommissioning and EVR tests.</a:t>
            </a:r>
          </a:p>
        </p:txBody>
      </p:sp>
    </p:spTree>
    <p:extLst>
      <p:ext uri="{BB962C8B-B14F-4D97-AF65-F5344CB8AC3E}">
        <p14:creationId xmlns:p14="http://schemas.microsoft.com/office/powerpoint/2010/main" val="347077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Decay Test – TP201.3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Decay test must be conducted first</a:t>
            </a:r>
          </a:p>
          <a:p>
            <a:r>
              <a:rPr lang="en-US" dirty="0" smtClean="0"/>
              <a:t>Ensures that the Stage I EVR system has no major leaks</a:t>
            </a:r>
          </a:p>
          <a:p>
            <a:r>
              <a:rPr lang="en-US" dirty="0" smtClean="0"/>
              <a:t>Conduct tests per CARB Test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6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487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Bitmap Image</vt:lpstr>
      <vt:lpstr>Stage II Vapor Recovery Decommissioning Testing</vt:lpstr>
      <vt:lpstr>Test Notifications and Protocols</vt:lpstr>
      <vt:lpstr>Test Notification - Decommissioning</vt:lpstr>
      <vt:lpstr>Test Notification - Decommissioning</vt:lpstr>
      <vt:lpstr>Test Notification - Decommissioning</vt:lpstr>
      <vt:lpstr>Test Equipment</vt:lpstr>
      <vt:lpstr>Test Reports</vt:lpstr>
      <vt:lpstr>Decommissioning Tests</vt:lpstr>
      <vt:lpstr>Pressure Decay Test – TP201.3</vt:lpstr>
      <vt:lpstr>Tie Tank Test – TP201.3C</vt:lpstr>
    </vt:vector>
  </TitlesOfParts>
  <Company>Georgia Department of 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Decommissioning Meeting</dc:title>
  <dc:creator>Bassey Udosen</dc:creator>
  <cp:lastModifiedBy>William Cook</cp:lastModifiedBy>
  <cp:revision>31</cp:revision>
  <dcterms:created xsi:type="dcterms:W3CDTF">2014-03-31T20:00:24Z</dcterms:created>
  <dcterms:modified xsi:type="dcterms:W3CDTF">2014-06-10T22:20:37Z</dcterms:modified>
</cp:coreProperties>
</file>