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6"/>
  </p:handoutMasterIdLst>
  <p:sldIdLst>
    <p:sldId id="256" r:id="rId2"/>
    <p:sldId id="272" r:id="rId3"/>
    <p:sldId id="271" r:id="rId4"/>
    <p:sldId id="261" r:id="rId5"/>
    <p:sldId id="267" r:id="rId6"/>
    <p:sldId id="257" r:id="rId7"/>
    <p:sldId id="268" r:id="rId8"/>
    <p:sldId id="258" r:id="rId9"/>
    <p:sldId id="277" r:id="rId10"/>
    <p:sldId id="275" r:id="rId11"/>
    <p:sldId id="276" r:id="rId12"/>
    <p:sldId id="264" r:id="rId13"/>
    <p:sldId id="269" r:id="rId14"/>
    <p:sldId id="273"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109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2830" tIns="46415" rIns="92830" bIns="46415" rtlCol="0"/>
          <a:lstStyle>
            <a:lvl1pPr algn="r">
              <a:defRPr sz="1200"/>
            </a:lvl1pPr>
          </a:lstStyle>
          <a:p>
            <a:fld id="{F3211F73-67ED-4D85-B606-A79CB463E6B0}" type="datetimeFigureOut">
              <a:rPr lang="en-US" smtClean="0"/>
              <a:t>6/10/2014</a:t>
            </a:fld>
            <a:endParaRPr lang="en-US"/>
          </a:p>
        </p:txBody>
      </p:sp>
      <p:sp>
        <p:nvSpPr>
          <p:cNvPr id="4" name="Footer Placeholder 3"/>
          <p:cNvSpPr>
            <a:spLocks noGrp="1"/>
          </p:cNvSpPr>
          <p:nvPr>
            <p:ph type="ftr" sz="quarter" idx="2"/>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6"/>
            <a:ext cx="2971800" cy="464820"/>
          </a:xfrm>
          <a:prstGeom prst="rect">
            <a:avLst/>
          </a:prstGeom>
        </p:spPr>
        <p:txBody>
          <a:bodyPr vert="horz" lIns="92830" tIns="46415" rIns="92830" bIns="46415" rtlCol="0" anchor="b"/>
          <a:lstStyle>
            <a:lvl1pPr algn="r">
              <a:defRPr sz="1200"/>
            </a:lvl1pPr>
          </a:lstStyle>
          <a:p>
            <a:fld id="{1A3050CE-3B4E-4810-B3F2-61553C0AC9ED}" type="slidenum">
              <a:rPr lang="en-US" smtClean="0"/>
              <a:t>‹#›</a:t>
            </a:fld>
            <a:endParaRPr lang="en-US"/>
          </a:p>
        </p:txBody>
      </p:sp>
    </p:spTree>
    <p:extLst>
      <p:ext uri="{BB962C8B-B14F-4D97-AF65-F5344CB8AC3E}">
        <p14:creationId xmlns:p14="http://schemas.microsoft.com/office/powerpoint/2010/main" val="26300570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66245A6-E2FD-49AD-BC7F-EC145255DE52}" type="datetimeFigureOut">
              <a:rPr lang="en-US" smtClean="0"/>
              <a:t>6/10/2014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C70454F-3501-4A98-BD66-73310AF8B9C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6245A6-E2FD-49AD-BC7F-EC145255DE52}" type="datetimeFigureOut">
              <a:rPr lang="en-US" smtClean="0"/>
              <a:t>6/10/2014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6245A6-E2FD-49AD-BC7F-EC145255DE52}" type="datetimeFigureOut">
              <a:rPr lang="en-US" smtClean="0"/>
              <a:t>6/10/2014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6245A6-E2FD-49AD-BC7F-EC145255DE52}" type="datetimeFigureOut">
              <a:rPr lang="en-US" smtClean="0"/>
              <a:t>6/10/2014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6245A6-E2FD-49AD-BC7F-EC145255DE52}" type="datetimeFigureOut">
              <a:rPr lang="en-US" smtClean="0"/>
              <a:t>6/10/2014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0454F-3501-4A98-BD66-73310AF8B9C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6245A6-E2FD-49AD-BC7F-EC145255DE52}" type="datetimeFigureOut">
              <a:rPr lang="en-US" smtClean="0"/>
              <a:t>6/10/2014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66245A6-E2FD-49AD-BC7F-EC145255DE52}" type="datetimeFigureOut">
              <a:rPr lang="en-US" smtClean="0"/>
              <a:t>6/10/2014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6245A6-E2FD-49AD-BC7F-EC145255DE52}" type="datetimeFigureOut">
              <a:rPr lang="en-US" smtClean="0"/>
              <a:t>6/10/2014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6245A6-E2FD-49AD-BC7F-EC145255DE52}" type="datetimeFigureOut">
              <a:rPr lang="en-US" smtClean="0"/>
              <a:t>6/10/2014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6245A6-E2FD-49AD-BC7F-EC145255DE52}" type="datetimeFigureOut">
              <a:rPr lang="en-US" smtClean="0"/>
              <a:t>6/10/2014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0454F-3501-4A98-BD66-73310AF8B9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66245A6-E2FD-49AD-BC7F-EC145255DE52}" type="datetimeFigureOut">
              <a:rPr lang="en-US" smtClean="0"/>
              <a:t>6/10/2014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C70454F-3501-4A98-BD66-73310AF8B9C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66245A6-E2FD-49AD-BC7F-EC145255DE52}" type="datetimeFigureOut">
              <a:rPr lang="en-US" smtClean="0"/>
              <a:t>6/10/2014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C70454F-3501-4A98-BD66-73310AF8B9C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Tie </a:t>
            </a:r>
            <a:r>
              <a:rPr lang="en-US" dirty="0" smtClean="0"/>
              <a:t>Tank Test Form</a:t>
            </a:r>
            <a:r>
              <a:rPr lang="en-US" dirty="0"/>
              <a:t/>
            </a:r>
            <a:br>
              <a:rPr lang="en-US" dirty="0"/>
            </a:br>
            <a:endParaRPr lang="en-US" dirty="0"/>
          </a:p>
        </p:txBody>
      </p:sp>
      <p:sp>
        <p:nvSpPr>
          <p:cNvPr id="3" name="Subtitle 2"/>
          <p:cNvSpPr>
            <a:spLocks noGrp="1"/>
          </p:cNvSpPr>
          <p:nvPr>
            <p:ph type="subTitle" idx="1"/>
          </p:nvPr>
        </p:nvSpPr>
        <p:spPr>
          <a:xfrm>
            <a:off x="457200" y="3200400"/>
            <a:ext cx="7854696" cy="1752600"/>
          </a:xfrm>
        </p:spPr>
        <p:txBody>
          <a:bodyPr>
            <a:normAutofit fontScale="92500" lnSpcReduction="10000"/>
          </a:bodyPr>
          <a:lstStyle/>
          <a:p>
            <a:endParaRPr lang="en-US" dirty="0" smtClean="0"/>
          </a:p>
          <a:p>
            <a:pPr algn="ctr"/>
            <a:r>
              <a:rPr lang="en-US" b="1" dirty="0" smtClean="0"/>
              <a:t>By </a:t>
            </a:r>
          </a:p>
          <a:p>
            <a:pPr algn="ctr"/>
            <a:r>
              <a:rPr lang="en-US" b="1" dirty="0" smtClean="0"/>
              <a:t>Yasra Adowar</a:t>
            </a:r>
          </a:p>
          <a:p>
            <a:pPr algn="ctr"/>
            <a:r>
              <a:rPr lang="en-US" b="1" dirty="0" smtClean="0"/>
              <a:t>Petroleum industry Regulatory Team</a:t>
            </a:r>
            <a:endParaRPr lang="en-US" b="1" dirty="0"/>
          </a:p>
        </p:txBody>
      </p:sp>
    </p:spTree>
    <p:extLst>
      <p:ext uri="{BB962C8B-B14F-4D97-AF65-F5344CB8AC3E}">
        <p14:creationId xmlns:p14="http://schemas.microsoft.com/office/powerpoint/2010/main" val="3598062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909" y="3810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1575" y="1485900"/>
            <a:ext cx="6858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own Arrow 2"/>
          <p:cNvSpPr/>
          <p:nvPr/>
        </p:nvSpPr>
        <p:spPr>
          <a:xfrm>
            <a:off x="4419599" y="4114800"/>
            <a:ext cx="180975"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762000" y="37338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733425" y="52578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2362200"/>
            <a:ext cx="657225"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a:off x="4724400" y="2895600"/>
            <a:ext cx="3048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Up Arrow 9"/>
          <p:cNvSpPr/>
          <p:nvPr/>
        </p:nvSpPr>
        <p:spPr>
          <a:xfrm>
            <a:off x="6781800" y="39624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7467600" y="39624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a:off x="6858000" y="53721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7543800" y="53721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9966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rial" panose="020B0604020202020204" pitchFamily="34" charset="0"/>
                <a:cs typeface="Arial" panose="020B0604020202020204" pitchFamily="34" charset="0"/>
              </a:rPr>
              <a:t>Tie tank test form</a:t>
            </a:r>
            <a:endParaRPr lang="en-US" sz="3200" dirty="0"/>
          </a:p>
        </p:txBody>
      </p:sp>
      <p:sp>
        <p:nvSpPr>
          <p:cNvPr id="3" name="Content Placeholder 2"/>
          <p:cNvSpPr>
            <a:spLocks noGrp="1"/>
          </p:cNvSpPr>
          <p:nvPr>
            <p:ph idx="1"/>
          </p:nvPr>
        </p:nvSpPr>
        <p:spPr>
          <a:xfrm>
            <a:off x="838200" y="1981200"/>
            <a:ext cx="7162800" cy="4495800"/>
          </a:xfrm>
        </p:spPr>
        <p:txBody>
          <a:bodyPr/>
          <a:lstStyle/>
          <a:p>
            <a:pPr marL="0" indent="0">
              <a:buNone/>
            </a:pP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057400"/>
            <a:ext cx="70866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ight Arrow 3"/>
          <p:cNvSpPr/>
          <p:nvPr/>
        </p:nvSpPr>
        <p:spPr>
          <a:xfrm>
            <a:off x="762000" y="3810000"/>
            <a:ext cx="381000" cy="266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57200" y="4076700"/>
            <a:ext cx="457200" cy="266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20574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3849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257424"/>
            <a:ext cx="6858000" cy="391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a:off x="457200" y="3733800"/>
            <a:ext cx="6096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95300" y="2971800"/>
            <a:ext cx="533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0059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780288"/>
          </a:xfrm>
        </p:spPr>
        <p:txBody>
          <a:bodyPr>
            <a:normAutofit/>
          </a:bodyPr>
          <a:lstStyle/>
          <a:p>
            <a:pPr algn="ctr"/>
            <a:r>
              <a:rPr lang="en-US" sz="3200" dirty="0" smtClean="0">
                <a:latin typeface="Arial" panose="020B0604020202020204" pitchFamily="34" charset="0"/>
                <a:cs typeface="Arial" panose="020B0604020202020204" pitchFamily="34" charset="0"/>
              </a:rPr>
              <a:t>Tie </a:t>
            </a:r>
            <a:r>
              <a:rPr lang="en-US" sz="3200" dirty="0">
                <a:latin typeface="Arial" panose="020B0604020202020204" pitchFamily="34" charset="0"/>
                <a:cs typeface="Arial" panose="020B0604020202020204" pitchFamily="34" charset="0"/>
              </a:rPr>
              <a:t>tank test form</a:t>
            </a:r>
          </a:p>
        </p:txBody>
      </p:sp>
      <p:sp>
        <p:nvSpPr>
          <p:cNvPr id="3" name="Content Placeholder 2"/>
          <p:cNvSpPr>
            <a:spLocks noGrp="1"/>
          </p:cNvSpPr>
          <p:nvPr>
            <p:ph idx="1"/>
          </p:nvPr>
        </p:nvSpPr>
        <p:spPr>
          <a:xfrm>
            <a:off x="381000" y="1828800"/>
            <a:ext cx="8229600" cy="4724400"/>
          </a:xfrm>
        </p:spPr>
        <p:txBody>
          <a:bodyPr>
            <a:noAutofit/>
          </a:bodyPr>
          <a:lstStyle/>
          <a:p>
            <a:r>
              <a:rPr lang="en-US" sz="2000" dirty="0">
                <a:latin typeface="Arial" panose="020B0604020202020204" pitchFamily="34" charset="0"/>
                <a:cs typeface="Arial" panose="020B0604020202020204" pitchFamily="34" charset="0"/>
              </a:rPr>
              <a:t>The lower section is for the certification of the accuracy of the information submitted and that it is true and accurate to the best of the knowledge of the authorized </a:t>
            </a:r>
            <a:r>
              <a:rPr lang="en-US" sz="2000" dirty="0" smtClean="0">
                <a:latin typeface="Arial" panose="020B0604020202020204" pitchFamily="34" charset="0"/>
                <a:cs typeface="Arial" panose="020B0604020202020204" pitchFamily="34" charset="0"/>
              </a:rPr>
              <a:t>agent. Typed name of company representative will be auto-populated as signature when e-mailed.</a:t>
            </a:r>
          </a:p>
          <a:p>
            <a:r>
              <a:rPr lang="en-US" sz="2000" dirty="0">
                <a:latin typeface="Arial" panose="020B0604020202020204" pitchFamily="34" charset="0"/>
                <a:cs typeface="Arial" panose="020B0604020202020204" pitchFamily="34" charset="0"/>
              </a:rPr>
              <a:t>The comment section is to be used if you have additional </a:t>
            </a:r>
            <a:r>
              <a:rPr lang="en-US" sz="2000" dirty="0" smtClean="0">
                <a:latin typeface="Arial" panose="020B0604020202020204" pitchFamily="34" charset="0"/>
                <a:cs typeface="Arial" panose="020B0604020202020204" pitchFamily="34" charset="0"/>
              </a:rPr>
              <a:t>information.</a:t>
            </a:r>
          </a:p>
          <a:p>
            <a:r>
              <a:rPr lang="en-US" sz="2000" dirty="0" smtClean="0">
                <a:latin typeface="Arial" panose="020B0604020202020204" pitchFamily="34" charset="0"/>
                <a:cs typeface="Arial" panose="020B0604020202020204" pitchFamily="34" charset="0"/>
              </a:rPr>
              <a:t>After completing the form return to Dashboard and use the preview and print your form.</a:t>
            </a:r>
          </a:p>
          <a:p>
            <a:r>
              <a:rPr lang="en-US" sz="2000" dirty="0" smtClean="0">
                <a:latin typeface="Arial" panose="020B0604020202020204" pitchFamily="34" charset="0"/>
                <a:cs typeface="Arial" panose="020B0604020202020204" pitchFamily="34" charset="0"/>
              </a:rPr>
              <a:t>If you have questions about the test form information, please contact Yasra Adowar at 404-583-8997.</a:t>
            </a:r>
          </a:p>
          <a:p>
            <a:r>
              <a:rPr lang="en-US" sz="2000" dirty="0" smtClean="0">
                <a:latin typeface="Arial" panose="020B0604020202020204" pitchFamily="34" charset="0"/>
                <a:cs typeface="Arial" panose="020B0604020202020204" pitchFamily="34" charset="0"/>
              </a:rPr>
              <a:t>For Data Entry problems, please contact Maggie Williams at 404-362-2697.</a:t>
            </a:r>
          </a:p>
          <a:p>
            <a:r>
              <a:rPr lang="en-US" sz="2000" dirty="0" smtClean="0">
                <a:latin typeface="Arial" panose="020B0604020202020204" pitchFamily="34" charset="0"/>
                <a:cs typeface="Arial" panose="020B0604020202020204" pitchFamily="34" charset="0"/>
              </a:rPr>
              <a:t>Email the completed form along with the pressure decay tests performed.</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86374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Questions </a:t>
            </a:r>
            <a:endParaRPr lang="en-US" sz="3600" dirty="0"/>
          </a:p>
        </p:txBody>
      </p:sp>
      <p:sp>
        <p:nvSpPr>
          <p:cNvPr id="3" name="Content Placeholder 2"/>
          <p:cNvSpPr>
            <a:spLocks noGrp="1"/>
          </p:cNvSpPr>
          <p:nvPr>
            <p:ph idx="1"/>
          </p:nvPr>
        </p:nvSpPr>
        <p:spPr/>
        <p:txBody>
          <a:bodyPr/>
          <a:lstStyle/>
          <a:p>
            <a:endParaRPr lang="en-US"/>
          </a:p>
        </p:txBody>
      </p:sp>
      <p:pic>
        <p:nvPicPr>
          <p:cNvPr id="4098" name="Picture 2" descr="C:\Users\yadowar\Desktop\equipmentprotection3.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3200" y="2009775"/>
            <a:ext cx="4191000"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925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200" dirty="0" smtClean="0">
                <a:latin typeface="Arial" panose="020B0604020202020204" pitchFamily="34" charset="0"/>
                <a:cs typeface="Arial" panose="020B0604020202020204" pitchFamily="34" charset="0"/>
              </a:rPr>
              <a:t>           Tie Tank Test Form-Dashboard</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Select  project type from the list.</a:t>
            </a:r>
          </a:p>
          <a:p>
            <a:r>
              <a:rPr lang="en-US" sz="2400" dirty="0" smtClean="0">
                <a:latin typeface="Arial" panose="020B0604020202020204" pitchFamily="34" charset="0"/>
                <a:cs typeface="Arial" panose="020B0604020202020204" pitchFamily="34" charset="0"/>
              </a:rPr>
              <a:t>Click on the link to look up the facility ID.</a:t>
            </a:r>
          </a:p>
          <a:p>
            <a:r>
              <a:rPr lang="en-US" sz="2400" dirty="0" smtClean="0">
                <a:latin typeface="Arial" panose="020B0604020202020204" pitchFamily="34" charset="0"/>
                <a:cs typeface="Arial" panose="020B0604020202020204" pitchFamily="34" charset="0"/>
              </a:rPr>
              <a:t>Select county from the list.</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first part </a:t>
            </a:r>
            <a:r>
              <a:rPr lang="en-US" sz="2400" dirty="0" smtClean="0">
                <a:latin typeface="Arial" panose="020B0604020202020204" pitchFamily="34" charset="0"/>
                <a:cs typeface="Arial" panose="020B0604020202020204" pitchFamily="34" charset="0"/>
              </a:rPr>
              <a:t>of the dashboard is the information for </a:t>
            </a:r>
            <a:r>
              <a:rPr lang="en-US" sz="2400" dirty="0">
                <a:latin typeface="Arial" panose="020B0604020202020204" pitchFamily="34" charset="0"/>
                <a:cs typeface="Arial" panose="020B0604020202020204" pitchFamily="34" charset="0"/>
              </a:rPr>
              <a:t>the </a:t>
            </a:r>
            <a:r>
              <a:rPr lang="en-US" sz="2400" dirty="0" smtClean="0">
                <a:latin typeface="Arial" panose="020B0604020202020204" pitchFamily="34" charset="0"/>
                <a:cs typeface="Arial" panose="020B0604020202020204" pitchFamily="34" charset="0"/>
              </a:rPr>
              <a:t>site and contractor(s) performing </a:t>
            </a:r>
            <a:r>
              <a:rPr lang="en-US" sz="2400" dirty="0">
                <a:latin typeface="Arial" panose="020B0604020202020204" pitchFamily="34" charset="0"/>
                <a:cs typeface="Arial" panose="020B0604020202020204" pitchFamily="34" charset="0"/>
              </a:rPr>
              <a:t>the </a:t>
            </a:r>
            <a:r>
              <a:rPr lang="en-US" sz="2400" dirty="0" smtClean="0">
                <a:latin typeface="Arial" panose="020B0604020202020204" pitchFamily="34" charset="0"/>
                <a:cs typeface="Arial" panose="020B0604020202020204" pitchFamily="34" charset="0"/>
              </a:rPr>
              <a:t>Stage II decommissioning.  Please complete all fields. The information will auto-populate on the option forms (see slide </a:t>
            </a:r>
            <a:r>
              <a:rPr lang="en-US" sz="2400" dirty="0" smtClean="0">
                <a:latin typeface="Arial" panose="020B0604020202020204" pitchFamily="34" charset="0"/>
                <a:cs typeface="Arial" panose="020B0604020202020204" pitchFamily="34" charset="0"/>
              </a:rPr>
              <a:t>7).</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Select the specific option type used for this test.</a:t>
            </a:r>
          </a:p>
          <a:p>
            <a:r>
              <a:rPr lang="en-US" sz="2400" dirty="0" smtClean="0">
                <a:latin typeface="Arial" panose="020B0604020202020204" pitchFamily="34" charset="0"/>
                <a:cs typeface="Arial" panose="020B0604020202020204" pitchFamily="34" charset="0"/>
              </a:rPr>
              <a:t>Click on the link to the form you wish to complete.</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71703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rial" panose="020B0604020202020204" pitchFamily="34" charset="0"/>
                <a:cs typeface="Arial" panose="020B0604020202020204" pitchFamily="34" charset="0"/>
              </a:rPr>
              <a:t>Tie Tank Test </a:t>
            </a:r>
            <a:r>
              <a:rPr lang="en-US" sz="3200" dirty="0" smtClean="0">
                <a:latin typeface="Arial" panose="020B0604020202020204" pitchFamily="34" charset="0"/>
                <a:cs typeface="Arial" panose="020B0604020202020204" pitchFamily="34" charset="0"/>
              </a:rPr>
              <a:t>Form-Dashboard</a:t>
            </a:r>
            <a:endParaRPr lang="en-US" sz="3200" dirty="0"/>
          </a:p>
        </p:txBody>
      </p:sp>
      <p:sp>
        <p:nvSpPr>
          <p:cNvPr id="3" name="Content Placeholder 2"/>
          <p:cNvSpPr>
            <a:spLocks noGrp="1"/>
          </p:cNvSpPr>
          <p:nvPr>
            <p:ph idx="1"/>
          </p:nvPr>
        </p:nvSpPr>
        <p:spPr>
          <a:xfrm>
            <a:off x="1143000" y="1981199"/>
            <a:ext cx="7391400" cy="4438650"/>
          </a:xfrm>
        </p:spPr>
        <p:txBody>
          <a:bodyPr/>
          <a:lstStyle/>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031071"/>
            <a:ext cx="7391400" cy="4522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ight Arrow 3"/>
          <p:cNvSpPr/>
          <p:nvPr/>
        </p:nvSpPr>
        <p:spPr>
          <a:xfrm>
            <a:off x="3200400" y="3505200"/>
            <a:ext cx="381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200400" y="3733800"/>
            <a:ext cx="381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6858000" y="3657600"/>
            <a:ext cx="2286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6858000" y="4419600"/>
            <a:ext cx="5334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eft Arrow 10"/>
          <p:cNvSpPr/>
          <p:nvPr/>
        </p:nvSpPr>
        <p:spPr>
          <a:xfrm>
            <a:off x="6629400" y="5791200"/>
            <a:ext cx="608666" cy="2095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600200" y="6172200"/>
            <a:ext cx="762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2626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5413" y="2362200"/>
            <a:ext cx="635317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a:off x="1395413" y="2438400"/>
            <a:ext cx="1042987"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1395413" y="3429000"/>
            <a:ext cx="661987"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0039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Tie tank test </a:t>
            </a:r>
            <a:r>
              <a:rPr lang="en-US" sz="3600" dirty="0" smtClean="0">
                <a:latin typeface="Arial" panose="020B0604020202020204" pitchFamily="34" charset="0"/>
                <a:cs typeface="Arial" panose="020B0604020202020204" pitchFamily="34" charset="0"/>
              </a:rPr>
              <a:t>form-test procedure option 1</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sz="2400" dirty="0" smtClean="0">
                <a:latin typeface="Arial" panose="020B0604020202020204" pitchFamily="34" charset="0"/>
                <a:cs typeface="Arial" panose="020B0604020202020204" pitchFamily="34" charset="0"/>
              </a:rPr>
              <a:t>Stage I remaining system must pass the pressure decay test before and after conducting the tie tank </a:t>
            </a:r>
            <a:r>
              <a:rPr lang="en-US" sz="2400" dirty="0" smtClean="0">
                <a:latin typeface="Arial" panose="020B0604020202020204" pitchFamily="34" charset="0"/>
                <a:cs typeface="Arial" panose="020B0604020202020204" pitchFamily="34" charset="0"/>
              </a:rPr>
              <a:t>test.</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Disconnect the above ground manifold if present.</a:t>
            </a:r>
          </a:p>
          <a:p>
            <a:r>
              <a:rPr lang="en-US" sz="2400" dirty="0" smtClean="0">
                <a:latin typeface="Arial" panose="020B0604020202020204" pitchFamily="34" charset="0"/>
                <a:cs typeface="Arial" panose="020B0604020202020204" pitchFamily="34" charset="0"/>
              </a:rPr>
              <a:t>When system under pressure (for condition A) chose your vapor flow point one at a time and avoid dropping the pressure to zero in order to reduce vapor and nitrogen losses. However, for tanks with liquid manifolds, pressure must be dropped to zero when testing each tank.</a:t>
            </a:r>
          </a:p>
          <a:p>
            <a:r>
              <a:rPr lang="en-US" sz="2400" dirty="0" smtClean="0">
                <a:latin typeface="Arial" panose="020B0604020202020204" pitchFamily="34" charset="0"/>
                <a:cs typeface="Arial" panose="020B0604020202020204" pitchFamily="34" charset="0"/>
              </a:rPr>
              <a:t>The test must verify that only gasoline tanks are </a:t>
            </a:r>
            <a:r>
              <a:rPr lang="en-US" sz="2400" dirty="0" err="1" smtClean="0">
                <a:latin typeface="Arial" panose="020B0604020202020204" pitchFamily="34" charset="0"/>
                <a:cs typeface="Arial" panose="020B0604020202020204" pitchFamily="34" charset="0"/>
              </a:rPr>
              <a:t>manifolded</a:t>
            </a:r>
            <a:r>
              <a:rPr lang="en-US" sz="2400" dirty="0" smtClean="0">
                <a:latin typeface="Arial" panose="020B0604020202020204" pitchFamily="34" charset="0"/>
                <a:cs typeface="Arial" panose="020B0604020202020204" pitchFamily="34" charset="0"/>
              </a:rPr>
              <a:t> either above or below ground and all vent lines are functional.</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9270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sp>
        <p:nvSpPr>
          <p:cNvPr id="3" name="Content Placeholder 2"/>
          <p:cNvSpPr>
            <a:spLocks noGrp="1"/>
          </p:cNvSpPr>
          <p:nvPr>
            <p:ph idx="1"/>
          </p:nvPr>
        </p:nvSpPr>
        <p:spPr/>
        <p:txBody>
          <a:bodyPr>
            <a:noAutofit/>
          </a:bodyPr>
          <a:lstStyle/>
          <a:p>
            <a:r>
              <a:rPr lang="en-US" sz="2400" dirty="0" smtClean="0">
                <a:latin typeface="Arial" panose="020B0604020202020204" pitchFamily="34" charset="0"/>
                <a:cs typeface="Arial" panose="020B0604020202020204" pitchFamily="34" charset="0"/>
              </a:rPr>
              <a:t>The test report contains the following parts:</a:t>
            </a:r>
          </a:p>
          <a:p>
            <a:pPr lvl="1"/>
            <a:r>
              <a:rPr lang="en-US" sz="2200" dirty="0" smtClean="0">
                <a:latin typeface="Arial" panose="020B0604020202020204" pitchFamily="34" charset="0"/>
                <a:cs typeface="Arial" panose="020B0604020202020204" pitchFamily="34" charset="0"/>
              </a:rPr>
              <a:t>First section collects information on the site and companies performing the Stage II decommissioning work and testing.</a:t>
            </a:r>
          </a:p>
          <a:p>
            <a:pPr lvl="1"/>
            <a:r>
              <a:rPr lang="en-US" sz="2200" dirty="0" smtClean="0">
                <a:latin typeface="Arial" panose="020B0604020202020204" pitchFamily="34" charset="0"/>
                <a:cs typeface="Arial" panose="020B0604020202020204" pitchFamily="34" charset="0"/>
              </a:rPr>
              <a:t>Second section includes option 1 for tie tank test in conjunction with pressure decay and option 2 &amp; 2A </a:t>
            </a:r>
            <a:r>
              <a:rPr lang="en-US" sz="2200" dirty="0">
                <a:latin typeface="Arial" panose="020B0604020202020204" pitchFamily="34" charset="0"/>
                <a:cs typeface="Arial" panose="020B0604020202020204" pitchFamily="34" charset="0"/>
              </a:rPr>
              <a:t>for </a:t>
            </a:r>
            <a:r>
              <a:rPr lang="en-US" sz="2200" dirty="0" smtClean="0">
                <a:latin typeface="Arial" panose="020B0604020202020204" pitchFamily="34" charset="0"/>
                <a:cs typeface="Arial" panose="020B0604020202020204" pitchFamily="34" charset="0"/>
              </a:rPr>
              <a:t>Tie Tank test </a:t>
            </a:r>
            <a:r>
              <a:rPr lang="en-US" sz="2200" dirty="0">
                <a:latin typeface="Arial" panose="020B0604020202020204" pitchFamily="34" charset="0"/>
                <a:cs typeface="Arial" panose="020B0604020202020204" pitchFamily="34" charset="0"/>
              </a:rPr>
              <a:t>in </a:t>
            </a:r>
            <a:r>
              <a:rPr lang="en-US" sz="2200" dirty="0" smtClean="0">
                <a:latin typeface="Arial" panose="020B0604020202020204" pitchFamily="34" charset="0"/>
                <a:cs typeface="Arial" panose="020B0604020202020204" pitchFamily="34" charset="0"/>
              </a:rPr>
              <a:t>conjunction </a:t>
            </a:r>
            <a:r>
              <a:rPr lang="en-US" sz="2200" dirty="0">
                <a:latin typeface="Arial" panose="020B0604020202020204" pitchFamily="34" charset="0"/>
                <a:cs typeface="Arial" panose="020B0604020202020204" pitchFamily="34" charset="0"/>
              </a:rPr>
              <a:t>with </a:t>
            </a:r>
            <a:r>
              <a:rPr lang="en-US" sz="2200" dirty="0" smtClean="0">
                <a:latin typeface="Arial" panose="020B0604020202020204" pitchFamily="34" charset="0"/>
                <a:cs typeface="Arial" panose="020B0604020202020204" pitchFamily="34" charset="0"/>
              </a:rPr>
              <a:t>Blockage test.</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475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0175" y="2033588"/>
            <a:ext cx="6343650" cy="3757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5915025"/>
            <a:ext cx="39814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Up Arrow 5"/>
          <p:cNvSpPr/>
          <p:nvPr/>
        </p:nvSpPr>
        <p:spPr>
          <a:xfrm>
            <a:off x="3733800" y="6176962"/>
            <a:ext cx="304800" cy="4524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6"/>
          <p:cNvSpPr/>
          <p:nvPr/>
        </p:nvSpPr>
        <p:spPr>
          <a:xfrm>
            <a:off x="4572000" y="6176962"/>
            <a:ext cx="304800" cy="4524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561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Please list the number of tanks and vents.</a:t>
            </a:r>
          </a:p>
          <a:p>
            <a:r>
              <a:rPr lang="en-US" sz="2400" dirty="0" smtClean="0">
                <a:latin typeface="Arial" panose="020B0604020202020204" pitchFamily="34" charset="0"/>
                <a:cs typeface="Arial" panose="020B0604020202020204" pitchFamily="34" charset="0"/>
              </a:rPr>
              <a:t>Follow the test procedures as it is written in the test report form.</a:t>
            </a:r>
          </a:p>
          <a:p>
            <a:r>
              <a:rPr lang="en-US" sz="2400" dirty="0" smtClean="0">
                <a:latin typeface="Arial" panose="020B0604020202020204" pitchFamily="34" charset="0"/>
                <a:cs typeface="Arial" panose="020B0604020202020204" pitchFamily="34" charset="0"/>
              </a:rPr>
              <a:t>Answer all questions for yes and no. </a:t>
            </a:r>
          </a:p>
          <a:p>
            <a:r>
              <a:rPr lang="en-US" sz="2400" dirty="0" smtClean="0">
                <a:latin typeface="Arial" panose="020B0604020202020204" pitchFamily="34" charset="0"/>
                <a:cs typeface="Arial" panose="020B0604020202020204" pitchFamily="34" charset="0"/>
              </a:rPr>
              <a:t>Enter pressure gage reading for test option chosen.</a:t>
            </a:r>
          </a:p>
          <a:p>
            <a:r>
              <a:rPr lang="en-US" sz="2400" dirty="0" smtClean="0">
                <a:latin typeface="Arial" panose="020B0604020202020204" pitchFamily="34" charset="0"/>
                <a:cs typeface="Arial" panose="020B0604020202020204" pitchFamily="34" charset="0"/>
              </a:rPr>
              <a:t>Answer all questions listed at the bottom of the test form page for all options.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85925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ctr"/>
            <a:r>
              <a:rPr lang="en-US" sz="3200" dirty="0">
                <a:latin typeface="Arial" panose="020B0604020202020204" pitchFamily="34" charset="0"/>
                <a:cs typeface="Arial" panose="020B0604020202020204" pitchFamily="34" charset="0"/>
              </a:rPr>
              <a:t>Tie tank test form</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500312"/>
            <a:ext cx="6838950" cy="3748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Up Arrow 3"/>
          <p:cNvSpPr/>
          <p:nvPr/>
        </p:nvSpPr>
        <p:spPr>
          <a:xfrm>
            <a:off x="3200400" y="6248400"/>
            <a:ext cx="3810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Up Arrow 7"/>
          <p:cNvSpPr/>
          <p:nvPr/>
        </p:nvSpPr>
        <p:spPr>
          <a:xfrm>
            <a:off x="6477000" y="6248400"/>
            <a:ext cx="3810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219200" y="5715000"/>
            <a:ext cx="685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76580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545</TotalTime>
  <Words>478</Words>
  <Application>Microsoft Office PowerPoint</Application>
  <PresentationFormat>On-screen Show (4:3)</PresentationFormat>
  <Paragraphs>42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Tie Tank Test Form </vt:lpstr>
      <vt:lpstr>           Tie Tank Test Form-Dashboard</vt:lpstr>
      <vt:lpstr>Tie Tank Test Form-Dashboard</vt:lpstr>
      <vt:lpstr>Tie tank test form</vt:lpstr>
      <vt:lpstr> Tie tank test form-test procedure option 1</vt:lpstr>
      <vt:lpstr>Tie tank test form</vt:lpstr>
      <vt:lpstr>Tie tank test form</vt:lpstr>
      <vt:lpstr>Tie tank test form</vt:lpstr>
      <vt:lpstr>Tie tank test form</vt:lpstr>
      <vt:lpstr>Tie tank test form</vt:lpstr>
      <vt:lpstr>Tie tank test form</vt:lpstr>
      <vt:lpstr>Tie tank test form</vt:lpstr>
      <vt:lpstr>Tie tank test form</vt:lpstr>
      <vt:lpstr>Questions </vt:lpstr>
    </vt:vector>
  </TitlesOfParts>
  <Company>Georgia Department of Natural Resources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 tank test</dc:title>
  <dc:creator>Adowar, Yasra</dc:creator>
  <cp:lastModifiedBy>Adowar, Yasra</cp:lastModifiedBy>
  <cp:revision>53</cp:revision>
  <cp:lastPrinted>2014-06-09T14:38:11Z</cp:lastPrinted>
  <dcterms:created xsi:type="dcterms:W3CDTF">2014-04-10T00:43:01Z</dcterms:created>
  <dcterms:modified xsi:type="dcterms:W3CDTF">2014-06-10T18:32:34Z</dcterms:modified>
</cp:coreProperties>
</file>