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2" r:id="rId3"/>
    <p:sldId id="271" r:id="rId4"/>
    <p:sldId id="272" r:id="rId5"/>
    <p:sldId id="297" r:id="rId6"/>
    <p:sldId id="298" r:id="rId7"/>
    <p:sldId id="302" r:id="rId8"/>
    <p:sldId id="299" r:id="rId9"/>
    <p:sldId id="285" r:id="rId10"/>
    <p:sldId id="301" r:id="rId11"/>
    <p:sldId id="287" r:id="rId12"/>
    <p:sldId id="304" r:id="rId13"/>
    <p:sldId id="286" r:id="rId14"/>
    <p:sldId id="294" r:id="rId15"/>
    <p:sldId id="29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lian" initials="L" lastIdx="8" clrIdx="0"/>
  <p:cmAuthor id="1" name="Smith, Johanna" initials="SJ" lastIdx="5" clrIdx="1">
    <p:extLst>
      <p:ext uri="{19B8F6BF-5375-455C-9EA6-DF929625EA0E}">
        <p15:presenceInfo xmlns:p15="http://schemas.microsoft.com/office/powerpoint/2012/main" userId="Smith, Johanna" providerId="None"/>
      </p:ext>
    </p:extLst>
  </p:cmAuthor>
  <p:cmAuthor id="2" name="Cash, Tim" initials="CT" lastIdx="12" clrIdx="2">
    <p:extLst>
      <p:ext uri="{19B8F6BF-5375-455C-9EA6-DF929625EA0E}">
        <p15:presenceInfo xmlns:p15="http://schemas.microsoft.com/office/powerpoint/2012/main" userId="Cash, T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4E8"/>
    <a:srgbClr val="FAE04B"/>
    <a:srgbClr val="B1C594"/>
    <a:srgbClr val="5BAF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4131" autoAdjust="0"/>
  </p:normalViewPr>
  <p:slideViewPr>
    <p:cSldViewPr>
      <p:cViewPr varScale="1">
        <p:scale>
          <a:sx n="67" d="100"/>
          <a:sy n="67" d="100"/>
        </p:scale>
        <p:origin x="1027" y="62"/>
      </p:cViewPr>
      <p:guideLst>
        <p:guide orient="horz" pos="4319"/>
        <p:guide pos="575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3T11:05:05.338" idx="5">
    <p:pos x="10" y="10"/>
    <p:text>If you wanted to shorten the wording in sub bullet 1 under the second bullet, you could leave off "public water systems" since its understood this whole presentation applies only to PWS's.  I'm not sure what you mean by "as required."  By who, by what mechanism?</p:text>
    <p:extLst>
      <p:ext uri="{C676402C-5697-4E1C-873F-D02D1690AC5C}">
        <p15:threadingInfo xmlns:p15="http://schemas.microsoft.com/office/powerpoint/2012/main" timeZoneBias="240"/>
      </p:ext>
    </p:extLst>
  </p:cm>
  <p:cm authorId="1" dt="2020-04-23T13:12:28.061" idx="4">
    <p:pos x="10" y="106"/>
    <p:text>The criteria in the Rule that they serve 3,300, not all PWS have to participate.  That was what I meant by that - Advice for clarifying?</p:text>
    <p:extLst>
      <p:ext uri="{C676402C-5697-4E1C-873F-D02D1690AC5C}">
        <p15:threadingInfo xmlns:p15="http://schemas.microsoft.com/office/powerpoint/2012/main" timeZoneBias="240">
          <p15:parentCm authorId="2" idx="5"/>
        </p15:threadingInfo>
      </p:ext>
    </p:extLst>
  </p:cm>
  <p:cm authorId="2" dt="2020-04-23T14:23:53.656" idx="11">
    <p:pos x="10" y="202"/>
    <p:text>In Slide 2 you establish the fact that this only applies to systems serving &gt;3300, so its up to you if you want to leave it as is.  I generally try to economize on wording.  Your call.</p:text>
    <p:extLst>
      <p:ext uri="{C676402C-5697-4E1C-873F-D02D1690AC5C}">
        <p15:threadingInfo xmlns:p15="http://schemas.microsoft.com/office/powerpoint/2012/main" timeZoneBias="240">
          <p15:parentCm authorId="2" idx="5"/>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089A2-CE07-4F22-95E3-3C3F81724F93}" type="doc">
      <dgm:prSet loTypeId="urn:microsoft.com/office/officeart/2005/8/layout/gear1" loCatId="process" qsTypeId="urn:microsoft.com/office/officeart/2005/8/quickstyle/simple1" qsCatId="simple" csTypeId="urn:microsoft.com/office/officeart/2005/8/colors/accent1_2" csCatId="accent1" phldr="1"/>
      <dgm:spPr/>
    </dgm:pt>
    <dgm:pt modelId="{F8226ED7-F7A1-4070-AC44-3D0843CD2703}">
      <dgm:prSet phldrT="[Text]"/>
      <dgm:spPr>
        <a:solidFill>
          <a:schemeClr val="accent4"/>
        </a:solidFill>
      </dgm:spPr>
      <dgm:t>
        <a:bodyPr/>
        <a:lstStyle/>
        <a:p>
          <a:r>
            <a:rPr lang="en-US" dirty="0"/>
            <a:t>Demonstration of Progress</a:t>
          </a:r>
        </a:p>
      </dgm:t>
    </dgm:pt>
    <dgm:pt modelId="{1AACF68B-F9B7-44BD-A221-95C785EFEE2B}" type="parTrans" cxnId="{D5A75190-29E8-4ADE-A3D6-897BEC54E688}">
      <dgm:prSet/>
      <dgm:spPr/>
      <dgm:t>
        <a:bodyPr/>
        <a:lstStyle/>
        <a:p>
          <a:endParaRPr lang="en-US"/>
        </a:p>
      </dgm:t>
    </dgm:pt>
    <dgm:pt modelId="{E54C3F3D-A9AA-4586-AD16-B5E7AD45048C}" type="sibTrans" cxnId="{D5A75190-29E8-4ADE-A3D6-897BEC54E688}">
      <dgm:prSet/>
      <dgm:spPr/>
      <dgm:t>
        <a:bodyPr/>
        <a:lstStyle/>
        <a:p>
          <a:endParaRPr lang="en-US"/>
        </a:p>
      </dgm:t>
    </dgm:pt>
    <dgm:pt modelId="{68FB2A69-15EF-406F-AF7F-9936943DDBAE}">
      <dgm:prSet phldrT="[Text]"/>
      <dgm:spPr>
        <a:solidFill>
          <a:schemeClr val="accent1"/>
        </a:solidFill>
      </dgm:spPr>
      <dgm:t>
        <a:bodyPr/>
        <a:lstStyle/>
        <a:p>
          <a:r>
            <a:rPr lang="en-US" dirty="0"/>
            <a:t>Water Loss Control Program</a:t>
          </a:r>
        </a:p>
      </dgm:t>
    </dgm:pt>
    <dgm:pt modelId="{B5BCC665-3776-405A-889A-51B423B8EA19}" type="parTrans" cxnId="{46190D2C-22B9-4C7C-8F42-AC6913EF0D07}">
      <dgm:prSet/>
      <dgm:spPr/>
      <dgm:t>
        <a:bodyPr/>
        <a:lstStyle/>
        <a:p>
          <a:endParaRPr lang="en-US"/>
        </a:p>
      </dgm:t>
    </dgm:pt>
    <dgm:pt modelId="{A6DDB1F5-7DE8-40F4-AE21-4C23B10620E1}" type="sibTrans" cxnId="{46190D2C-22B9-4C7C-8F42-AC6913EF0D07}">
      <dgm:prSet/>
      <dgm:spPr/>
      <dgm:t>
        <a:bodyPr/>
        <a:lstStyle/>
        <a:p>
          <a:endParaRPr lang="en-US"/>
        </a:p>
      </dgm:t>
    </dgm:pt>
    <dgm:pt modelId="{CAB370A7-6E69-43C8-9936-7251B49C22FE}">
      <dgm:prSet phldrT="[Text]"/>
      <dgm:spPr>
        <a:solidFill>
          <a:schemeClr val="accent3"/>
        </a:solidFill>
      </dgm:spPr>
      <dgm:t>
        <a:bodyPr/>
        <a:lstStyle/>
        <a:p>
          <a:r>
            <a:rPr lang="en-US" dirty="0"/>
            <a:t>Water Audit</a:t>
          </a:r>
        </a:p>
      </dgm:t>
    </dgm:pt>
    <dgm:pt modelId="{C788F5E3-E110-490B-AA46-892ECE28A1A9}" type="parTrans" cxnId="{18A8F997-4109-4C51-BAC2-463528D71E26}">
      <dgm:prSet/>
      <dgm:spPr/>
      <dgm:t>
        <a:bodyPr/>
        <a:lstStyle/>
        <a:p>
          <a:endParaRPr lang="en-US"/>
        </a:p>
      </dgm:t>
    </dgm:pt>
    <dgm:pt modelId="{43B20395-1BEA-4A91-933D-15346D3BEC98}" type="sibTrans" cxnId="{18A8F997-4109-4C51-BAC2-463528D71E26}">
      <dgm:prSet/>
      <dgm:spPr/>
      <dgm:t>
        <a:bodyPr/>
        <a:lstStyle/>
        <a:p>
          <a:endParaRPr lang="en-US"/>
        </a:p>
      </dgm:t>
    </dgm:pt>
    <dgm:pt modelId="{9A55DA51-DFD0-43FC-A8EA-C6A9A8BCE85A}">
      <dgm:prSet phldrT="[Text]"/>
      <dgm:spPr/>
      <dgm:t>
        <a:bodyPr/>
        <a:lstStyle/>
        <a:p>
          <a:r>
            <a:rPr lang="en-US" dirty="0"/>
            <a:t>Individualized Goals</a:t>
          </a:r>
        </a:p>
      </dgm:t>
    </dgm:pt>
    <dgm:pt modelId="{A94AC416-D2A3-4561-8589-D2EC015758F3}" type="parTrans" cxnId="{AAE4E13F-8287-4350-81DA-96A3705BD01D}">
      <dgm:prSet/>
      <dgm:spPr/>
      <dgm:t>
        <a:bodyPr/>
        <a:lstStyle/>
        <a:p>
          <a:endParaRPr lang="en-US"/>
        </a:p>
      </dgm:t>
    </dgm:pt>
    <dgm:pt modelId="{4C5CA798-F7C0-4909-A5C1-5438E3980468}" type="sibTrans" cxnId="{AAE4E13F-8287-4350-81DA-96A3705BD01D}">
      <dgm:prSet/>
      <dgm:spPr/>
      <dgm:t>
        <a:bodyPr/>
        <a:lstStyle/>
        <a:p>
          <a:endParaRPr lang="en-US"/>
        </a:p>
      </dgm:t>
    </dgm:pt>
    <dgm:pt modelId="{1317E27F-4306-4C53-8FAA-A4872EBF86C1}">
      <dgm:prSet phldrT="[Text]"/>
      <dgm:spPr/>
      <dgm:t>
        <a:bodyPr/>
        <a:lstStyle/>
        <a:p>
          <a:r>
            <a:rPr lang="en-US" dirty="0"/>
            <a:t>Implementation Timelines</a:t>
          </a:r>
        </a:p>
      </dgm:t>
    </dgm:pt>
    <dgm:pt modelId="{C3004566-BDE0-489F-B8BD-CE2EB8CDF7C7}" type="parTrans" cxnId="{DB1540BC-95EA-4FC8-AC6E-864A6CB24E17}">
      <dgm:prSet/>
      <dgm:spPr/>
      <dgm:t>
        <a:bodyPr/>
        <a:lstStyle/>
        <a:p>
          <a:endParaRPr lang="en-US"/>
        </a:p>
      </dgm:t>
    </dgm:pt>
    <dgm:pt modelId="{476FF6B3-C1BB-4094-93CA-ED7747D23837}" type="sibTrans" cxnId="{DB1540BC-95EA-4FC8-AC6E-864A6CB24E17}">
      <dgm:prSet/>
      <dgm:spPr/>
      <dgm:t>
        <a:bodyPr/>
        <a:lstStyle/>
        <a:p>
          <a:endParaRPr lang="en-US"/>
        </a:p>
      </dgm:t>
    </dgm:pt>
    <dgm:pt modelId="{D51F32B9-54BC-4019-9197-7292330EDDC3}">
      <dgm:prSet phldrT="[Text]"/>
      <dgm:spPr/>
      <dgm:t>
        <a:bodyPr/>
        <a:lstStyle/>
        <a:p>
          <a:r>
            <a:rPr lang="en-US" dirty="0"/>
            <a:t>Action Items to Achieve Goals</a:t>
          </a:r>
        </a:p>
      </dgm:t>
    </dgm:pt>
    <dgm:pt modelId="{8DA25E9C-633B-4D7A-81D4-0D3696BDF6B6}" type="parTrans" cxnId="{690FB469-474A-4090-863C-671635D1D613}">
      <dgm:prSet/>
      <dgm:spPr/>
      <dgm:t>
        <a:bodyPr/>
        <a:lstStyle/>
        <a:p>
          <a:endParaRPr lang="en-US"/>
        </a:p>
      </dgm:t>
    </dgm:pt>
    <dgm:pt modelId="{29683D5E-F779-41EE-8C1A-7A5F334EA73C}" type="sibTrans" cxnId="{690FB469-474A-4090-863C-671635D1D613}">
      <dgm:prSet/>
      <dgm:spPr/>
      <dgm:t>
        <a:bodyPr/>
        <a:lstStyle/>
        <a:p>
          <a:endParaRPr lang="en-US"/>
        </a:p>
      </dgm:t>
    </dgm:pt>
    <dgm:pt modelId="{A6CFA3D3-B83B-4EA2-85CB-BBE17C83F1B0}" type="pres">
      <dgm:prSet presAssocID="{0AE089A2-CE07-4F22-95E3-3C3F81724F93}" presName="composite" presStyleCnt="0">
        <dgm:presLayoutVars>
          <dgm:chMax val="3"/>
          <dgm:animLvl val="lvl"/>
          <dgm:resizeHandles val="exact"/>
        </dgm:presLayoutVars>
      </dgm:prSet>
      <dgm:spPr/>
    </dgm:pt>
    <dgm:pt modelId="{2D6E4CF2-2A6D-4FFB-B39B-1CDBD3BEFB45}" type="pres">
      <dgm:prSet presAssocID="{F8226ED7-F7A1-4070-AC44-3D0843CD2703}" presName="gear1" presStyleLbl="node1" presStyleIdx="0" presStyleCnt="3">
        <dgm:presLayoutVars>
          <dgm:chMax val="1"/>
          <dgm:bulletEnabled val="1"/>
        </dgm:presLayoutVars>
      </dgm:prSet>
      <dgm:spPr/>
    </dgm:pt>
    <dgm:pt modelId="{D0754738-A27F-4F6B-83A9-C4E297DDE194}" type="pres">
      <dgm:prSet presAssocID="{F8226ED7-F7A1-4070-AC44-3D0843CD2703}" presName="gear1srcNode" presStyleLbl="node1" presStyleIdx="0" presStyleCnt="3"/>
      <dgm:spPr/>
    </dgm:pt>
    <dgm:pt modelId="{881751D3-F839-497C-B515-EBC8CBAABD63}" type="pres">
      <dgm:prSet presAssocID="{F8226ED7-F7A1-4070-AC44-3D0843CD2703}" presName="gear1dstNode" presStyleLbl="node1" presStyleIdx="0" presStyleCnt="3"/>
      <dgm:spPr/>
    </dgm:pt>
    <dgm:pt modelId="{F6BAAD53-656D-4C6A-A95B-453CE327AAA0}" type="pres">
      <dgm:prSet presAssocID="{68FB2A69-15EF-406F-AF7F-9936943DDBAE}" presName="gear2" presStyleLbl="node1" presStyleIdx="1" presStyleCnt="3">
        <dgm:presLayoutVars>
          <dgm:chMax val="1"/>
          <dgm:bulletEnabled val="1"/>
        </dgm:presLayoutVars>
      </dgm:prSet>
      <dgm:spPr/>
    </dgm:pt>
    <dgm:pt modelId="{77985C68-4136-4BB9-845C-3C6015035719}" type="pres">
      <dgm:prSet presAssocID="{68FB2A69-15EF-406F-AF7F-9936943DDBAE}" presName="gear2srcNode" presStyleLbl="node1" presStyleIdx="1" presStyleCnt="3"/>
      <dgm:spPr/>
    </dgm:pt>
    <dgm:pt modelId="{B011260C-C9EB-458E-9018-51D928263360}" type="pres">
      <dgm:prSet presAssocID="{68FB2A69-15EF-406F-AF7F-9936943DDBAE}" presName="gear2dstNode" presStyleLbl="node1" presStyleIdx="1" presStyleCnt="3"/>
      <dgm:spPr/>
    </dgm:pt>
    <dgm:pt modelId="{F17986AA-B5A4-47B7-8191-C7C6EAD9A4C6}" type="pres">
      <dgm:prSet presAssocID="{68FB2A69-15EF-406F-AF7F-9936943DDBAE}" presName="gear2ch" presStyleLbl="fgAcc1" presStyleIdx="0" presStyleCnt="1" custScaleX="135884" custScaleY="72981" custLinFactNeighborX="-17544" custLinFactNeighborY="11293">
        <dgm:presLayoutVars>
          <dgm:chMax val="0"/>
          <dgm:bulletEnabled val="1"/>
        </dgm:presLayoutVars>
      </dgm:prSet>
      <dgm:spPr/>
    </dgm:pt>
    <dgm:pt modelId="{9A61BAC6-6523-4E25-9F67-B7D3300FC251}" type="pres">
      <dgm:prSet presAssocID="{CAB370A7-6E69-43C8-9936-7251B49C22FE}" presName="gear3" presStyleLbl="node1" presStyleIdx="2" presStyleCnt="3"/>
      <dgm:spPr/>
    </dgm:pt>
    <dgm:pt modelId="{26067EBA-EC16-4421-86EB-ABD9F3DB9EF9}" type="pres">
      <dgm:prSet presAssocID="{CAB370A7-6E69-43C8-9936-7251B49C22FE}" presName="gear3tx" presStyleLbl="node1" presStyleIdx="2" presStyleCnt="3">
        <dgm:presLayoutVars>
          <dgm:chMax val="1"/>
          <dgm:bulletEnabled val="1"/>
        </dgm:presLayoutVars>
      </dgm:prSet>
      <dgm:spPr/>
    </dgm:pt>
    <dgm:pt modelId="{C00C56A9-54C8-4861-A116-F1D98C7373EE}" type="pres">
      <dgm:prSet presAssocID="{CAB370A7-6E69-43C8-9936-7251B49C22FE}" presName="gear3srcNode" presStyleLbl="node1" presStyleIdx="2" presStyleCnt="3"/>
      <dgm:spPr/>
    </dgm:pt>
    <dgm:pt modelId="{A8C6927B-D918-409A-9AAE-F0578D700826}" type="pres">
      <dgm:prSet presAssocID="{CAB370A7-6E69-43C8-9936-7251B49C22FE}" presName="gear3dstNode" presStyleLbl="node1" presStyleIdx="2" presStyleCnt="3"/>
      <dgm:spPr/>
    </dgm:pt>
    <dgm:pt modelId="{931878B5-8C89-40DC-8482-2DDFAB4B8BC8}" type="pres">
      <dgm:prSet presAssocID="{E54C3F3D-A9AA-4586-AD16-B5E7AD45048C}" presName="connector1" presStyleLbl="sibTrans2D1" presStyleIdx="0" presStyleCnt="3"/>
      <dgm:spPr/>
    </dgm:pt>
    <dgm:pt modelId="{2AAA7FEF-3AFF-4E6E-B742-0C71F254316B}" type="pres">
      <dgm:prSet presAssocID="{A6DDB1F5-7DE8-40F4-AE21-4C23B10620E1}" presName="connector2" presStyleLbl="sibTrans2D1" presStyleIdx="1" presStyleCnt="3"/>
      <dgm:spPr/>
    </dgm:pt>
    <dgm:pt modelId="{F57A9CD8-C67E-4572-A0F8-0AA4191741E4}" type="pres">
      <dgm:prSet presAssocID="{43B20395-1BEA-4A91-933D-15346D3BEC98}" presName="connector3" presStyleLbl="sibTrans2D1" presStyleIdx="2" presStyleCnt="3"/>
      <dgm:spPr/>
    </dgm:pt>
  </dgm:ptLst>
  <dgm:cxnLst>
    <dgm:cxn modelId="{420B4F1F-717F-44A3-BC4B-8B04E6D003B8}" type="presOf" srcId="{1317E27F-4306-4C53-8FAA-A4872EBF86C1}" destId="{F17986AA-B5A4-47B7-8191-C7C6EAD9A4C6}" srcOrd="0" destOrd="2" presId="urn:microsoft.com/office/officeart/2005/8/layout/gear1"/>
    <dgm:cxn modelId="{46190D2C-22B9-4C7C-8F42-AC6913EF0D07}" srcId="{0AE089A2-CE07-4F22-95E3-3C3F81724F93}" destId="{68FB2A69-15EF-406F-AF7F-9936943DDBAE}" srcOrd="1" destOrd="0" parTransId="{B5BCC665-3776-405A-889A-51B423B8EA19}" sibTransId="{A6DDB1F5-7DE8-40F4-AE21-4C23B10620E1}"/>
    <dgm:cxn modelId="{F3BFCC2F-B4F7-4068-BF3A-11CDF9CE18A2}" type="presOf" srcId="{E54C3F3D-A9AA-4586-AD16-B5E7AD45048C}" destId="{931878B5-8C89-40DC-8482-2DDFAB4B8BC8}" srcOrd="0" destOrd="0" presId="urn:microsoft.com/office/officeart/2005/8/layout/gear1"/>
    <dgm:cxn modelId="{42A92636-6498-4421-8883-9E504943A256}" type="presOf" srcId="{68FB2A69-15EF-406F-AF7F-9936943DDBAE}" destId="{B011260C-C9EB-458E-9018-51D928263360}" srcOrd="2" destOrd="0" presId="urn:microsoft.com/office/officeart/2005/8/layout/gear1"/>
    <dgm:cxn modelId="{AAE4E13F-8287-4350-81DA-96A3705BD01D}" srcId="{68FB2A69-15EF-406F-AF7F-9936943DDBAE}" destId="{9A55DA51-DFD0-43FC-A8EA-C6A9A8BCE85A}" srcOrd="0" destOrd="0" parTransId="{A94AC416-D2A3-4561-8589-D2EC015758F3}" sibTransId="{4C5CA798-F7C0-4909-A5C1-5438E3980468}"/>
    <dgm:cxn modelId="{690FB469-474A-4090-863C-671635D1D613}" srcId="{68FB2A69-15EF-406F-AF7F-9936943DDBAE}" destId="{D51F32B9-54BC-4019-9197-7292330EDDC3}" srcOrd="1" destOrd="0" parTransId="{8DA25E9C-633B-4D7A-81D4-0D3696BDF6B6}" sibTransId="{29683D5E-F779-41EE-8C1A-7A5F334EA73C}"/>
    <dgm:cxn modelId="{8AE91B70-0571-431D-B6E6-0C28201B2FF8}" type="presOf" srcId="{A6DDB1F5-7DE8-40F4-AE21-4C23B10620E1}" destId="{2AAA7FEF-3AFF-4E6E-B742-0C71F254316B}" srcOrd="0" destOrd="0" presId="urn:microsoft.com/office/officeart/2005/8/layout/gear1"/>
    <dgm:cxn modelId="{D5BA0F57-A162-4F83-849C-603608235FBA}" type="presOf" srcId="{CAB370A7-6E69-43C8-9936-7251B49C22FE}" destId="{9A61BAC6-6523-4E25-9F67-B7D3300FC251}" srcOrd="0" destOrd="0" presId="urn:microsoft.com/office/officeart/2005/8/layout/gear1"/>
    <dgm:cxn modelId="{58C47377-64EC-4284-B994-22E12BA56FFB}" type="presOf" srcId="{68FB2A69-15EF-406F-AF7F-9936943DDBAE}" destId="{F6BAAD53-656D-4C6A-A95B-453CE327AAA0}" srcOrd="0" destOrd="0" presId="urn:microsoft.com/office/officeart/2005/8/layout/gear1"/>
    <dgm:cxn modelId="{AD045258-091C-4D50-9215-83F22846E96D}" type="presOf" srcId="{43B20395-1BEA-4A91-933D-15346D3BEC98}" destId="{F57A9CD8-C67E-4572-A0F8-0AA4191741E4}" srcOrd="0" destOrd="0" presId="urn:microsoft.com/office/officeart/2005/8/layout/gear1"/>
    <dgm:cxn modelId="{506A187F-A61B-48A6-94DB-EAA559310306}" type="presOf" srcId="{CAB370A7-6E69-43C8-9936-7251B49C22FE}" destId="{26067EBA-EC16-4421-86EB-ABD9F3DB9EF9}" srcOrd="1" destOrd="0" presId="urn:microsoft.com/office/officeart/2005/8/layout/gear1"/>
    <dgm:cxn modelId="{9052D17F-3533-43A8-9D58-D6FBA9138C0B}" type="presOf" srcId="{68FB2A69-15EF-406F-AF7F-9936943DDBAE}" destId="{77985C68-4136-4BB9-845C-3C6015035719}" srcOrd="1" destOrd="0" presId="urn:microsoft.com/office/officeart/2005/8/layout/gear1"/>
    <dgm:cxn modelId="{746E1985-F65F-4808-B737-58DECF2CB0EE}" type="presOf" srcId="{F8226ED7-F7A1-4070-AC44-3D0843CD2703}" destId="{2D6E4CF2-2A6D-4FFB-B39B-1CDBD3BEFB45}" srcOrd="0" destOrd="0" presId="urn:microsoft.com/office/officeart/2005/8/layout/gear1"/>
    <dgm:cxn modelId="{D5A75190-29E8-4ADE-A3D6-897BEC54E688}" srcId="{0AE089A2-CE07-4F22-95E3-3C3F81724F93}" destId="{F8226ED7-F7A1-4070-AC44-3D0843CD2703}" srcOrd="0" destOrd="0" parTransId="{1AACF68B-F9B7-44BD-A221-95C785EFEE2B}" sibTransId="{E54C3F3D-A9AA-4586-AD16-B5E7AD45048C}"/>
    <dgm:cxn modelId="{18A8F997-4109-4C51-BAC2-463528D71E26}" srcId="{0AE089A2-CE07-4F22-95E3-3C3F81724F93}" destId="{CAB370A7-6E69-43C8-9936-7251B49C22FE}" srcOrd="2" destOrd="0" parTransId="{C788F5E3-E110-490B-AA46-892ECE28A1A9}" sibTransId="{43B20395-1BEA-4A91-933D-15346D3BEC98}"/>
    <dgm:cxn modelId="{88ED1DA5-2712-49BE-BA23-1D5664B28DE9}" type="presOf" srcId="{CAB370A7-6E69-43C8-9936-7251B49C22FE}" destId="{A8C6927B-D918-409A-9AAE-F0578D700826}" srcOrd="3" destOrd="0" presId="urn:microsoft.com/office/officeart/2005/8/layout/gear1"/>
    <dgm:cxn modelId="{51EE74A7-3EB5-45D8-9EB4-F7E577EBA568}" type="presOf" srcId="{CAB370A7-6E69-43C8-9936-7251B49C22FE}" destId="{C00C56A9-54C8-4861-A116-F1D98C7373EE}" srcOrd="2" destOrd="0" presId="urn:microsoft.com/office/officeart/2005/8/layout/gear1"/>
    <dgm:cxn modelId="{EF17C8B6-CDC0-4E71-A7D9-92ACD590F26E}" type="presOf" srcId="{9A55DA51-DFD0-43FC-A8EA-C6A9A8BCE85A}" destId="{F17986AA-B5A4-47B7-8191-C7C6EAD9A4C6}" srcOrd="0" destOrd="0" presId="urn:microsoft.com/office/officeart/2005/8/layout/gear1"/>
    <dgm:cxn modelId="{DB1540BC-95EA-4FC8-AC6E-864A6CB24E17}" srcId="{68FB2A69-15EF-406F-AF7F-9936943DDBAE}" destId="{1317E27F-4306-4C53-8FAA-A4872EBF86C1}" srcOrd="2" destOrd="0" parTransId="{C3004566-BDE0-489F-B8BD-CE2EB8CDF7C7}" sibTransId="{476FF6B3-C1BB-4094-93CA-ED7747D23837}"/>
    <dgm:cxn modelId="{BE1FC8BE-FC43-4C21-B62B-C9D355C1AEAF}" type="presOf" srcId="{F8226ED7-F7A1-4070-AC44-3D0843CD2703}" destId="{D0754738-A27F-4F6B-83A9-C4E297DDE194}" srcOrd="1" destOrd="0" presId="urn:microsoft.com/office/officeart/2005/8/layout/gear1"/>
    <dgm:cxn modelId="{40AA92CC-B180-47C4-B1CF-8C571E2F5526}" type="presOf" srcId="{D51F32B9-54BC-4019-9197-7292330EDDC3}" destId="{F17986AA-B5A4-47B7-8191-C7C6EAD9A4C6}" srcOrd="0" destOrd="1" presId="urn:microsoft.com/office/officeart/2005/8/layout/gear1"/>
    <dgm:cxn modelId="{4E7D6FD1-4C54-43A0-94D6-DF59E3E425C0}" type="presOf" srcId="{0AE089A2-CE07-4F22-95E3-3C3F81724F93}" destId="{A6CFA3D3-B83B-4EA2-85CB-BBE17C83F1B0}" srcOrd="0" destOrd="0" presId="urn:microsoft.com/office/officeart/2005/8/layout/gear1"/>
    <dgm:cxn modelId="{2B148EE4-CA74-48B4-B368-F3D02DE2B354}" type="presOf" srcId="{F8226ED7-F7A1-4070-AC44-3D0843CD2703}" destId="{881751D3-F839-497C-B515-EBC8CBAABD63}" srcOrd="2" destOrd="0" presId="urn:microsoft.com/office/officeart/2005/8/layout/gear1"/>
    <dgm:cxn modelId="{0D5EB397-2FDD-436A-BC70-3367FF9A7CAB}" type="presParOf" srcId="{A6CFA3D3-B83B-4EA2-85CB-BBE17C83F1B0}" destId="{2D6E4CF2-2A6D-4FFB-B39B-1CDBD3BEFB45}" srcOrd="0" destOrd="0" presId="urn:microsoft.com/office/officeart/2005/8/layout/gear1"/>
    <dgm:cxn modelId="{9DAFD4E9-906B-42D7-9E63-91A236F9C691}" type="presParOf" srcId="{A6CFA3D3-B83B-4EA2-85CB-BBE17C83F1B0}" destId="{D0754738-A27F-4F6B-83A9-C4E297DDE194}" srcOrd="1" destOrd="0" presId="urn:microsoft.com/office/officeart/2005/8/layout/gear1"/>
    <dgm:cxn modelId="{82719A0C-676F-4F19-B95A-561DBB24C644}" type="presParOf" srcId="{A6CFA3D3-B83B-4EA2-85CB-BBE17C83F1B0}" destId="{881751D3-F839-497C-B515-EBC8CBAABD63}" srcOrd="2" destOrd="0" presId="urn:microsoft.com/office/officeart/2005/8/layout/gear1"/>
    <dgm:cxn modelId="{6E687AFD-DE04-453F-A66F-93B863AB1F8F}" type="presParOf" srcId="{A6CFA3D3-B83B-4EA2-85CB-BBE17C83F1B0}" destId="{F6BAAD53-656D-4C6A-A95B-453CE327AAA0}" srcOrd="3" destOrd="0" presId="urn:microsoft.com/office/officeart/2005/8/layout/gear1"/>
    <dgm:cxn modelId="{B818AB7C-FEF7-411D-A4F3-422556C38875}" type="presParOf" srcId="{A6CFA3D3-B83B-4EA2-85CB-BBE17C83F1B0}" destId="{77985C68-4136-4BB9-845C-3C6015035719}" srcOrd="4" destOrd="0" presId="urn:microsoft.com/office/officeart/2005/8/layout/gear1"/>
    <dgm:cxn modelId="{68D69415-CB87-4BF0-8BD2-BCEE64576FAA}" type="presParOf" srcId="{A6CFA3D3-B83B-4EA2-85CB-BBE17C83F1B0}" destId="{B011260C-C9EB-458E-9018-51D928263360}" srcOrd="5" destOrd="0" presId="urn:microsoft.com/office/officeart/2005/8/layout/gear1"/>
    <dgm:cxn modelId="{5F528268-310D-43C8-B805-6BEBA4C3AF49}" type="presParOf" srcId="{A6CFA3D3-B83B-4EA2-85CB-BBE17C83F1B0}" destId="{F17986AA-B5A4-47B7-8191-C7C6EAD9A4C6}" srcOrd="6" destOrd="0" presId="urn:microsoft.com/office/officeart/2005/8/layout/gear1"/>
    <dgm:cxn modelId="{80AB6175-50A1-4F37-9EDA-CD1A323F9406}" type="presParOf" srcId="{A6CFA3D3-B83B-4EA2-85CB-BBE17C83F1B0}" destId="{9A61BAC6-6523-4E25-9F67-B7D3300FC251}" srcOrd="7" destOrd="0" presId="urn:microsoft.com/office/officeart/2005/8/layout/gear1"/>
    <dgm:cxn modelId="{F42D71A4-2FED-4463-B360-D3964845CE4C}" type="presParOf" srcId="{A6CFA3D3-B83B-4EA2-85CB-BBE17C83F1B0}" destId="{26067EBA-EC16-4421-86EB-ABD9F3DB9EF9}" srcOrd="8" destOrd="0" presId="urn:microsoft.com/office/officeart/2005/8/layout/gear1"/>
    <dgm:cxn modelId="{8A5893BE-AF1D-4DF3-876C-65CCE13157D8}" type="presParOf" srcId="{A6CFA3D3-B83B-4EA2-85CB-BBE17C83F1B0}" destId="{C00C56A9-54C8-4861-A116-F1D98C7373EE}" srcOrd="9" destOrd="0" presId="urn:microsoft.com/office/officeart/2005/8/layout/gear1"/>
    <dgm:cxn modelId="{E5264B2C-7095-4163-96ED-F7986B9C26F5}" type="presParOf" srcId="{A6CFA3D3-B83B-4EA2-85CB-BBE17C83F1B0}" destId="{A8C6927B-D918-409A-9AAE-F0578D700826}" srcOrd="10" destOrd="0" presId="urn:microsoft.com/office/officeart/2005/8/layout/gear1"/>
    <dgm:cxn modelId="{2958DB05-7E74-407A-BA66-01AE3D9E1B8A}" type="presParOf" srcId="{A6CFA3D3-B83B-4EA2-85CB-BBE17C83F1B0}" destId="{931878B5-8C89-40DC-8482-2DDFAB4B8BC8}" srcOrd="11" destOrd="0" presId="urn:microsoft.com/office/officeart/2005/8/layout/gear1"/>
    <dgm:cxn modelId="{BE023C1F-1ACA-404D-A4F3-52AB553946AE}" type="presParOf" srcId="{A6CFA3D3-B83B-4EA2-85CB-BBE17C83F1B0}" destId="{2AAA7FEF-3AFF-4E6E-B742-0C71F254316B}" srcOrd="12" destOrd="0" presId="urn:microsoft.com/office/officeart/2005/8/layout/gear1"/>
    <dgm:cxn modelId="{4E614F10-CBF9-4A07-9946-4C69B7B727D1}" type="presParOf" srcId="{A6CFA3D3-B83B-4EA2-85CB-BBE17C83F1B0}" destId="{F57A9CD8-C67E-4572-A0F8-0AA4191741E4}" srcOrd="1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4CF2-2A6D-4FFB-B39B-1CDBD3BEFB45}">
      <dsp:nvSpPr>
        <dsp:cNvPr id="0" name=""/>
        <dsp:cNvSpPr/>
      </dsp:nvSpPr>
      <dsp:spPr>
        <a:xfrm>
          <a:off x="3952756" y="2076687"/>
          <a:ext cx="2538174" cy="2538174"/>
        </a:xfrm>
        <a:prstGeom prst="gear9">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Demonstration of Progress</a:t>
          </a:r>
        </a:p>
      </dsp:txBody>
      <dsp:txXfrm>
        <a:off x="4463042" y="2671242"/>
        <a:ext cx="1517602" cy="1304674"/>
      </dsp:txXfrm>
    </dsp:sp>
    <dsp:sp modelId="{F6BAAD53-656D-4C6A-A95B-453CE327AAA0}">
      <dsp:nvSpPr>
        <dsp:cNvPr id="0" name=""/>
        <dsp:cNvSpPr/>
      </dsp:nvSpPr>
      <dsp:spPr>
        <a:xfrm>
          <a:off x="2476000" y="1476755"/>
          <a:ext cx="1845944" cy="1845944"/>
        </a:xfrm>
        <a:prstGeom prst="gear6">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Water Loss Control Program</a:t>
          </a:r>
        </a:p>
      </dsp:txBody>
      <dsp:txXfrm>
        <a:off x="2940722" y="1944286"/>
        <a:ext cx="916500" cy="910882"/>
      </dsp:txXfrm>
    </dsp:sp>
    <dsp:sp modelId="{F17986AA-B5A4-47B7-8191-C7C6EAD9A4C6}">
      <dsp:nvSpPr>
        <dsp:cNvPr id="0" name=""/>
        <dsp:cNvSpPr/>
      </dsp:nvSpPr>
      <dsp:spPr>
        <a:xfrm>
          <a:off x="1302897" y="2916986"/>
          <a:ext cx="2194800" cy="707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Individualized Goals</a:t>
          </a:r>
        </a:p>
        <a:p>
          <a:pPr marL="114300" lvl="1" indent="-114300" algn="l" defTabSz="533400">
            <a:lnSpc>
              <a:spcPct val="90000"/>
            </a:lnSpc>
            <a:spcBef>
              <a:spcPct val="0"/>
            </a:spcBef>
            <a:spcAft>
              <a:spcPct val="15000"/>
            </a:spcAft>
            <a:buChar char="•"/>
          </a:pPr>
          <a:r>
            <a:rPr lang="en-US" sz="1200" kern="1200" dirty="0"/>
            <a:t>Action Items to Achieve Goals</a:t>
          </a:r>
        </a:p>
        <a:p>
          <a:pPr marL="114300" lvl="1" indent="-114300" algn="l" defTabSz="533400">
            <a:lnSpc>
              <a:spcPct val="90000"/>
            </a:lnSpc>
            <a:spcBef>
              <a:spcPct val="0"/>
            </a:spcBef>
            <a:spcAft>
              <a:spcPct val="15000"/>
            </a:spcAft>
            <a:buChar char="•"/>
          </a:pPr>
          <a:r>
            <a:rPr lang="en-US" sz="1200" kern="1200" dirty="0"/>
            <a:t>Implementation Timelines</a:t>
          </a:r>
        </a:p>
      </dsp:txBody>
      <dsp:txXfrm>
        <a:off x="1323612" y="2937701"/>
        <a:ext cx="2153370" cy="665844"/>
      </dsp:txXfrm>
    </dsp:sp>
    <dsp:sp modelId="{9A61BAC6-6523-4E25-9F67-B7D3300FC251}">
      <dsp:nvSpPr>
        <dsp:cNvPr id="0" name=""/>
        <dsp:cNvSpPr/>
      </dsp:nvSpPr>
      <dsp:spPr>
        <a:xfrm rot="20700000">
          <a:off x="3509917" y="203242"/>
          <a:ext cx="1808649" cy="1808649"/>
        </a:xfrm>
        <a:prstGeom prst="gear6">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Water Audit</a:t>
          </a:r>
        </a:p>
      </dsp:txBody>
      <dsp:txXfrm rot="-20700000">
        <a:off x="3906607" y="599932"/>
        <a:ext cx="1015269" cy="1015269"/>
      </dsp:txXfrm>
    </dsp:sp>
    <dsp:sp modelId="{931878B5-8C89-40DC-8482-2DDFAB4B8BC8}">
      <dsp:nvSpPr>
        <dsp:cNvPr id="0" name=""/>
        <dsp:cNvSpPr/>
      </dsp:nvSpPr>
      <dsp:spPr>
        <a:xfrm>
          <a:off x="3762228" y="1691038"/>
          <a:ext cx="3248862" cy="3248862"/>
        </a:xfrm>
        <a:prstGeom prst="circularArrow">
          <a:avLst>
            <a:gd name="adj1" fmla="val 4688"/>
            <a:gd name="adj2" fmla="val 299029"/>
            <a:gd name="adj3" fmla="val 2525379"/>
            <a:gd name="adj4" fmla="val 1584157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AA7FEF-3AFF-4E6E-B742-0C71F254316B}">
      <dsp:nvSpPr>
        <dsp:cNvPr id="0" name=""/>
        <dsp:cNvSpPr/>
      </dsp:nvSpPr>
      <dsp:spPr>
        <a:xfrm>
          <a:off x="2149087" y="1066513"/>
          <a:ext cx="2360501" cy="23605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A9CD8-C67E-4572-A0F8-0AA4191741E4}">
      <dsp:nvSpPr>
        <dsp:cNvPr id="0" name=""/>
        <dsp:cNvSpPr/>
      </dsp:nvSpPr>
      <dsp:spPr>
        <a:xfrm>
          <a:off x="3091558" y="-194724"/>
          <a:ext cx="2545096" cy="25450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928040-41C5-4628-B239-BBBAE65E9ECD}" type="datetimeFigureOut">
              <a:rPr lang="en-US" smtClean="0"/>
              <a:pPr/>
              <a:t>12/1/2020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52FCF0-7227-4628-A481-0B4D38EA0913}" type="slidenum">
              <a:rPr lang="en-US" smtClean="0"/>
              <a:pPr/>
              <a:t>‹#›</a:t>
            </a:fld>
            <a:endParaRPr lang="en-US"/>
          </a:p>
        </p:txBody>
      </p:sp>
    </p:spTree>
    <p:extLst>
      <p:ext uri="{BB962C8B-B14F-4D97-AF65-F5344CB8AC3E}">
        <p14:creationId xmlns:p14="http://schemas.microsoft.com/office/powerpoint/2010/main" val="418813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32D45-45EF-4825-8C20-B11A1A7EFF72}" type="datetimeFigureOut">
              <a:rPr lang="en-US" smtClean="0"/>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4CE4E-AB44-4ADA-9CC5-FD2E6BC5397B}" type="slidenum">
              <a:rPr lang="en-US" smtClean="0"/>
              <a:pPr/>
              <a:t>‹#›</a:t>
            </a:fld>
            <a:endParaRPr lang="en-US"/>
          </a:p>
        </p:txBody>
      </p:sp>
    </p:spTree>
    <p:extLst>
      <p:ext uri="{BB962C8B-B14F-4D97-AF65-F5344CB8AC3E}">
        <p14:creationId xmlns:p14="http://schemas.microsoft.com/office/powerpoint/2010/main" val="76418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DBF923-0254-49B9-B549-7C0BDDD02BB1}" type="slidenum">
              <a:rPr lang="en-US" smtClean="0"/>
              <a:pPr/>
              <a:t>2</a:t>
            </a:fld>
            <a:endParaRPr lang="en-US" dirty="0"/>
          </a:p>
        </p:txBody>
      </p:sp>
    </p:spTree>
    <p:extLst>
      <p:ext uri="{BB962C8B-B14F-4D97-AF65-F5344CB8AC3E}">
        <p14:creationId xmlns:p14="http://schemas.microsoft.com/office/powerpoint/2010/main" val="406396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new requirements systems will notice in their water withdrawal permitting processes.  A reminder that these requirements flow from existing Rules.  These tasks are EPD’s current approach toward fairly and transparently implementing the Rules.</a:t>
            </a:r>
          </a:p>
        </p:txBody>
      </p:sp>
      <p:sp>
        <p:nvSpPr>
          <p:cNvPr id="4" name="Slide Number Placeholder 3"/>
          <p:cNvSpPr>
            <a:spLocks noGrp="1"/>
          </p:cNvSpPr>
          <p:nvPr>
            <p:ph type="sldNum" sz="quarter" idx="5"/>
          </p:nvPr>
        </p:nvSpPr>
        <p:spPr/>
        <p:txBody>
          <a:bodyPr/>
          <a:lstStyle/>
          <a:p>
            <a:fld id="{F9A4CE4E-AB44-4ADA-9CC5-FD2E6BC5397B}" type="slidenum">
              <a:rPr lang="en-US" smtClean="0"/>
              <a:pPr/>
              <a:t>12</a:t>
            </a:fld>
            <a:endParaRPr lang="en-US"/>
          </a:p>
        </p:txBody>
      </p:sp>
    </p:spTree>
    <p:extLst>
      <p:ext uri="{BB962C8B-B14F-4D97-AF65-F5344CB8AC3E}">
        <p14:creationId xmlns:p14="http://schemas.microsoft.com/office/powerpoint/2010/main" val="97736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look familiar if you saw my previous presentation about “demonstration of progress” last year.  I wanted to bring it back up to remind you of how the Rules define “progress” and how EPD evaluates it in our permitting processes.  You’ll notice that in our evaluation we consider two main sources of data:  the audits themselves and reports from systems.  The type of content a narrative would contain, such as information about programs or policies planned or in place to reduce water loss, is similar (if not identical) to the type of content we would want to see in a WLCP or associated progress report.</a:t>
            </a:r>
          </a:p>
        </p:txBody>
      </p:sp>
      <p:sp>
        <p:nvSpPr>
          <p:cNvPr id="4" name="Slide Number Placeholder 3"/>
          <p:cNvSpPr>
            <a:spLocks noGrp="1"/>
          </p:cNvSpPr>
          <p:nvPr>
            <p:ph type="sldNum" sz="quarter" idx="10"/>
          </p:nvPr>
        </p:nvSpPr>
        <p:spPr/>
        <p:txBody>
          <a:bodyPr/>
          <a:lstStyle/>
          <a:p>
            <a:fld id="{F9A4CE4E-AB44-4ADA-9CC5-FD2E6BC5397B}" type="slidenum">
              <a:rPr lang="en-US" smtClean="0"/>
              <a:pPr/>
              <a:t>13</a:t>
            </a:fld>
            <a:endParaRPr lang="en-US"/>
          </a:p>
        </p:txBody>
      </p:sp>
    </p:spTree>
    <p:extLst>
      <p:ext uri="{BB962C8B-B14F-4D97-AF65-F5344CB8AC3E}">
        <p14:creationId xmlns:p14="http://schemas.microsoft.com/office/powerpoint/2010/main" val="125451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DBF923-0254-49B9-B549-7C0BDDD02BB1}" type="slidenum">
              <a:rPr lang="en-US" smtClean="0"/>
              <a:pPr/>
              <a:t>14</a:t>
            </a:fld>
            <a:endParaRPr lang="en-US" dirty="0"/>
          </a:p>
        </p:txBody>
      </p:sp>
    </p:spTree>
    <p:extLst>
      <p:ext uri="{BB962C8B-B14F-4D97-AF65-F5344CB8AC3E}">
        <p14:creationId xmlns:p14="http://schemas.microsoft.com/office/powerpoint/2010/main" val="64121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dirty="0"/>
          </a:p>
        </p:txBody>
      </p:sp>
    </p:spTree>
    <p:extLst>
      <p:ext uri="{BB962C8B-B14F-4D97-AF65-F5344CB8AC3E}">
        <p14:creationId xmlns:p14="http://schemas.microsoft.com/office/powerpoint/2010/main" val="267207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fld id="{8F27A2D9-4123-4FD0-AE8A-62026FA6C37F}" type="slidenum">
              <a:rPr lang="en-US" altLang="en-US" smtClean="0"/>
              <a:pPr/>
              <a:t>4</a:t>
            </a:fld>
            <a:endParaRPr lang="en-US" altLang="en-US"/>
          </a:p>
        </p:txBody>
      </p:sp>
      <p:sp>
        <p:nvSpPr>
          <p:cNvPr id="1945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731838" y="4560888"/>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0" tIns="47415" rIns="94830" bIns="47415" numCol="1" anchor="t" anchorCtr="0" compatLnSpc="1">
            <a:prstTxWarp prst="textNoShape">
              <a:avLst/>
            </a:prstTxWarp>
          </a:bodyPr>
          <a:lstStyle/>
          <a:p>
            <a:r>
              <a:rPr lang="en-US" dirty="0"/>
              <a:t>*Go through quickly,</a:t>
            </a:r>
            <a:r>
              <a:rPr lang="en-US" baseline="0" dirty="0"/>
              <a:t> more detail later in the slides</a:t>
            </a:r>
            <a:endParaRPr lang="en-US" dirty="0"/>
          </a:p>
          <a:p>
            <a:pPr eaLnBrk="1" hangingPunct="1">
              <a:spcBef>
                <a:spcPct val="0"/>
              </a:spcBef>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322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Everything we do at EPD stems from the Rules;  </a:t>
            </a:r>
          </a:p>
          <a:p>
            <a:pPr marL="171450" indent="-171450">
              <a:buFont typeface="Arial" panose="020B0604020202020204" pitchFamily="34" charset="0"/>
              <a:buChar char="•"/>
            </a:pPr>
            <a:r>
              <a:rPr lang="en-US" dirty="0"/>
              <a:t>Here, the Rules give us a general guideline of the desired elements of an adequate Water Loss Control Program and how to evaluate it in two ways:</a:t>
            </a:r>
          </a:p>
          <a:p>
            <a:pPr marL="628650" lvl="1" indent="-171450">
              <a:buFont typeface="Arial" panose="020B0604020202020204" pitchFamily="34" charset="0"/>
              <a:buChar char="•"/>
            </a:pPr>
            <a:r>
              <a:rPr lang="en-US" dirty="0"/>
              <a:t>Possible sections of a WLCP</a:t>
            </a:r>
          </a:p>
          <a:p>
            <a:pPr marL="628650" lvl="1" indent="-171450">
              <a:buFont typeface="Arial" panose="020B0604020202020204" pitchFamily="34" charset="0"/>
              <a:buChar char="•"/>
            </a:pPr>
            <a:r>
              <a:rPr lang="en-US" dirty="0"/>
              <a:t>Acknowledging the need for the creation of concrete goals and timelines (by the system) that are tied to indicators in the annual water loss audit</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9A4CE4E-AB44-4ADA-9CC5-FD2E6BC5397B}" type="slidenum">
              <a:rPr lang="en-US" smtClean="0"/>
              <a:pPr/>
              <a:t>5</a:t>
            </a:fld>
            <a:endParaRPr lang="en-US"/>
          </a:p>
        </p:txBody>
      </p:sp>
    </p:spTree>
    <p:extLst>
      <p:ext uri="{BB962C8B-B14F-4D97-AF65-F5344CB8AC3E}">
        <p14:creationId xmlns:p14="http://schemas.microsoft.com/office/powerpoint/2010/main" val="33413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Rules give us some guidance about the types of individual goals that might be considered in a WLCP.  Note that they don’t limit the types of goals to be included, but they specify clearly that systems should create and implement their own specific goals.</a:t>
            </a:r>
          </a:p>
        </p:txBody>
      </p:sp>
      <p:sp>
        <p:nvSpPr>
          <p:cNvPr id="4" name="Slide Number Placeholder 3"/>
          <p:cNvSpPr>
            <a:spLocks noGrp="1"/>
          </p:cNvSpPr>
          <p:nvPr>
            <p:ph type="sldNum" sz="quarter" idx="5"/>
          </p:nvPr>
        </p:nvSpPr>
        <p:spPr/>
        <p:txBody>
          <a:bodyPr/>
          <a:lstStyle/>
          <a:p>
            <a:fld id="{F9A4CE4E-AB44-4ADA-9CC5-FD2E6BC5397B}" type="slidenum">
              <a:rPr lang="en-US" smtClean="0"/>
              <a:pPr/>
              <a:t>6</a:t>
            </a:fld>
            <a:endParaRPr lang="en-US"/>
          </a:p>
        </p:txBody>
      </p:sp>
    </p:spTree>
    <p:extLst>
      <p:ext uri="{BB962C8B-B14F-4D97-AF65-F5344CB8AC3E}">
        <p14:creationId xmlns:p14="http://schemas.microsoft.com/office/powerpoint/2010/main" val="51922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main elements of the Rules are extremely interconnected.  All data used to determine individual goals, courses of action, and gage demonstration of progress stems from the water audit.</a:t>
            </a:r>
          </a:p>
        </p:txBody>
      </p:sp>
      <p:sp>
        <p:nvSpPr>
          <p:cNvPr id="4" name="Slide Number Placeholder 3"/>
          <p:cNvSpPr>
            <a:spLocks noGrp="1"/>
          </p:cNvSpPr>
          <p:nvPr>
            <p:ph type="sldNum" sz="quarter" idx="5"/>
          </p:nvPr>
        </p:nvSpPr>
        <p:spPr/>
        <p:txBody>
          <a:bodyPr/>
          <a:lstStyle/>
          <a:p>
            <a:fld id="{F9A4CE4E-AB44-4ADA-9CC5-FD2E6BC5397B}" type="slidenum">
              <a:rPr lang="en-US" smtClean="0"/>
              <a:pPr/>
              <a:t>7</a:t>
            </a:fld>
            <a:endParaRPr lang="en-US"/>
          </a:p>
        </p:txBody>
      </p:sp>
    </p:spTree>
    <p:extLst>
      <p:ext uri="{BB962C8B-B14F-4D97-AF65-F5344CB8AC3E}">
        <p14:creationId xmlns:p14="http://schemas.microsoft.com/office/powerpoint/2010/main" val="182783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a WLCP “adequate?” It is in the best interest of the system, both for operations and justifying future “progress toward improving water supply efficiency” to EPD, to have a detailed program with well-documented steps for achieving specific goals.  These allow clear demonstration of progress at any point in the process of improving operations.</a:t>
            </a:r>
          </a:p>
        </p:txBody>
      </p:sp>
      <p:sp>
        <p:nvSpPr>
          <p:cNvPr id="4" name="Slide Number Placeholder 3"/>
          <p:cNvSpPr>
            <a:spLocks noGrp="1"/>
          </p:cNvSpPr>
          <p:nvPr>
            <p:ph type="sldNum" sz="quarter" idx="5"/>
          </p:nvPr>
        </p:nvSpPr>
        <p:spPr/>
        <p:txBody>
          <a:bodyPr/>
          <a:lstStyle/>
          <a:p>
            <a:fld id="{F9A4CE4E-AB44-4ADA-9CC5-FD2E6BC5397B}" type="slidenum">
              <a:rPr lang="en-US" smtClean="0"/>
              <a:pPr/>
              <a:t>8</a:t>
            </a:fld>
            <a:endParaRPr lang="en-US"/>
          </a:p>
        </p:txBody>
      </p:sp>
    </p:spTree>
    <p:extLst>
      <p:ext uri="{BB962C8B-B14F-4D97-AF65-F5344CB8AC3E}">
        <p14:creationId xmlns:p14="http://schemas.microsoft.com/office/powerpoint/2010/main" val="82437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analysis of these criteria look in practice?  These are the basic guidelines EPD is using to evaluate WLCPs received as part of the permitting process.</a:t>
            </a:r>
          </a:p>
        </p:txBody>
      </p:sp>
      <p:sp>
        <p:nvSpPr>
          <p:cNvPr id="4" name="Slide Number Placeholder 3"/>
          <p:cNvSpPr>
            <a:spLocks noGrp="1"/>
          </p:cNvSpPr>
          <p:nvPr>
            <p:ph type="sldNum" sz="quarter" idx="5"/>
          </p:nvPr>
        </p:nvSpPr>
        <p:spPr/>
        <p:txBody>
          <a:bodyPr/>
          <a:lstStyle/>
          <a:p>
            <a:fld id="{F9A4CE4E-AB44-4ADA-9CC5-FD2E6BC5397B}" type="slidenum">
              <a:rPr lang="en-US" smtClean="0"/>
              <a:pPr/>
              <a:t>9</a:t>
            </a:fld>
            <a:endParaRPr lang="en-US"/>
          </a:p>
        </p:txBody>
      </p:sp>
    </p:spTree>
    <p:extLst>
      <p:ext uri="{BB962C8B-B14F-4D97-AF65-F5344CB8AC3E}">
        <p14:creationId xmlns:p14="http://schemas.microsoft.com/office/powerpoint/2010/main" val="112294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 All of the criteria and requirements we have discussed so far are building toward a more structured way of demonstrating progress toward improving water supply efficiency.  We’ve already discussed the elements a WLCP must contain to be considered “adequate” by EPD and the materials EPD is providing to aid systems toward reaching that goal.  Now we’ll talk about how ensuring compliance with the Rules and encouraging systems to increase their water supply efficiency plays out in existing EPD permitting processes. </a:t>
            </a:r>
          </a:p>
        </p:txBody>
      </p:sp>
      <p:sp>
        <p:nvSpPr>
          <p:cNvPr id="4" name="Slide Number Placeholder 3"/>
          <p:cNvSpPr>
            <a:spLocks noGrp="1"/>
          </p:cNvSpPr>
          <p:nvPr>
            <p:ph type="sldNum" sz="quarter" idx="10"/>
          </p:nvPr>
        </p:nvSpPr>
        <p:spPr/>
        <p:txBody>
          <a:bodyPr/>
          <a:lstStyle/>
          <a:p>
            <a:fld id="{36DBF923-0254-49B9-B549-7C0BDDD02BB1}" type="slidenum">
              <a:rPr lang="en-US" smtClean="0"/>
              <a:pPr/>
              <a:t>11</a:t>
            </a:fld>
            <a:endParaRPr lang="en-US" dirty="0"/>
          </a:p>
        </p:txBody>
      </p:sp>
    </p:spTree>
    <p:extLst>
      <p:ext uri="{BB962C8B-B14F-4D97-AF65-F5344CB8AC3E}">
        <p14:creationId xmlns:p14="http://schemas.microsoft.com/office/powerpoint/2010/main" val="3619000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1" t="26169" r="833" b="19715"/>
          <a:stretch/>
        </p:blipFill>
        <p:spPr>
          <a:xfrm flipH="1">
            <a:off x="76200" y="76200"/>
            <a:ext cx="8991600" cy="1828800"/>
          </a:xfrm>
          <a:prstGeom prst="rect">
            <a:avLst/>
          </a:prstGeom>
        </p:spPr>
      </p:pic>
      <p:pic>
        <p:nvPicPr>
          <p:cNvPr id="15" name="Picture 14" descr="823285-gray-wallpaper.jpg"/>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76200" y="1981200"/>
            <a:ext cx="70866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152400"/>
            <a:ext cx="3886198"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7239000" y="1981200"/>
            <a:ext cx="1828800" cy="2590800"/>
          </a:xfrm>
          <a:prstGeom prst="rect">
            <a:avLst/>
          </a:prstGeom>
        </p:spPr>
      </p:pic>
      <p:pic>
        <p:nvPicPr>
          <p:cNvPr id="2" name="Picture 1" descr="grass3.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869" t="27984" r="914"/>
          <a:stretch/>
        </p:blipFill>
        <p:spPr>
          <a:xfrm>
            <a:off x="79377" y="4656524"/>
            <a:ext cx="8980994" cy="212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1B3F590-BFE6-423D-867F-875EDAFBE28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6201" y="5867401"/>
            <a:ext cx="762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5867400"/>
            <a:ext cx="81534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0" y="605028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dirty="0"/>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43932" y="304800"/>
            <a:ext cx="618067" cy="61741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pd.georgia.gov/watershed-protection-branch/water-efficiency-and-water-loss-audit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ill.Frechette@dnr.ga.gov" TargetMode="External"/><Relationship Id="rId2" Type="http://schemas.openxmlformats.org/officeDocument/2006/relationships/hyperlink" Target="mailto:Johanna.Smith@dnr.ga.gov" TargetMode="External"/><Relationship Id="rId1" Type="http://schemas.openxmlformats.org/officeDocument/2006/relationships/slideLayout" Target="../slideLayouts/slideLayout2.xml"/><Relationship Id="rId4" Type="http://schemas.openxmlformats.org/officeDocument/2006/relationships/hyperlink" Target="mailto:Tim.Cash@dnr.g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4705684"/>
            <a:ext cx="184666" cy="369332"/>
          </a:xfrm>
          <a:prstGeom prst="rect">
            <a:avLst/>
          </a:prstGeom>
          <a:noFill/>
        </p:spPr>
        <p:txBody>
          <a:bodyPr wrap="none" rtlCol="0">
            <a:spAutoFit/>
          </a:bodyPr>
          <a:lstStyle/>
          <a:p>
            <a:endParaRPr lang="en-US" dirty="0"/>
          </a:p>
        </p:txBody>
      </p:sp>
      <p:sp>
        <p:nvSpPr>
          <p:cNvPr id="4" name="TextBox 3"/>
          <p:cNvSpPr txBox="1"/>
          <p:nvPr/>
        </p:nvSpPr>
        <p:spPr>
          <a:xfrm>
            <a:off x="304800" y="2286000"/>
            <a:ext cx="6858000" cy="2123658"/>
          </a:xfrm>
          <a:prstGeom prst="rect">
            <a:avLst/>
          </a:prstGeom>
          <a:noFill/>
        </p:spPr>
        <p:txBody>
          <a:bodyPr wrap="square" rtlCol="0">
            <a:spAutoFit/>
          </a:bodyPr>
          <a:lstStyle/>
          <a:p>
            <a:r>
              <a:rPr lang="en-US" sz="4400" dirty="0">
                <a:solidFill>
                  <a:schemeClr val="bg1"/>
                </a:solidFill>
              </a:rPr>
              <a:t>Water Supply Efficiency Improvement:  The EPD Approach</a:t>
            </a:r>
            <a:endParaRPr lang="en-US" sz="4400" b="1" dirty="0">
              <a:solidFill>
                <a:schemeClr val="bg1"/>
              </a:solidFill>
            </a:endParaRPr>
          </a:p>
        </p:txBody>
      </p:sp>
      <p:sp>
        <p:nvSpPr>
          <p:cNvPr id="6" name="TextBox 5"/>
          <p:cNvSpPr txBox="1"/>
          <p:nvPr/>
        </p:nvSpPr>
        <p:spPr>
          <a:xfrm>
            <a:off x="175452" y="4751898"/>
            <a:ext cx="5310948" cy="646331"/>
          </a:xfrm>
          <a:prstGeom prst="rect">
            <a:avLst/>
          </a:prstGeom>
          <a:noFill/>
        </p:spPr>
        <p:txBody>
          <a:bodyPr wrap="square" rtlCol="0">
            <a:spAutoFit/>
          </a:bodyPr>
          <a:lstStyle/>
          <a:p>
            <a:pPr algn="l"/>
            <a:r>
              <a:rPr lang="en-US" b="1" dirty="0">
                <a:latin typeface="+mj-lt"/>
              </a:rPr>
              <a:t>Johanna Smith, P.E.</a:t>
            </a:r>
          </a:p>
          <a:p>
            <a:pPr algn="l"/>
            <a:r>
              <a:rPr lang="en-US" baseline="0" dirty="0">
                <a:solidFill>
                  <a:schemeClr val="tx1"/>
                </a:solidFill>
                <a:latin typeface="+mj-lt"/>
              </a:rPr>
              <a:t>Georgia Environmental</a:t>
            </a:r>
            <a:r>
              <a:rPr lang="en-US" dirty="0">
                <a:solidFill>
                  <a:schemeClr val="tx1"/>
                </a:solidFill>
                <a:latin typeface="+mj-lt"/>
              </a:rPr>
              <a:t> Protection Division</a:t>
            </a:r>
          </a:p>
        </p:txBody>
      </p:sp>
      <p:sp>
        <p:nvSpPr>
          <p:cNvPr id="7" name="TextBox 6"/>
          <p:cNvSpPr txBox="1"/>
          <p:nvPr/>
        </p:nvSpPr>
        <p:spPr>
          <a:xfrm>
            <a:off x="4800600" y="4751898"/>
            <a:ext cx="4151297" cy="646331"/>
          </a:xfrm>
          <a:prstGeom prst="rect">
            <a:avLst/>
          </a:prstGeom>
          <a:noFill/>
        </p:spPr>
        <p:txBody>
          <a:bodyPr wrap="square" rtlCol="0">
            <a:spAutoFit/>
          </a:bodyPr>
          <a:lstStyle/>
          <a:p>
            <a:pPr algn="r"/>
            <a:r>
              <a:rPr lang="en-US" b="1" dirty="0">
                <a:latin typeface="+mj-lt"/>
              </a:rPr>
              <a:t>GAWP Fall Conference</a:t>
            </a:r>
          </a:p>
          <a:p>
            <a:pPr marL="0" marR="0" indent="0" algn="r" defTabSz="914400" rtl="0" eaLnBrk="1" fontAlgn="auto" latinLnBrk="0" hangingPunct="1">
              <a:lnSpc>
                <a:spcPct val="100000"/>
              </a:lnSpc>
              <a:spcBef>
                <a:spcPts val="0"/>
              </a:spcBef>
              <a:spcAft>
                <a:spcPts val="0"/>
              </a:spcAft>
              <a:buClrTx/>
              <a:buSzTx/>
              <a:buFontTx/>
              <a:buNone/>
              <a:tabLst/>
              <a:defRPr/>
            </a:pPr>
            <a:r>
              <a:rPr lang="en-US" dirty="0">
                <a:latin typeface="+mj-lt"/>
              </a:rPr>
              <a:t>November 19</a:t>
            </a:r>
            <a:r>
              <a:rPr lang="en-US" sz="1800" b="0" kern="1200" dirty="0">
                <a:solidFill>
                  <a:schemeClr val="tx1"/>
                </a:solidFill>
                <a:latin typeface="+mj-lt"/>
                <a:ea typeface="+mn-ea"/>
                <a:cs typeface="+mn-cs"/>
              </a:rPr>
              <a:t>, 2020</a:t>
            </a:r>
          </a:p>
        </p:txBody>
      </p:sp>
    </p:spTree>
    <p:extLst>
      <p:ext uri="{BB962C8B-B14F-4D97-AF65-F5344CB8AC3E}">
        <p14:creationId xmlns:p14="http://schemas.microsoft.com/office/powerpoint/2010/main" val="29744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781C4-84F7-49AD-A2F0-75755C277E03}"/>
              </a:ext>
            </a:extLst>
          </p:cNvPr>
          <p:cNvSpPr>
            <a:spLocks noGrp="1"/>
          </p:cNvSpPr>
          <p:nvPr>
            <p:ph sz="half" idx="1"/>
          </p:nvPr>
        </p:nvSpPr>
        <p:spPr>
          <a:xfrm>
            <a:off x="822960" y="1097279"/>
            <a:ext cx="3596640" cy="4636859"/>
          </a:xfrm>
        </p:spPr>
        <p:txBody>
          <a:bodyPr>
            <a:normAutofit fontScale="62500" lnSpcReduction="20000"/>
          </a:bodyPr>
          <a:lstStyle/>
          <a:p>
            <a:pPr marL="457200" indent="-457200">
              <a:buFont typeface="Arial" panose="020B0604020202020204" pitchFamily="34" charset="0"/>
              <a:buChar char="•"/>
            </a:pPr>
            <a:r>
              <a:rPr lang="en-US" dirty="0"/>
              <a:t>To streamline the review process, EPD has created a Water Loss Control Program Template</a:t>
            </a:r>
          </a:p>
          <a:p>
            <a:pPr marL="457200" indent="-457200">
              <a:buFont typeface="Arial" panose="020B0604020202020204" pitchFamily="34" charset="0"/>
              <a:buChar char="•"/>
            </a:pPr>
            <a:r>
              <a:rPr lang="en-US" dirty="0"/>
              <a:t>The template provides a format to provide information related to the criteria outlined in the previous slide</a:t>
            </a:r>
          </a:p>
          <a:p>
            <a:pPr marL="457200" indent="-457200">
              <a:buFont typeface="Arial" panose="020B0604020202020204" pitchFamily="34" charset="0"/>
              <a:buChar char="•"/>
            </a:pPr>
            <a:r>
              <a:rPr lang="en-US" dirty="0"/>
              <a:t>References 3 recommendations provided in all audit results and provides space to add other priorities</a:t>
            </a:r>
          </a:p>
          <a:p>
            <a:pPr marL="457200" indent="-457200">
              <a:buFont typeface="Arial" panose="020B0604020202020204" pitchFamily="34" charset="0"/>
              <a:buChar char="•"/>
            </a:pPr>
            <a:r>
              <a:rPr lang="en-US" dirty="0"/>
              <a:t>Available by request from Georgia EPD or online at: </a:t>
            </a:r>
            <a:r>
              <a:rPr lang="en-US" dirty="0">
                <a:hlinkClick r:id="rId2"/>
              </a:rPr>
              <a:t>https://epd.georgia.gov/watershed-protection-branch/water-efficiency-and-water-loss-audits</a:t>
            </a:r>
            <a:r>
              <a:rPr lang="en-US" dirty="0"/>
              <a:t> </a:t>
            </a:r>
            <a:endParaRPr lang="en-US" dirty="0">
              <a:solidFill>
                <a:srgbClr val="FF0000"/>
              </a:solidFill>
              <a:highlight>
                <a:srgbClr val="FFFF00"/>
              </a:highlight>
            </a:endParaRPr>
          </a:p>
        </p:txBody>
      </p:sp>
      <p:sp>
        <p:nvSpPr>
          <p:cNvPr id="3" name="Content Placeholder 2">
            <a:extLst>
              <a:ext uri="{FF2B5EF4-FFF2-40B4-BE49-F238E27FC236}">
                <a16:creationId xmlns:a16="http://schemas.microsoft.com/office/drawing/2014/main" id="{7BDD4FBA-5E2A-40E6-A15A-BEB086869402}"/>
              </a:ext>
            </a:extLst>
          </p:cNvPr>
          <p:cNvSpPr>
            <a:spLocks noGrp="1"/>
          </p:cNvSpPr>
          <p:nvPr>
            <p:ph sz="half" idx="2"/>
          </p:nvPr>
        </p:nvSpPr>
        <p:spPr/>
        <p:txBody>
          <a:bodyPr>
            <a:normAutofit fontScale="62500" lnSpcReduction="20000"/>
          </a:bodyPr>
          <a:lstStyle/>
          <a:p>
            <a:endParaRPr lang="en-US"/>
          </a:p>
        </p:txBody>
      </p:sp>
      <p:sp>
        <p:nvSpPr>
          <p:cNvPr id="4" name="Slide Number Placeholder 3">
            <a:extLst>
              <a:ext uri="{FF2B5EF4-FFF2-40B4-BE49-F238E27FC236}">
                <a16:creationId xmlns:a16="http://schemas.microsoft.com/office/drawing/2014/main" id="{B63B8CA9-8FD5-475E-A7FF-561F4900BE65}"/>
              </a:ext>
            </a:extLst>
          </p:cNvPr>
          <p:cNvSpPr>
            <a:spLocks noGrp="1"/>
          </p:cNvSpPr>
          <p:nvPr>
            <p:ph type="sldNum" sz="quarter" idx="12"/>
          </p:nvPr>
        </p:nvSpPr>
        <p:spPr/>
        <p:txBody>
          <a:bodyPr/>
          <a:lstStyle/>
          <a:p>
            <a:fld id="{91B3F590-BFE6-423D-867F-875EDAFBE285}" type="slidenum">
              <a:rPr lang="en-US" smtClean="0"/>
              <a:pPr/>
              <a:t>10</a:t>
            </a:fld>
            <a:endParaRPr lang="en-US"/>
          </a:p>
        </p:txBody>
      </p:sp>
      <p:sp>
        <p:nvSpPr>
          <p:cNvPr id="5" name="Title 4">
            <a:extLst>
              <a:ext uri="{FF2B5EF4-FFF2-40B4-BE49-F238E27FC236}">
                <a16:creationId xmlns:a16="http://schemas.microsoft.com/office/drawing/2014/main" id="{CF0CE764-8ADA-4861-BB59-A10B5EC5A373}"/>
              </a:ext>
            </a:extLst>
          </p:cNvPr>
          <p:cNvSpPr>
            <a:spLocks noGrp="1"/>
          </p:cNvSpPr>
          <p:nvPr>
            <p:ph type="title"/>
          </p:nvPr>
        </p:nvSpPr>
        <p:spPr/>
        <p:txBody>
          <a:bodyPr/>
          <a:lstStyle/>
          <a:p>
            <a:r>
              <a:rPr lang="en-US" dirty="0"/>
              <a:t>Water Loss Control Program Evaluation</a:t>
            </a:r>
          </a:p>
        </p:txBody>
      </p:sp>
      <p:pic>
        <p:nvPicPr>
          <p:cNvPr id="6" name="Picture 5">
            <a:extLst>
              <a:ext uri="{FF2B5EF4-FFF2-40B4-BE49-F238E27FC236}">
                <a16:creationId xmlns:a16="http://schemas.microsoft.com/office/drawing/2014/main" id="{F0B1A3F3-56D4-40CF-A417-BFF64396CC1B}"/>
              </a:ext>
            </a:extLst>
          </p:cNvPr>
          <p:cNvPicPr>
            <a:picLocks noChangeAspect="1"/>
          </p:cNvPicPr>
          <p:nvPr/>
        </p:nvPicPr>
        <p:blipFill>
          <a:blip r:embed="rId3" cstate="print"/>
          <a:stretch>
            <a:fillRect/>
          </a:stretch>
        </p:blipFill>
        <p:spPr>
          <a:xfrm>
            <a:off x="4583430" y="1009739"/>
            <a:ext cx="3885787" cy="4724400"/>
          </a:xfrm>
          <a:prstGeom prst="rect">
            <a:avLst/>
          </a:prstGeom>
          <a:ln>
            <a:solidFill>
              <a:schemeClr val="tx1"/>
            </a:solidFill>
          </a:ln>
        </p:spPr>
      </p:pic>
    </p:spTree>
    <p:extLst>
      <p:ext uri="{BB962C8B-B14F-4D97-AF65-F5344CB8AC3E}">
        <p14:creationId xmlns:p14="http://schemas.microsoft.com/office/powerpoint/2010/main" val="385601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5855-8B1D-4946-88AB-45BAA85C7A61}"/>
              </a:ext>
            </a:extLst>
          </p:cNvPr>
          <p:cNvSpPr>
            <a:spLocks noGrp="1"/>
          </p:cNvSpPr>
          <p:nvPr>
            <p:ph type="title"/>
          </p:nvPr>
        </p:nvSpPr>
        <p:spPr/>
        <p:txBody>
          <a:bodyPr/>
          <a:lstStyle/>
          <a:p>
            <a:r>
              <a:rPr lang="en-US" dirty="0"/>
              <a:t>Implications for EPD Processes</a:t>
            </a:r>
          </a:p>
        </p:txBody>
      </p:sp>
      <p:sp>
        <p:nvSpPr>
          <p:cNvPr id="3" name="Content Placeholder 2">
            <a:extLst>
              <a:ext uri="{FF2B5EF4-FFF2-40B4-BE49-F238E27FC236}">
                <a16:creationId xmlns:a16="http://schemas.microsoft.com/office/drawing/2014/main" id="{0281A619-055F-4B9C-A4DA-4820631FA142}"/>
              </a:ext>
            </a:extLst>
          </p:cNvPr>
          <p:cNvSpPr>
            <a:spLocks noGrp="1"/>
          </p:cNvSpPr>
          <p:nvPr>
            <p:ph idx="1"/>
          </p:nvPr>
        </p:nvSpPr>
        <p:spPr>
          <a:xfrm>
            <a:off x="822960" y="1100628"/>
            <a:ext cx="7520940" cy="4538172"/>
          </a:xfrm>
        </p:spPr>
        <p:txBody>
          <a:bodyPr>
            <a:normAutofit/>
          </a:bodyPr>
          <a:lstStyle/>
          <a:p>
            <a:pPr marL="0" indent="0"/>
            <a:r>
              <a:rPr lang="en-US" sz="2000" dirty="0"/>
              <a:t>Reminder, the Rules for Public Water Systems to Improve Water Supply Efficiency require the following:</a:t>
            </a:r>
          </a:p>
          <a:p>
            <a:pPr marL="114300" lvl="1">
              <a:buFont typeface="Arial" pitchFamily="34" charset="0"/>
              <a:buChar char="•"/>
              <a:defRPr/>
            </a:pPr>
            <a:r>
              <a:rPr lang="en-US" sz="2000" dirty="0"/>
              <a:t>Conduct Annual Water Loss Audits (due March 1)</a:t>
            </a:r>
          </a:p>
          <a:p>
            <a:pPr marL="114300" lvl="1">
              <a:buFont typeface="Arial" pitchFamily="34" charset="0"/>
              <a:buChar char="•"/>
              <a:defRPr/>
            </a:pPr>
            <a:r>
              <a:rPr lang="en-US" sz="2000" dirty="0"/>
              <a:t>Development of Water Loss Control Program (as of July 2016)</a:t>
            </a:r>
          </a:p>
          <a:p>
            <a:pPr marL="114300" lvl="1">
              <a:buFont typeface="Arial" pitchFamily="34" charset="0"/>
              <a:buChar char="•"/>
              <a:defRPr/>
            </a:pPr>
            <a:r>
              <a:rPr lang="en-US" sz="2000" dirty="0"/>
              <a:t>Development of individual goals to set measures of water supply efficiency</a:t>
            </a:r>
          </a:p>
          <a:p>
            <a:pPr marL="114300" lvl="1">
              <a:buFont typeface="Arial" pitchFamily="34" charset="0"/>
              <a:buChar char="•"/>
              <a:defRPr/>
            </a:pPr>
            <a:r>
              <a:rPr lang="en-US" sz="2000" dirty="0"/>
              <a:t>Demonstration of progress toward improving water supply efficiency</a:t>
            </a:r>
          </a:p>
          <a:p>
            <a:pPr marL="0" indent="0"/>
            <a:endParaRPr lang="en-US" sz="2000" dirty="0"/>
          </a:p>
          <a:p>
            <a:pPr>
              <a:buFont typeface="Arial" panose="020B0604020202020204" pitchFamily="34" charset="0"/>
              <a:buChar char="•"/>
            </a:pPr>
            <a:endParaRPr lang="en-US" sz="2000" dirty="0"/>
          </a:p>
        </p:txBody>
      </p:sp>
      <p:sp>
        <p:nvSpPr>
          <p:cNvPr id="6" name="Oval 5"/>
          <p:cNvSpPr/>
          <p:nvPr/>
        </p:nvSpPr>
        <p:spPr>
          <a:xfrm>
            <a:off x="457200" y="2971800"/>
            <a:ext cx="7543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1B3F590-BFE6-423D-867F-875EDAFBE285}" type="slidenum">
              <a:rPr lang="en-US" smtClean="0"/>
              <a:pPr/>
              <a:t>11</a:t>
            </a:fld>
            <a:endParaRPr lang="en-US"/>
          </a:p>
        </p:txBody>
      </p:sp>
    </p:spTree>
    <p:extLst>
      <p:ext uri="{BB962C8B-B14F-4D97-AF65-F5344CB8AC3E}">
        <p14:creationId xmlns:p14="http://schemas.microsoft.com/office/powerpoint/2010/main" val="139668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EPD Procedural changes</a:t>
            </a:r>
          </a:p>
        </p:txBody>
      </p:sp>
      <p:sp>
        <p:nvSpPr>
          <p:cNvPr id="4" name="Slide Number Placeholder 3"/>
          <p:cNvSpPr>
            <a:spLocks noGrp="1"/>
          </p:cNvSpPr>
          <p:nvPr>
            <p:ph type="sldNum" sz="quarter" idx="12"/>
          </p:nvPr>
        </p:nvSpPr>
        <p:spPr/>
        <p:txBody>
          <a:bodyPr/>
          <a:lstStyle/>
          <a:p>
            <a:fld id="{91B3F590-BFE6-423D-867F-875EDAFBE285}" type="slidenum">
              <a:rPr lang="en-US" smtClean="0"/>
              <a:pPr/>
              <a:t>12</a:t>
            </a:fld>
            <a:endParaRPr lang="en-US"/>
          </a:p>
        </p:txBody>
      </p:sp>
      <p:sp>
        <p:nvSpPr>
          <p:cNvPr id="7" name="Content Placeholder 2">
            <a:extLst>
              <a:ext uri="{FF2B5EF4-FFF2-40B4-BE49-F238E27FC236}">
                <a16:creationId xmlns:a16="http://schemas.microsoft.com/office/drawing/2014/main" id="{96F7DA3A-9F58-4657-975F-AECE1332D82D}"/>
              </a:ext>
            </a:extLst>
          </p:cNvPr>
          <p:cNvSpPr txBox="1">
            <a:spLocks/>
          </p:cNvSpPr>
          <p:nvPr/>
        </p:nvSpPr>
        <p:spPr>
          <a:xfrm>
            <a:off x="822960" y="1066958"/>
            <a:ext cx="8061960" cy="4419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lnSpc>
                <a:spcPct val="90000"/>
              </a:lnSpc>
              <a:buFont typeface="Arial" panose="020B0604020202020204" pitchFamily="34" charset="0"/>
              <a:buChar char="•"/>
            </a:pPr>
            <a:r>
              <a:rPr lang="en-US" sz="2600" b="1" dirty="0"/>
              <a:t>Additional Permit Requirements (Withdrawal Permits)</a:t>
            </a:r>
          </a:p>
          <a:p>
            <a:pPr lvl="2">
              <a:lnSpc>
                <a:spcPct val="90000"/>
              </a:lnSpc>
              <a:buFont typeface="Arial" panose="020B0604020202020204" pitchFamily="34" charset="0"/>
              <a:buChar char="•"/>
            </a:pPr>
            <a:r>
              <a:rPr lang="en-US" sz="2600" dirty="0"/>
              <a:t>WLCPs now requested as part of application</a:t>
            </a:r>
          </a:p>
          <a:p>
            <a:pPr lvl="2">
              <a:lnSpc>
                <a:spcPct val="90000"/>
              </a:lnSpc>
              <a:buFont typeface="Arial" panose="020B0604020202020204" pitchFamily="34" charset="0"/>
              <a:buChar char="•"/>
            </a:pPr>
            <a:r>
              <a:rPr lang="en-US" sz="2600" dirty="0"/>
              <a:t>If a system doesn’t yet have one, submission may be required in the applicable permit</a:t>
            </a:r>
          </a:p>
          <a:p>
            <a:pPr lvl="2">
              <a:lnSpc>
                <a:spcPct val="90000"/>
              </a:lnSpc>
              <a:buFont typeface="Arial" panose="020B0604020202020204" pitchFamily="34" charset="0"/>
              <a:buChar char="•"/>
            </a:pPr>
            <a:r>
              <a:rPr lang="en-US" sz="2600" dirty="0"/>
              <a:t>Annual progress reports required in permits related to implementation of WLCPs</a:t>
            </a:r>
          </a:p>
          <a:p>
            <a:pPr lvl="2">
              <a:lnSpc>
                <a:spcPct val="90000"/>
              </a:lnSpc>
              <a:buFont typeface="Arial" panose="020B0604020202020204" pitchFamily="34" charset="0"/>
              <a:buChar char="•"/>
            </a:pPr>
            <a:r>
              <a:rPr lang="en-US" sz="2600" dirty="0"/>
              <a:t>Purchase water systems are subject to all rule requirements but are not affected by requirements in withdrawal permits at this time</a:t>
            </a:r>
          </a:p>
          <a:p>
            <a:pPr lvl="2">
              <a:lnSpc>
                <a:spcPct val="90000"/>
              </a:lnSpc>
              <a:buFont typeface="Arial" panose="020B0604020202020204" pitchFamily="34" charset="0"/>
              <a:buChar char="•"/>
            </a:pPr>
            <a:endParaRPr lang="en-US" sz="2600" dirty="0">
              <a:highlight>
                <a:srgbClr val="FFFF00"/>
              </a:highlight>
            </a:endParaRPr>
          </a:p>
          <a:p>
            <a:pPr lvl="1">
              <a:lnSpc>
                <a:spcPct val="90000"/>
              </a:lnSpc>
              <a:buFont typeface="Arial" panose="020B0604020202020204" pitchFamily="34" charset="0"/>
              <a:buChar char="•"/>
            </a:pPr>
            <a:r>
              <a:rPr lang="en-US" sz="2600" b="1" dirty="0"/>
              <a:t>Submission and Review of Water Loss Control Programs</a:t>
            </a:r>
            <a:endParaRPr lang="en-US" sz="2600" dirty="0"/>
          </a:p>
          <a:p>
            <a:pPr lvl="2">
              <a:lnSpc>
                <a:spcPct val="90000"/>
              </a:lnSpc>
              <a:buFont typeface="Arial" panose="020B0604020202020204" pitchFamily="34" charset="0"/>
              <a:buChar char="•"/>
            </a:pPr>
            <a:r>
              <a:rPr lang="en-US" sz="2600" dirty="0"/>
              <a:t>Ensures system complies with requirements of the Rule (391-3-33)</a:t>
            </a:r>
          </a:p>
          <a:p>
            <a:pPr lvl="2">
              <a:lnSpc>
                <a:spcPct val="90000"/>
              </a:lnSpc>
              <a:buFont typeface="Arial" panose="020B0604020202020204" pitchFamily="34" charset="0"/>
              <a:buChar char="•"/>
            </a:pPr>
            <a:r>
              <a:rPr lang="en-US" sz="2600" dirty="0"/>
              <a:t>Encourages system to consider specific, measurable actions to improve its water supply efficiency</a:t>
            </a:r>
          </a:p>
          <a:p>
            <a:pPr lvl="2">
              <a:lnSpc>
                <a:spcPct val="90000"/>
              </a:lnSpc>
              <a:buFont typeface="Arial" panose="020B0604020202020204" pitchFamily="34" charset="0"/>
              <a:buChar char="•"/>
            </a:pPr>
            <a:r>
              <a:rPr lang="en-US" sz="2600" dirty="0"/>
              <a:t>Establishes framework and context for EPD’s evaluation of “progress toward improving water supply efficiency” in future permit requests</a:t>
            </a:r>
            <a:endParaRPr lang="en-US" sz="2000" dirty="0"/>
          </a:p>
          <a:p>
            <a:pPr marL="0" lvl="1" indent="0">
              <a:lnSpc>
                <a:spcPct val="90000"/>
              </a:lnSpc>
              <a:buNone/>
            </a:pPr>
            <a:r>
              <a:rPr lang="en-US" sz="1300" dirty="0"/>
              <a:t>	</a:t>
            </a:r>
          </a:p>
        </p:txBody>
      </p:sp>
    </p:spTree>
    <p:extLst>
      <p:ext uri="{BB962C8B-B14F-4D97-AF65-F5344CB8AC3E}">
        <p14:creationId xmlns:p14="http://schemas.microsoft.com/office/powerpoint/2010/main" val="8472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Demonstration of progress</a:t>
            </a:r>
          </a:p>
        </p:txBody>
      </p:sp>
      <p:sp>
        <p:nvSpPr>
          <p:cNvPr id="3" name="Content Placeholder 2"/>
          <p:cNvSpPr>
            <a:spLocks noGrp="1"/>
          </p:cNvSpPr>
          <p:nvPr>
            <p:ph idx="1"/>
          </p:nvPr>
        </p:nvSpPr>
        <p:spPr>
          <a:xfrm>
            <a:off x="822960" y="1100628"/>
            <a:ext cx="7520940" cy="4766772"/>
          </a:xfrm>
        </p:spPr>
        <p:txBody>
          <a:bodyPr>
            <a:normAutofit/>
          </a:bodyPr>
          <a:lstStyle/>
          <a:p>
            <a:pPr>
              <a:buFont typeface="Arial" panose="020B0604020202020204" pitchFamily="34" charset="0"/>
              <a:buChar char="•"/>
            </a:pPr>
            <a:r>
              <a:rPr lang="en-US" sz="2000" dirty="0"/>
              <a:t>What is Progress? (from Rule 391-3-33)</a:t>
            </a:r>
          </a:p>
          <a:p>
            <a:pPr lvl="2"/>
            <a:r>
              <a:rPr lang="en-US" sz="1800" dirty="0"/>
              <a:t>Improvement of Data Validity Score (DV)</a:t>
            </a:r>
          </a:p>
          <a:p>
            <a:pPr lvl="2"/>
            <a:r>
              <a:rPr lang="en-US" sz="1800" dirty="0"/>
              <a:t>Development and implementation of a Water Loss Control Program</a:t>
            </a:r>
          </a:p>
          <a:p>
            <a:pPr lvl="2"/>
            <a:r>
              <a:rPr lang="en-US" sz="1800" dirty="0"/>
              <a:t>Improvement in performance measures once a reliable DV score has been achieved</a:t>
            </a:r>
          </a:p>
          <a:p>
            <a:pPr lvl="3"/>
            <a:r>
              <a:rPr lang="en-US" sz="1800" dirty="0"/>
              <a:t>Apparent Losses (gal/conn/day)</a:t>
            </a:r>
          </a:p>
          <a:p>
            <a:pPr lvl="3"/>
            <a:r>
              <a:rPr lang="en-US" sz="1800" dirty="0"/>
              <a:t>Real Losses (gal/conn/day or gal/length of main/day)</a:t>
            </a:r>
          </a:p>
          <a:p>
            <a:pPr lvl="3"/>
            <a:r>
              <a:rPr lang="en-US" sz="1800" dirty="0"/>
              <a:t>Note:  Do not use % based indicators for this analysis</a:t>
            </a:r>
          </a:p>
          <a:p>
            <a:pPr lvl="2"/>
            <a:r>
              <a:rPr lang="en-US" sz="1800" dirty="0"/>
              <a:t>Economic Level of Leakage has been achieved and </a:t>
            </a:r>
            <a:r>
              <a:rPr lang="en-US" sz="1800" i="1" dirty="0"/>
              <a:t>maintained</a:t>
            </a:r>
          </a:p>
          <a:p>
            <a:pPr>
              <a:buFont typeface="Arial" panose="020B0604020202020204" pitchFamily="34" charset="0"/>
              <a:buChar char="•"/>
            </a:pPr>
            <a:r>
              <a:rPr lang="en-US" sz="2000" dirty="0"/>
              <a:t>How does EPD evaluate it?</a:t>
            </a:r>
          </a:p>
          <a:p>
            <a:pPr lvl="2"/>
            <a:r>
              <a:rPr lang="en-US" sz="1800" dirty="0"/>
              <a:t>Data trends and comments available from past Water Audits</a:t>
            </a:r>
            <a:endParaRPr lang="en-US" sz="1800" b="1" dirty="0"/>
          </a:p>
          <a:p>
            <a:pPr lvl="2"/>
            <a:r>
              <a:rPr lang="en-US" sz="1800" dirty="0"/>
              <a:t>EPD may request a narrative explaining variability and any programs or measures you have implemented to reduce water loss</a:t>
            </a:r>
          </a:p>
          <a:p>
            <a:endParaRPr lang="en-US" dirty="0"/>
          </a:p>
        </p:txBody>
      </p:sp>
      <p:sp>
        <p:nvSpPr>
          <p:cNvPr id="4" name="Slide Number Placeholder 3"/>
          <p:cNvSpPr>
            <a:spLocks noGrp="1"/>
          </p:cNvSpPr>
          <p:nvPr>
            <p:ph type="sldNum" sz="quarter" idx="12"/>
          </p:nvPr>
        </p:nvSpPr>
        <p:spPr/>
        <p:txBody>
          <a:bodyPr/>
          <a:lstStyle/>
          <a:p>
            <a:fld id="{91B3F590-BFE6-423D-867F-875EDAFBE285}" type="slidenum">
              <a:rPr lang="en-US" smtClean="0"/>
              <a:pPr/>
              <a:t>13</a:t>
            </a:fld>
            <a:endParaRPr lang="en-US"/>
          </a:p>
        </p:txBody>
      </p:sp>
      <p:sp>
        <p:nvSpPr>
          <p:cNvPr id="5" name="Oval 4">
            <a:extLst>
              <a:ext uri="{FF2B5EF4-FFF2-40B4-BE49-F238E27FC236}">
                <a16:creationId xmlns:a16="http://schemas.microsoft.com/office/drawing/2014/main" id="{0C9C3D93-EE26-4EB0-A30B-E37249508FBC}"/>
              </a:ext>
            </a:extLst>
          </p:cNvPr>
          <p:cNvSpPr/>
          <p:nvPr/>
        </p:nvSpPr>
        <p:spPr>
          <a:xfrm>
            <a:off x="822960" y="4495800"/>
            <a:ext cx="771144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AE28347-0543-443A-858C-99742DEBC00B}"/>
              </a:ext>
            </a:extLst>
          </p:cNvPr>
          <p:cNvSpPr/>
          <p:nvPr/>
        </p:nvSpPr>
        <p:spPr>
          <a:xfrm>
            <a:off x="602343" y="1600200"/>
            <a:ext cx="771144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8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80FE-AB2E-45FC-A2A0-CAB11B0181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7C79B94-2F53-4D8D-B1E0-DA8747EFAB23}"/>
              </a:ext>
            </a:extLst>
          </p:cNvPr>
          <p:cNvSpPr>
            <a:spLocks noGrp="1"/>
          </p:cNvSpPr>
          <p:nvPr>
            <p:ph idx="1"/>
          </p:nvPr>
        </p:nvSpPr>
        <p:spPr>
          <a:xfrm>
            <a:off x="861060" y="914400"/>
            <a:ext cx="7520940" cy="4876800"/>
          </a:xfrm>
        </p:spPr>
        <p:txBody>
          <a:bodyPr>
            <a:normAutofit/>
          </a:bodyPr>
          <a:lstStyle/>
          <a:p>
            <a:pPr marL="342900" lvl="2" indent="-342900">
              <a:spcBef>
                <a:spcPts val="800"/>
              </a:spcBef>
              <a:buFont typeface="Arial" pitchFamily="34" charset="0"/>
              <a:buChar char="•"/>
              <a:defRPr/>
            </a:pPr>
            <a:r>
              <a:rPr lang="en-US" sz="2000" b="1" dirty="0"/>
              <a:t>Water Loss Control Programs are part of Georgia’s overall strategy to encourage progress toward improving water efficiency</a:t>
            </a:r>
          </a:p>
          <a:p>
            <a:pPr marL="342900" lvl="2" indent="-342900">
              <a:spcBef>
                <a:spcPts val="800"/>
              </a:spcBef>
              <a:buFont typeface="Arial" pitchFamily="34" charset="0"/>
              <a:buChar char="•"/>
              <a:defRPr/>
            </a:pPr>
            <a:r>
              <a:rPr lang="en-US" sz="2000" b="1" dirty="0"/>
              <a:t>Requirements come directly from Rule 391-3-33</a:t>
            </a:r>
          </a:p>
          <a:p>
            <a:pPr marL="342900" lvl="2" indent="-342900">
              <a:spcBef>
                <a:spcPts val="800"/>
              </a:spcBef>
              <a:buFont typeface="Arial" pitchFamily="34" charset="0"/>
              <a:buChar char="•"/>
              <a:defRPr/>
            </a:pPr>
            <a:r>
              <a:rPr lang="en-US" sz="2000" b="1" dirty="0"/>
              <a:t>EPD has developed a template to focus submission of relevant Water Loss Control Program data</a:t>
            </a:r>
          </a:p>
          <a:p>
            <a:pPr marL="342900" lvl="2" indent="-342900">
              <a:spcBef>
                <a:spcPts val="800"/>
              </a:spcBef>
              <a:buFont typeface="Arial" pitchFamily="34" charset="0"/>
              <a:buChar char="•"/>
              <a:defRPr/>
            </a:pPr>
            <a:r>
              <a:rPr lang="en-US" sz="2000" b="1" dirty="0"/>
              <a:t>EPD is requesting annual updates on progress toward goals in WLCPs</a:t>
            </a:r>
          </a:p>
          <a:p>
            <a:pPr marL="342900" lvl="2" indent="-342900">
              <a:spcBef>
                <a:spcPts val="800"/>
              </a:spcBef>
              <a:buFont typeface="Arial" pitchFamily="34" charset="0"/>
              <a:buChar char="•"/>
              <a:defRPr/>
            </a:pPr>
            <a:r>
              <a:rPr lang="en-US" sz="2000" b="1" dirty="0"/>
              <a:t>Information provided in WLCP and associated progress reports by systems helps to construct narrative and provide data to demonstrate “progress toward improving water efficiency”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91B3F590-BFE6-423D-867F-875EDAFBE285}" type="slidenum">
              <a:rPr lang="en-US" smtClean="0"/>
              <a:pPr/>
              <a:t>14</a:t>
            </a:fld>
            <a:endParaRPr lang="en-US"/>
          </a:p>
        </p:txBody>
      </p:sp>
    </p:spTree>
    <p:extLst>
      <p:ext uri="{BB962C8B-B14F-4D97-AF65-F5344CB8AC3E}">
        <p14:creationId xmlns:p14="http://schemas.microsoft.com/office/powerpoint/2010/main" val="42354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772099" y="1080571"/>
            <a:ext cx="3657600" cy="2057400"/>
          </a:xfrm>
          <a:ln w="19050">
            <a:solidFill>
              <a:schemeClr val="tx1"/>
            </a:solidFill>
          </a:ln>
        </p:spPr>
        <p:txBody>
          <a:bodyPr>
            <a:normAutofit/>
          </a:bodyPr>
          <a:lstStyle/>
          <a:p>
            <a:pPr marL="176213" indent="-176213"/>
            <a:r>
              <a:rPr lang="en-US" sz="1800" dirty="0"/>
              <a:t>   Johanna Smith</a:t>
            </a:r>
          </a:p>
          <a:p>
            <a:pPr marL="236538" lvl="2" indent="-60325">
              <a:buNone/>
            </a:pPr>
            <a:r>
              <a:rPr lang="en-US" sz="1800" dirty="0"/>
              <a:t>Surface Water Unit Manager</a:t>
            </a:r>
          </a:p>
          <a:p>
            <a:pPr marL="236538" lvl="2" indent="-60325">
              <a:buNone/>
            </a:pPr>
            <a:r>
              <a:rPr lang="en-US" sz="1800" dirty="0"/>
              <a:t>Water Supply Program</a:t>
            </a:r>
          </a:p>
          <a:p>
            <a:pPr lvl="2"/>
            <a:endParaRPr lang="en-US" sz="1800" dirty="0"/>
          </a:p>
          <a:p>
            <a:pPr marL="236538" lvl="2" indent="-60325">
              <a:buNone/>
            </a:pPr>
            <a:r>
              <a:rPr lang="en-US" sz="1800" dirty="0"/>
              <a:t>Phone: 404-656-6937</a:t>
            </a:r>
          </a:p>
          <a:p>
            <a:pPr marL="236538" lvl="2" indent="-60325">
              <a:buNone/>
            </a:pPr>
            <a:r>
              <a:rPr lang="en-US" sz="1800" dirty="0"/>
              <a:t>Email: </a:t>
            </a:r>
            <a:r>
              <a:rPr lang="en-US" sz="1800" dirty="0">
                <a:hlinkClick r:id="rId2"/>
              </a:rPr>
              <a:t>Johanna.Smith@dnr.ga.gov</a:t>
            </a:r>
            <a:r>
              <a:rPr lang="en-US" sz="1800" dirty="0"/>
              <a:t> </a:t>
            </a:r>
          </a:p>
        </p:txBody>
      </p:sp>
      <p:sp>
        <p:nvSpPr>
          <p:cNvPr id="6" name="Content Placeholder 2"/>
          <p:cNvSpPr txBox="1">
            <a:spLocks/>
          </p:cNvSpPr>
          <p:nvPr/>
        </p:nvSpPr>
        <p:spPr>
          <a:xfrm>
            <a:off x="4781320" y="1080571"/>
            <a:ext cx="3657600" cy="2043629"/>
          </a:xfrm>
          <a:prstGeom prst="rect">
            <a:avLst/>
          </a:prstGeom>
          <a:ln w="19050">
            <a:solidFill>
              <a:schemeClr val="tx1"/>
            </a:solidFill>
          </a:ln>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76213" indent="-176213"/>
            <a:r>
              <a:rPr lang="en-US" sz="1800" dirty="0"/>
              <a:t>   Wei </a:t>
            </a:r>
            <a:r>
              <a:rPr lang="en-US" sz="1800" dirty="0" err="1"/>
              <a:t>Zeng</a:t>
            </a:r>
            <a:endParaRPr lang="en-US" sz="1800" dirty="0"/>
          </a:p>
          <a:p>
            <a:pPr marL="236538" lvl="2" indent="-60325">
              <a:buFont typeface="Wingdings" pitchFamily="2" charset="2"/>
              <a:buNone/>
            </a:pPr>
            <a:r>
              <a:rPr lang="en-US" sz="1800" dirty="0"/>
              <a:t>Water Supply Program Manager</a:t>
            </a:r>
          </a:p>
          <a:p>
            <a:pPr lvl="2"/>
            <a:endParaRPr lang="en-US" sz="1800" dirty="0"/>
          </a:p>
          <a:p>
            <a:pPr lvl="2"/>
            <a:endParaRPr lang="en-US" sz="1800" dirty="0"/>
          </a:p>
          <a:p>
            <a:pPr marL="236538" lvl="2" indent="-60325">
              <a:buNone/>
            </a:pPr>
            <a:r>
              <a:rPr lang="en-US" sz="1800" dirty="0"/>
              <a:t>Phone: 404-463-2883</a:t>
            </a:r>
          </a:p>
          <a:p>
            <a:pPr marL="236538" lvl="2" indent="-60325">
              <a:buFont typeface="Wingdings" pitchFamily="2" charset="2"/>
              <a:buNone/>
            </a:pPr>
            <a:r>
              <a:rPr lang="en-US" sz="1800" dirty="0"/>
              <a:t>Email: </a:t>
            </a:r>
            <a:r>
              <a:rPr lang="en-US" sz="1800" dirty="0">
                <a:hlinkClick r:id="rId2"/>
              </a:rPr>
              <a:t>Wei.Zeng@dnr.ga.gov</a:t>
            </a:r>
            <a:r>
              <a:rPr lang="en-US" sz="1800" dirty="0"/>
              <a:t> </a:t>
            </a:r>
          </a:p>
        </p:txBody>
      </p:sp>
      <p:sp>
        <p:nvSpPr>
          <p:cNvPr id="9" name="Content Placeholder 2"/>
          <p:cNvSpPr txBox="1">
            <a:spLocks/>
          </p:cNvSpPr>
          <p:nvPr/>
        </p:nvSpPr>
        <p:spPr>
          <a:xfrm>
            <a:off x="762000" y="3475712"/>
            <a:ext cx="3657600" cy="2057400"/>
          </a:xfrm>
          <a:prstGeom prst="rect">
            <a:avLst/>
          </a:prstGeom>
          <a:ln w="19050">
            <a:solidFill>
              <a:schemeClr val="tx1"/>
            </a:solidFill>
          </a:ln>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76213" indent="-176213"/>
            <a:r>
              <a:rPr lang="en-US" sz="1800" dirty="0"/>
              <a:t>   Bill </a:t>
            </a:r>
            <a:r>
              <a:rPr lang="en-US" sz="1800" dirty="0" err="1"/>
              <a:t>Frechette</a:t>
            </a:r>
            <a:endParaRPr lang="en-US" sz="1800" dirty="0"/>
          </a:p>
          <a:p>
            <a:pPr marL="236538" lvl="2" indent="-60325">
              <a:buFont typeface="Wingdings" pitchFamily="2" charset="2"/>
              <a:buNone/>
            </a:pPr>
            <a:r>
              <a:rPr lang="en-US" sz="1800" dirty="0"/>
              <a:t>Groundwater Unit Manager</a:t>
            </a:r>
          </a:p>
          <a:p>
            <a:pPr marL="236538" lvl="2" indent="-60325">
              <a:buFont typeface="Wingdings" pitchFamily="2" charset="2"/>
              <a:buNone/>
            </a:pPr>
            <a:r>
              <a:rPr lang="en-US" sz="1800" dirty="0"/>
              <a:t>Water Supply Program</a:t>
            </a:r>
          </a:p>
          <a:p>
            <a:pPr lvl="2"/>
            <a:endParaRPr lang="en-US" sz="1800" dirty="0"/>
          </a:p>
          <a:p>
            <a:pPr marL="236538" lvl="2" indent="-60325">
              <a:buFont typeface="Wingdings" pitchFamily="2" charset="2"/>
              <a:buNone/>
            </a:pPr>
            <a:r>
              <a:rPr lang="en-US" sz="1800" dirty="0"/>
              <a:t>Phone: 404-656-6937</a:t>
            </a:r>
          </a:p>
          <a:p>
            <a:pPr marL="236538" lvl="2" indent="-60325">
              <a:buFont typeface="Wingdings" pitchFamily="2" charset="2"/>
              <a:buNone/>
            </a:pPr>
            <a:r>
              <a:rPr lang="en-US" sz="1800" dirty="0"/>
              <a:t>Email: </a:t>
            </a:r>
            <a:r>
              <a:rPr lang="en-US" sz="1800" dirty="0">
                <a:hlinkClick r:id="rId3"/>
              </a:rPr>
              <a:t>Bill.Frechette@dnr.ga.gov</a:t>
            </a:r>
            <a:r>
              <a:rPr lang="en-US" sz="1800" dirty="0"/>
              <a:t>  </a:t>
            </a:r>
          </a:p>
        </p:txBody>
      </p:sp>
      <p:sp>
        <p:nvSpPr>
          <p:cNvPr id="10" name="Slide Number Placeholder 9"/>
          <p:cNvSpPr>
            <a:spLocks noGrp="1"/>
          </p:cNvSpPr>
          <p:nvPr>
            <p:ph type="sldNum" sz="quarter" idx="12"/>
          </p:nvPr>
        </p:nvSpPr>
        <p:spPr/>
        <p:txBody>
          <a:bodyPr/>
          <a:lstStyle/>
          <a:p>
            <a:fld id="{91B3F590-BFE6-423D-867F-875EDAFBE285}" type="slidenum">
              <a:rPr lang="en-US" smtClean="0"/>
              <a:pPr/>
              <a:t>15</a:t>
            </a:fld>
            <a:endParaRPr lang="en-US"/>
          </a:p>
        </p:txBody>
      </p:sp>
      <p:sp>
        <p:nvSpPr>
          <p:cNvPr id="11" name="Content Placeholder 2"/>
          <p:cNvSpPr txBox="1">
            <a:spLocks/>
          </p:cNvSpPr>
          <p:nvPr/>
        </p:nvSpPr>
        <p:spPr>
          <a:xfrm>
            <a:off x="4790501" y="3469285"/>
            <a:ext cx="3657600" cy="2043629"/>
          </a:xfrm>
          <a:prstGeom prst="rect">
            <a:avLst/>
          </a:prstGeom>
          <a:ln w="19050">
            <a:solidFill>
              <a:schemeClr val="tx1"/>
            </a:solidFill>
          </a:ln>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76213" indent="-176213"/>
            <a:r>
              <a:rPr lang="en-US" sz="1800" dirty="0"/>
              <a:t>   Tim Cash</a:t>
            </a:r>
          </a:p>
          <a:p>
            <a:pPr marL="236538" lvl="2" indent="-60325">
              <a:buFont typeface="Wingdings" pitchFamily="2" charset="2"/>
              <a:buNone/>
            </a:pPr>
            <a:r>
              <a:rPr lang="en-US" sz="1800" dirty="0"/>
              <a:t>Water Supply Program</a:t>
            </a:r>
          </a:p>
          <a:p>
            <a:pPr lvl="2"/>
            <a:endParaRPr lang="en-US" sz="1800" dirty="0"/>
          </a:p>
          <a:p>
            <a:pPr lvl="2"/>
            <a:endParaRPr lang="en-US" sz="1800" dirty="0"/>
          </a:p>
          <a:p>
            <a:pPr marL="236538" lvl="2" indent="-60325">
              <a:buNone/>
            </a:pPr>
            <a:r>
              <a:rPr lang="en-US" sz="1800" dirty="0"/>
              <a:t>Phone: 404-463-3948</a:t>
            </a:r>
          </a:p>
          <a:p>
            <a:pPr marL="236538" lvl="2" indent="-60325">
              <a:buFont typeface="Wingdings" pitchFamily="2" charset="2"/>
              <a:buNone/>
            </a:pPr>
            <a:r>
              <a:rPr lang="en-US" sz="1800" dirty="0"/>
              <a:t>Email: </a:t>
            </a:r>
            <a:r>
              <a:rPr lang="en-US" sz="1800" dirty="0">
                <a:hlinkClick r:id="rId4"/>
              </a:rPr>
              <a:t>Tim.Cash@dnr.ga.gov</a:t>
            </a:r>
            <a:r>
              <a:rPr lang="en-US" sz="1800" dirty="0"/>
              <a:t>  </a:t>
            </a:r>
          </a:p>
        </p:txBody>
      </p:sp>
    </p:spTree>
    <p:extLst>
      <p:ext uri="{BB962C8B-B14F-4D97-AF65-F5344CB8AC3E}">
        <p14:creationId xmlns:p14="http://schemas.microsoft.com/office/powerpoint/2010/main" val="270214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DFE6-4EAE-4639-8625-A27D5D7D89F4}"/>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C247A088-F8C0-4695-B208-98C2A6B53B23}"/>
              </a:ext>
            </a:extLst>
          </p:cNvPr>
          <p:cNvSpPr>
            <a:spLocks noGrp="1"/>
          </p:cNvSpPr>
          <p:nvPr>
            <p:ph idx="1"/>
          </p:nvPr>
        </p:nvSpPr>
        <p:spPr/>
        <p:txBody>
          <a:bodyPr>
            <a:normAutofit/>
          </a:bodyPr>
          <a:lstStyle/>
          <a:p>
            <a:pPr>
              <a:buFont typeface="Arial" panose="020B0604020202020204" pitchFamily="34" charset="0"/>
              <a:buChar char="•"/>
            </a:pPr>
            <a:r>
              <a:rPr lang="en-US" sz="2000" dirty="0"/>
              <a:t>Water Loss Control Program (WLCP) Requirements in Georgia</a:t>
            </a:r>
          </a:p>
          <a:p>
            <a:pPr>
              <a:buFont typeface="Arial" panose="020B0604020202020204" pitchFamily="34" charset="0"/>
              <a:buChar char="•"/>
            </a:pPr>
            <a:r>
              <a:rPr lang="en-US" sz="2000" dirty="0"/>
              <a:t>Georgia’s Strategy to Encourage Improvement of Water Supply Efficiency</a:t>
            </a:r>
          </a:p>
          <a:p>
            <a:pPr>
              <a:buFont typeface="Arial" panose="020B0604020202020204" pitchFamily="34" charset="0"/>
              <a:buChar char="•"/>
            </a:pPr>
            <a:r>
              <a:rPr lang="en-US" sz="2000" dirty="0"/>
              <a:t>WLCP Evaluation at EPD</a:t>
            </a:r>
          </a:p>
          <a:p>
            <a:pPr>
              <a:buFont typeface="Arial" panose="020B0604020202020204" pitchFamily="34" charset="0"/>
              <a:buChar char="•"/>
            </a:pPr>
            <a:r>
              <a:rPr lang="en-US" sz="2000" dirty="0"/>
              <a:t>Implications for EPD Processes</a:t>
            </a:r>
          </a:p>
          <a:p>
            <a:pPr>
              <a:buFont typeface="Arial" panose="020B0604020202020204" pitchFamily="34" charset="0"/>
              <a:buChar char="•"/>
            </a:pPr>
            <a:r>
              <a:rPr lang="en-US" sz="2000" dirty="0"/>
              <a:t>Reminder:  Demonstration of Progress</a:t>
            </a:r>
          </a:p>
          <a:p>
            <a:pPr>
              <a:buFont typeface="Arial" panose="020B0604020202020204" pitchFamily="34" charset="0"/>
              <a:buChar char="•"/>
            </a:pPr>
            <a:r>
              <a:rPr lang="en-US" sz="2000" dirty="0"/>
              <a:t>Summary</a:t>
            </a:r>
          </a:p>
        </p:txBody>
      </p:sp>
      <p:sp>
        <p:nvSpPr>
          <p:cNvPr id="4" name="Slide Number Placeholder 3"/>
          <p:cNvSpPr>
            <a:spLocks noGrp="1"/>
          </p:cNvSpPr>
          <p:nvPr>
            <p:ph type="sldNum" sz="quarter" idx="12"/>
          </p:nvPr>
        </p:nvSpPr>
        <p:spPr/>
        <p:txBody>
          <a:bodyPr/>
          <a:lstStyle/>
          <a:p>
            <a:fld id="{91B3F590-BFE6-423D-867F-875EDAFBE285}" type="slidenum">
              <a:rPr lang="en-US" smtClean="0"/>
              <a:pPr/>
              <a:t>2</a:t>
            </a:fld>
            <a:endParaRPr lang="en-US"/>
          </a:p>
        </p:txBody>
      </p:sp>
    </p:spTree>
    <p:extLst>
      <p:ext uri="{BB962C8B-B14F-4D97-AF65-F5344CB8AC3E}">
        <p14:creationId xmlns:p14="http://schemas.microsoft.com/office/powerpoint/2010/main" val="20797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chorCtr="0"/>
          <a:lstStyle/>
          <a:p>
            <a:pPr eaLnBrk="1" hangingPunct="1">
              <a:defRPr/>
            </a:pPr>
            <a:r>
              <a:rPr lang="en-US" dirty="0"/>
              <a:t>Origins of tracking water loss in Georgia</a:t>
            </a:r>
            <a:endParaRPr dirty="0"/>
          </a:p>
        </p:txBody>
      </p:sp>
      <p:sp>
        <p:nvSpPr>
          <p:cNvPr id="12291"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altLang="en-US" sz="2000" dirty="0"/>
              <a:t>Originated with the </a:t>
            </a:r>
            <a:r>
              <a:rPr altLang="en-US" sz="2000" dirty="0"/>
              <a:t>W</a:t>
            </a:r>
            <a:r>
              <a:rPr lang="en-US" altLang="en-US" sz="2000" dirty="0"/>
              <a:t>ater </a:t>
            </a:r>
            <a:r>
              <a:rPr altLang="en-US" sz="2000" dirty="0"/>
              <a:t>S</a:t>
            </a:r>
            <a:r>
              <a:rPr lang="en-US" altLang="en-US" sz="2000" dirty="0"/>
              <a:t>tewardship </a:t>
            </a:r>
            <a:r>
              <a:rPr altLang="en-US" sz="2000" dirty="0"/>
              <a:t>A</a:t>
            </a:r>
            <a:r>
              <a:rPr lang="en-US" altLang="en-US" sz="2000" dirty="0"/>
              <a:t>ct</a:t>
            </a:r>
            <a:r>
              <a:rPr altLang="en-US" sz="2000" dirty="0"/>
              <a:t> </a:t>
            </a:r>
            <a:r>
              <a:rPr lang="en-US" altLang="en-US" sz="2000" dirty="0"/>
              <a:t>(WSA) </a:t>
            </a:r>
            <a:r>
              <a:rPr altLang="en-US" sz="2000" dirty="0"/>
              <a:t>enacted by 2010 </a:t>
            </a:r>
            <a:r>
              <a:rPr lang="en-US" altLang="en-US" sz="2000" dirty="0"/>
              <a:t>Georgia </a:t>
            </a:r>
            <a:r>
              <a:rPr altLang="en-US" sz="2000" dirty="0"/>
              <a:t>General Assembly</a:t>
            </a:r>
            <a:endParaRPr lang="en-US" altLang="en-US" sz="2000" dirty="0"/>
          </a:p>
          <a:p>
            <a:pPr>
              <a:buFont typeface="Arial" panose="020B0604020202020204" pitchFamily="34" charset="0"/>
              <a:buChar char="•"/>
            </a:pPr>
            <a:r>
              <a:rPr lang="en-US" altLang="en-US" sz="2000" dirty="0"/>
              <a:t>Recognized the imminent need to:</a:t>
            </a:r>
          </a:p>
          <a:p>
            <a:pPr lvl="3"/>
            <a:r>
              <a:rPr lang="en-US" altLang="en-US" sz="1800" i="1" dirty="0">
                <a:cs typeface="Arial" panose="020B0604020202020204" pitchFamily="34" charset="0"/>
              </a:rPr>
              <a:t>Create a culture of water conservation </a:t>
            </a:r>
            <a:br>
              <a:rPr lang="en-US" altLang="en-US" sz="1800" i="1" dirty="0">
                <a:cs typeface="Arial" panose="020B0604020202020204" pitchFamily="34" charset="0"/>
              </a:rPr>
            </a:br>
            <a:r>
              <a:rPr lang="en-US" altLang="en-US" sz="1800" i="1" dirty="0">
                <a:cs typeface="Arial" panose="020B0604020202020204" pitchFamily="34" charset="0"/>
              </a:rPr>
              <a:t>in the State of Georgia</a:t>
            </a:r>
          </a:p>
          <a:p>
            <a:pPr lvl="3"/>
            <a:r>
              <a:rPr lang="en-US" altLang="en-US" sz="1800" i="1" dirty="0">
                <a:cs typeface="Arial" panose="020B0604020202020204" pitchFamily="34" charset="0"/>
              </a:rPr>
              <a:t>Plan for water supply enhancement during future </a:t>
            </a:r>
            <a:br>
              <a:rPr lang="en-US" altLang="en-US" sz="1800" i="1" dirty="0">
                <a:cs typeface="Arial" panose="020B0604020202020204" pitchFamily="34" charset="0"/>
              </a:rPr>
            </a:br>
            <a:r>
              <a:rPr lang="en-US" altLang="en-US" sz="1800" i="1" dirty="0">
                <a:cs typeface="Arial" panose="020B0604020202020204" pitchFamily="34" charset="0"/>
              </a:rPr>
              <a:t>extreme drought conditions and water emergencies</a:t>
            </a:r>
            <a:endParaRPr lang="en-US" altLang="en-US" sz="2000" dirty="0"/>
          </a:p>
          <a:p>
            <a:pPr>
              <a:buFont typeface="Arial" panose="020B0604020202020204" pitchFamily="34" charset="0"/>
              <a:buChar char="•"/>
            </a:pPr>
            <a:r>
              <a:rPr lang="en-US" sz="2000" dirty="0"/>
              <a:t>Georgia Rule 391-3-33 promulgated to implement WSA</a:t>
            </a:r>
          </a:p>
          <a:p>
            <a:pPr eaLnBrk="1" hangingPunct="1">
              <a:buFont typeface="Arial" panose="020B0604020202020204" pitchFamily="34" charset="0"/>
              <a:buChar char="•"/>
            </a:pPr>
            <a:endParaRPr altLang="en-US" sz="2000" dirty="0"/>
          </a:p>
          <a:p>
            <a:pPr lvl="1"/>
            <a:endParaRPr lang="en-US" altLang="en-US" sz="1800" i="1" dirty="0">
              <a:cs typeface="Arial" panose="020B0604020202020204" pitchFamily="34" charset="0"/>
            </a:endParaRPr>
          </a:p>
          <a:p>
            <a:pPr eaLnBrk="1" hangingPunct="1"/>
            <a:endParaRPr altLang="en-US" sz="1800" dirty="0"/>
          </a:p>
        </p:txBody>
      </p:sp>
      <p:sp>
        <p:nvSpPr>
          <p:cNvPr id="8" name="TextBox 7">
            <a:extLst>
              <a:ext uri="{FF2B5EF4-FFF2-40B4-BE49-F238E27FC236}">
                <a16:creationId xmlns:a16="http://schemas.microsoft.com/office/drawing/2014/main" id="{BDB8ED7D-DBAD-4A8A-9CB1-37191B6CA68D}"/>
              </a:ext>
            </a:extLst>
          </p:cNvPr>
          <p:cNvSpPr txBox="1"/>
          <p:nvPr/>
        </p:nvSpPr>
        <p:spPr>
          <a:xfrm>
            <a:off x="1905000" y="6301740"/>
            <a:ext cx="3445174" cy="261610"/>
          </a:xfrm>
          <a:prstGeom prst="rect">
            <a:avLst/>
          </a:prstGeom>
          <a:noFill/>
        </p:spPr>
        <p:txBody>
          <a:bodyPr wrap="none" rtlCol="0">
            <a:spAutoFit/>
          </a:bodyPr>
          <a:lstStyle/>
          <a:p>
            <a:r>
              <a:rPr lang="en-US" sz="1100" dirty="0"/>
              <a:t>Source:  https://www.gawp.org/page/WaterLossAudits</a:t>
            </a:r>
          </a:p>
        </p:txBody>
      </p:sp>
      <p:sp>
        <p:nvSpPr>
          <p:cNvPr id="2" name="Slide Number Placeholder 1"/>
          <p:cNvSpPr>
            <a:spLocks noGrp="1"/>
          </p:cNvSpPr>
          <p:nvPr>
            <p:ph type="sldNum" sz="quarter" idx="12"/>
          </p:nvPr>
        </p:nvSpPr>
        <p:spPr/>
        <p:txBody>
          <a:bodyPr/>
          <a:lstStyle/>
          <a:p>
            <a:fld id="{91B3F590-BFE6-423D-867F-875EDAFBE285}" type="slidenum">
              <a:rPr lang="en-US" smtClean="0"/>
              <a:pPr/>
              <a:t>3</a:t>
            </a:fld>
            <a:endParaRPr lang="en-US"/>
          </a:p>
        </p:txBody>
      </p:sp>
      <p:pic>
        <p:nvPicPr>
          <p:cNvPr id="2050" name="Picture 2" descr="Water Loss Auditing and Efficiency Reporting Guidance - Georgia ...">
            <a:extLst>
              <a:ext uri="{FF2B5EF4-FFF2-40B4-BE49-F238E27FC236}">
                <a16:creationId xmlns:a16="http://schemas.microsoft.com/office/drawing/2014/main" id="{AC54A7D3-3766-4308-BE86-60EC798FAB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941003"/>
            <a:ext cx="4205287" cy="232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p:txBody>
          <a:bodyPr anchorCtr="0"/>
          <a:lstStyle/>
          <a:p>
            <a:pPr marL="0" indent="0"/>
            <a:r>
              <a:rPr lang="en-US" dirty="0"/>
              <a:t>Rules for Public Water Systems to Improve Water Supply Efficiency</a:t>
            </a:r>
          </a:p>
        </p:txBody>
      </p:sp>
      <p:sp>
        <p:nvSpPr>
          <p:cNvPr id="18435" name="Rectangle 12"/>
          <p:cNvSpPr>
            <a:spLocks noGrp="1" noChangeArrowheads="1"/>
          </p:cNvSpPr>
          <p:nvPr>
            <p:ph idx="1"/>
          </p:nvPr>
        </p:nvSpPr>
        <p:spPr>
          <a:xfrm>
            <a:off x="762000" y="1219200"/>
            <a:ext cx="7520940" cy="3657600"/>
          </a:xfrm>
        </p:spPr>
        <p:txBody>
          <a:bodyPr>
            <a:noAutofit/>
          </a:bodyPr>
          <a:lstStyle/>
          <a:p>
            <a:pPr marL="342900" lvl="2" indent="-342900">
              <a:spcBef>
                <a:spcPts val="800"/>
              </a:spcBef>
              <a:buFont typeface="Arial" pitchFamily="34" charset="0"/>
              <a:buChar char="•"/>
              <a:defRPr/>
            </a:pPr>
            <a:r>
              <a:rPr lang="en-US" sz="2000" b="1" dirty="0"/>
              <a:t>Georgia Rule 391-3-33 promulgated to implement WSA</a:t>
            </a:r>
          </a:p>
          <a:p>
            <a:pPr marL="342900" lvl="2" indent="-342900">
              <a:spcBef>
                <a:spcPts val="800"/>
              </a:spcBef>
              <a:buFont typeface="Arial" pitchFamily="34" charset="0"/>
              <a:buChar char="•"/>
              <a:defRPr/>
            </a:pPr>
            <a:r>
              <a:rPr lang="en-US" sz="2000" b="1" dirty="0"/>
              <a:t>Applies to:</a:t>
            </a:r>
          </a:p>
          <a:p>
            <a:pPr marL="571500" lvl="3" indent="-342900">
              <a:spcBef>
                <a:spcPts val="800"/>
              </a:spcBef>
              <a:buFont typeface="Arial" pitchFamily="34" charset="0"/>
              <a:buChar char="•"/>
              <a:defRPr/>
            </a:pPr>
            <a:r>
              <a:rPr lang="en-US" sz="1800" dirty="0"/>
              <a:t>Systems serving &gt;3,300 individuals</a:t>
            </a:r>
          </a:p>
          <a:p>
            <a:pPr marL="571500" lvl="3" indent="-342900">
              <a:spcBef>
                <a:spcPts val="800"/>
              </a:spcBef>
              <a:buFont typeface="Arial" pitchFamily="34" charset="0"/>
              <a:buChar char="•"/>
              <a:defRPr/>
            </a:pPr>
            <a:r>
              <a:rPr lang="en-US" sz="1800" dirty="0"/>
              <a:t>All permit renewals and modifications to increase permitted water withdrawal limits or number of service connections</a:t>
            </a:r>
          </a:p>
          <a:p>
            <a:pPr marL="342900" lvl="2" indent="-342900">
              <a:spcBef>
                <a:spcPts val="800"/>
              </a:spcBef>
              <a:buFont typeface="Arial" pitchFamily="34" charset="0"/>
              <a:buChar char="•"/>
              <a:defRPr/>
            </a:pPr>
            <a:r>
              <a:rPr lang="en-US" sz="2000" b="1" dirty="0"/>
              <a:t>Requirements Include:</a:t>
            </a:r>
          </a:p>
          <a:p>
            <a:pPr marL="571500" lvl="3" indent="-342900">
              <a:spcBef>
                <a:spcPts val="800"/>
              </a:spcBef>
              <a:buFont typeface="Arial" pitchFamily="34" charset="0"/>
              <a:buChar char="•"/>
              <a:defRPr/>
            </a:pPr>
            <a:r>
              <a:rPr lang="en-US" sz="1800" dirty="0"/>
              <a:t>Conduct Annual Water Loss Audits (due March 1)</a:t>
            </a:r>
          </a:p>
          <a:p>
            <a:pPr marL="571500" lvl="3" indent="-342900">
              <a:spcBef>
                <a:spcPts val="800"/>
              </a:spcBef>
              <a:buFont typeface="Arial" pitchFamily="34" charset="0"/>
              <a:buChar char="•"/>
              <a:defRPr/>
            </a:pPr>
            <a:r>
              <a:rPr lang="en-US" sz="1800" dirty="0"/>
              <a:t>Development of Water Loss Control Program</a:t>
            </a:r>
          </a:p>
          <a:p>
            <a:pPr marL="571500" lvl="3" indent="-342900">
              <a:spcBef>
                <a:spcPts val="800"/>
              </a:spcBef>
              <a:buFont typeface="Arial" pitchFamily="34" charset="0"/>
              <a:buChar char="•"/>
              <a:defRPr/>
            </a:pPr>
            <a:r>
              <a:rPr lang="en-US" sz="1800" dirty="0"/>
              <a:t>Development of individual goals to set measures of water supply efficiency (defined by water system)</a:t>
            </a:r>
          </a:p>
          <a:p>
            <a:pPr marL="571500" lvl="3" indent="-342900">
              <a:spcBef>
                <a:spcPts val="800"/>
              </a:spcBef>
              <a:buFont typeface="Arial" pitchFamily="34" charset="0"/>
              <a:buChar char="•"/>
              <a:defRPr/>
            </a:pPr>
            <a:r>
              <a:rPr lang="en-US" sz="1800" dirty="0"/>
              <a:t>Demonstration of progress toward improving water supply efficiency</a:t>
            </a:r>
          </a:p>
        </p:txBody>
      </p:sp>
      <p:sp>
        <p:nvSpPr>
          <p:cNvPr id="2" name="Slide Number Placeholder 1"/>
          <p:cNvSpPr>
            <a:spLocks noGrp="1"/>
          </p:cNvSpPr>
          <p:nvPr>
            <p:ph type="sldNum" sz="quarter" idx="12"/>
          </p:nvPr>
        </p:nvSpPr>
        <p:spPr/>
        <p:txBody>
          <a:bodyPr/>
          <a:lstStyle/>
          <a:p>
            <a:fld id="{91B3F590-BFE6-423D-867F-875EDAFBE285}" type="slidenum">
              <a:rPr lang="en-US" smtClean="0"/>
              <a:pPr/>
              <a:t>4</a:t>
            </a:fld>
            <a:endParaRPr lang="en-US"/>
          </a:p>
        </p:txBody>
      </p:sp>
      <p:sp>
        <p:nvSpPr>
          <p:cNvPr id="5" name="Oval 4">
            <a:extLst>
              <a:ext uri="{FF2B5EF4-FFF2-40B4-BE49-F238E27FC236}">
                <a16:creationId xmlns:a16="http://schemas.microsoft.com/office/drawing/2014/main" id="{D9939EE1-0F86-4200-93D7-265E199ECBA6}"/>
              </a:ext>
            </a:extLst>
          </p:cNvPr>
          <p:cNvSpPr/>
          <p:nvPr/>
        </p:nvSpPr>
        <p:spPr>
          <a:xfrm>
            <a:off x="723900" y="3733800"/>
            <a:ext cx="7696200" cy="12953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2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A7AF-670F-4CFA-8784-FA9A6A849AA9}"/>
              </a:ext>
            </a:extLst>
          </p:cNvPr>
          <p:cNvSpPr>
            <a:spLocks noGrp="1"/>
          </p:cNvSpPr>
          <p:nvPr>
            <p:ph type="title"/>
          </p:nvPr>
        </p:nvSpPr>
        <p:spPr/>
        <p:txBody>
          <a:bodyPr/>
          <a:lstStyle/>
          <a:p>
            <a:r>
              <a:rPr lang="en-US" dirty="0"/>
              <a:t>Detail in the Rules:  Water Loss Control Program Elements</a:t>
            </a:r>
          </a:p>
        </p:txBody>
      </p:sp>
      <p:sp>
        <p:nvSpPr>
          <p:cNvPr id="4" name="Slide Number Placeholder 3">
            <a:extLst>
              <a:ext uri="{FF2B5EF4-FFF2-40B4-BE49-F238E27FC236}">
                <a16:creationId xmlns:a16="http://schemas.microsoft.com/office/drawing/2014/main" id="{497F26B5-7286-413D-819D-83E6F48B26B3}"/>
              </a:ext>
            </a:extLst>
          </p:cNvPr>
          <p:cNvSpPr>
            <a:spLocks noGrp="1"/>
          </p:cNvSpPr>
          <p:nvPr>
            <p:ph type="sldNum" sz="quarter" idx="12"/>
          </p:nvPr>
        </p:nvSpPr>
        <p:spPr/>
        <p:txBody>
          <a:bodyPr/>
          <a:lstStyle/>
          <a:p>
            <a:fld id="{91B3F590-BFE6-423D-867F-875EDAFBE285}" type="slidenum">
              <a:rPr lang="en-US" smtClean="0"/>
              <a:pPr/>
              <a:t>5</a:t>
            </a:fld>
            <a:endParaRPr lang="en-US"/>
          </a:p>
        </p:txBody>
      </p:sp>
      <p:sp>
        <p:nvSpPr>
          <p:cNvPr id="11" name="Rectangle 12">
            <a:extLst>
              <a:ext uri="{FF2B5EF4-FFF2-40B4-BE49-F238E27FC236}">
                <a16:creationId xmlns:a16="http://schemas.microsoft.com/office/drawing/2014/main" id="{60A27BFD-9A24-45C5-8D74-0FBCA190D127}"/>
              </a:ext>
            </a:extLst>
          </p:cNvPr>
          <p:cNvSpPr txBox="1">
            <a:spLocks noChangeArrowheads="1"/>
          </p:cNvSpPr>
          <p:nvPr/>
        </p:nvSpPr>
        <p:spPr>
          <a:xfrm>
            <a:off x="822960" y="1143000"/>
            <a:ext cx="7520940" cy="3657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42900" lvl="2" indent="-342900">
              <a:spcBef>
                <a:spcPts val="800"/>
              </a:spcBef>
              <a:buFont typeface="Arial" pitchFamily="34" charset="0"/>
              <a:buChar char="•"/>
              <a:defRPr/>
            </a:pPr>
            <a:r>
              <a:rPr lang="en-US" sz="2000" b="1" dirty="0"/>
              <a:t>391-3-33.05(1) Water Loss Control Programs</a:t>
            </a:r>
          </a:p>
          <a:p>
            <a:pPr marL="342900" lvl="2" indent="-342900">
              <a:spcBef>
                <a:spcPts val="800"/>
              </a:spcBef>
              <a:buFont typeface="Arial" pitchFamily="34" charset="0"/>
              <a:buChar char="•"/>
              <a:defRPr/>
            </a:pPr>
            <a:r>
              <a:rPr lang="en-US" sz="2000" b="1" dirty="0"/>
              <a:t>Water Loss Control Programs must be updated periodically as needed</a:t>
            </a:r>
          </a:p>
          <a:p>
            <a:pPr marL="342900" lvl="2" indent="-342900">
              <a:spcBef>
                <a:spcPts val="800"/>
              </a:spcBef>
              <a:buFont typeface="Arial" pitchFamily="34" charset="0"/>
              <a:buChar char="•"/>
              <a:defRPr/>
            </a:pPr>
            <a:r>
              <a:rPr lang="en-US" sz="2000" b="1" dirty="0"/>
              <a:t>Should include, but may not be limited to:</a:t>
            </a:r>
          </a:p>
          <a:p>
            <a:pPr marL="571500" lvl="3" indent="-342900">
              <a:spcBef>
                <a:spcPts val="800"/>
              </a:spcBef>
              <a:buFont typeface="Arial" pitchFamily="34" charset="0"/>
              <a:buChar char="•"/>
              <a:defRPr/>
            </a:pPr>
            <a:r>
              <a:rPr lang="en-US" sz="1800" dirty="0"/>
              <a:t>Leakage Management (includes distribution system leak detection and repairs)</a:t>
            </a:r>
          </a:p>
          <a:p>
            <a:pPr marL="571500" lvl="3" indent="-342900">
              <a:spcBef>
                <a:spcPts val="800"/>
              </a:spcBef>
              <a:buFont typeface="Arial" pitchFamily="34" charset="0"/>
              <a:buChar char="•"/>
              <a:defRPr/>
            </a:pPr>
            <a:r>
              <a:rPr lang="en-US" sz="1800" dirty="0"/>
              <a:t>Finished Water Meter Flow Verification</a:t>
            </a:r>
          </a:p>
          <a:p>
            <a:pPr marL="571500" lvl="3" indent="-342900">
              <a:spcBef>
                <a:spcPts val="800"/>
              </a:spcBef>
              <a:buFont typeface="Arial" pitchFamily="34" charset="0"/>
              <a:buChar char="•"/>
              <a:defRPr/>
            </a:pPr>
            <a:r>
              <a:rPr lang="en-US" sz="1800" dirty="0"/>
              <a:t>Customer Water Meter Testing and Calibration</a:t>
            </a:r>
          </a:p>
          <a:p>
            <a:pPr marL="571500" lvl="3" indent="-342900">
              <a:spcBef>
                <a:spcPts val="800"/>
              </a:spcBef>
              <a:buFont typeface="Arial" pitchFamily="34" charset="0"/>
              <a:buChar char="•"/>
              <a:defRPr/>
            </a:pPr>
            <a:r>
              <a:rPr lang="en-US" sz="1800" dirty="0"/>
              <a:t>Resource Allocation (includes planned preventative maintenance)</a:t>
            </a:r>
          </a:p>
          <a:p>
            <a:pPr marL="571500" lvl="3" indent="-342900">
              <a:spcBef>
                <a:spcPts val="800"/>
              </a:spcBef>
              <a:buFont typeface="Arial" pitchFamily="34" charset="0"/>
              <a:buChar char="•"/>
              <a:defRPr/>
            </a:pPr>
            <a:r>
              <a:rPr lang="en-US" sz="1800" dirty="0"/>
              <a:t>Revenue Recovery Activities</a:t>
            </a:r>
          </a:p>
        </p:txBody>
      </p:sp>
    </p:spTree>
    <p:extLst>
      <p:ext uri="{BB962C8B-B14F-4D97-AF65-F5344CB8AC3E}">
        <p14:creationId xmlns:p14="http://schemas.microsoft.com/office/powerpoint/2010/main" val="20284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A7AF-670F-4CFA-8784-FA9A6A849AA9}"/>
              </a:ext>
            </a:extLst>
          </p:cNvPr>
          <p:cNvSpPr>
            <a:spLocks noGrp="1"/>
          </p:cNvSpPr>
          <p:nvPr>
            <p:ph type="title"/>
          </p:nvPr>
        </p:nvSpPr>
        <p:spPr/>
        <p:txBody>
          <a:bodyPr/>
          <a:lstStyle/>
          <a:p>
            <a:r>
              <a:rPr lang="en-US" dirty="0"/>
              <a:t>Detail in the Rules:  Water Loss Control Program Elements</a:t>
            </a:r>
          </a:p>
        </p:txBody>
      </p:sp>
      <p:sp>
        <p:nvSpPr>
          <p:cNvPr id="4" name="Slide Number Placeholder 3">
            <a:extLst>
              <a:ext uri="{FF2B5EF4-FFF2-40B4-BE49-F238E27FC236}">
                <a16:creationId xmlns:a16="http://schemas.microsoft.com/office/drawing/2014/main" id="{497F26B5-7286-413D-819D-83E6F48B26B3}"/>
              </a:ext>
            </a:extLst>
          </p:cNvPr>
          <p:cNvSpPr>
            <a:spLocks noGrp="1"/>
          </p:cNvSpPr>
          <p:nvPr>
            <p:ph type="sldNum" sz="quarter" idx="12"/>
          </p:nvPr>
        </p:nvSpPr>
        <p:spPr/>
        <p:txBody>
          <a:bodyPr/>
          <a:lstStyle/>
          <a:p>
            <a:fld id="{91B3F590-BFE6-423D-867F-875EDAFBE285}" type="slidenum">
              <a:rPr lang="en-US" smtClean="0"/>
              <a:pPr/>
              <a:t>6</a:t>
            </a:fld>
            <a:endParaRPr lang="en-US"/>
          </a:p>
        </p:txBody>
      </p:sp>
      <p:sp>
        <p:nvSpPr>
          <p:cNvPr id="5" name="Rectangle 12">
            <a:extLst>
              <a:ext uri="{FF2B5EF4-FFF2-40B4-BE49-F238E27FC236}">
                <a16:creationId xmlns:a16="http://schemas.microsoft.com/office/drawing/2014/main" id="{D67AD934-6D1A-4E5F-B63C-17E6DFDF0426}"/>
              </a:ext>
            </a:extLst>
          </p:cNvPr>
          <p:cNvSpPr txBox="1">
            <a:spLocks noChangeArrowheads="1"/>
          </p:cNvSpPr>
          <p:nvPr/>
        </p:nvSpPr>
        <p:spPr>
          <a:xfrm>
            <a:off x="811530" y="1219200"/>
            <a:ext cx="7520940" cy="3657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42900" lvl="2" indent="-342900">
              <a:spcBef>
                <a:spcPts val="800"/>
              </a:spcBef>
              <a:buFont typeface="Arial" pitchFamily="34" charset="0"/>
              <a:buChar char="•"/>
              <a:defRPr/>
            </a:pPr>
            <a:r>
              <a:rPr lang="en-US" sz="2000" b="1" dirty="0"/>
              <a:t>391-3-33.05(2) – Individualized Goals</a:t>
            </a:r>
          </a:p>
          <a:p>
            <a:pPr marL="342900" lvl="2" indent="-342900">
              <a:spcBef>
                <a:spcPts val="800"/>
              </a:spcBef>
              <a:buFont typeface="Arial" pitchFamily="34" charset="0"/>
              <a:buChar char="•"/>
              <a:defRPr/>
            </a:pPr>
            <a:r>
              <a:rPr lang="en-US" sz="2000" b="1" dirty="0"/>
              <a:t>Each public water system shall establish individual goals to set measures of and improve water supply efficiency</a:t>
            </a:r>
          </a:p>
          <a:p>
            <a:pPr marL="342900" lvl="2" indent="-342900">
              <a:spcBef>
                <a:spcPts val="800"/>
              </a:spcBef>
              <a:buFont typeface="Arial" pitchFamily="34" charset="0"/>
              <a:buChar char="•"/>
              <a:defRPr/>
            </a:pPr>
            <a:r>
              <a:rPr lang="en-US" sz="2000" b="1" dirty="0"/>
              <a:t>Should include, but may not be limited to:</a:t>
            </a:r>
          </a:p>
          <a:p>
            <a:pPr marL="571500" lvl="3" indent="-342900">
              <a:spcBef>
                <a:spcPts val="800"/>
              </a:spcBef>
              <a:buFont typeface="Arial" pitchFamily="34" charset="0"/>
              <a:buChar char="•"/>
              <a:defRPr/>
            </a:pPr>
            <a:r>
              <a:rPr lang="en-US" sz="1800" dirty="0"/>
              <a:t>Infrastructure Leakage </a:t>
            </a:r>
          </a:p>
          <a:p>
            <a:pPr marL="571500" lvl="3" indent="-342900">
              <a:spcBef>
                <a:spcPts val="800"/>
              </a:spcBef>
              <a:buFont typeface="Arial" pitchFamily="34" charset="0"/>
              <a:buChar char="•"/>
              <a:defRPr/>
            </a:pPr>
            <a:r>
              <a:rPr lang="en-US" sz="1800" dirty="0"/>
              <a:t>Water Audit Data Validity Score</a:t>
            </a:r>
          </a:p>
          <a:p>
            <a:pPr marL="571500" lvl="3" indent="-342900">
              <a:spcBef>
                <a:spcPts val="800"/>
              </a:spcBef>
              <a:buFont typeface="Arial" pitchFamily="34" charset="0"/>
              <a:buChar char="•"/>
              <a:defRPr/>
            </a:pPr>
            <a:r>
              <a:rPr lang="en-US" sz="1800" dirty="0"/>
              <a:t>Operational Basic Apparent Losses</a:t>
            </a:r>
          </a:p>
          <a:p>
            <a:pPr marL="571500" lvl="3" indent="-342900">
              <a:spcBef>
                <a:spcPts val="800"/>
              </a:spcBef>
              <a:buFont typeface="Arial" pitchFamily="34" charset="0"/>
              <a:buChar char="•"/>
              <a:defRPr/>
            </a:pPr>
            <a:r>
              <a:rPr lang="en-US" sz="1800" dirty="0"/>
              <a:t>Operational Basic Real Losses</a:t>
            </a:r>
          </a:p>
          <a:p>
            <a:pPr marL="571500" lvl="3" indent="-342900">
              <a:spcBef>
                <a:spcPts val="800"/>
              </a:spcBef>
              <a:buFont typeface="Arial" pitchFamily="34" charset="0"/>
              <a:buChar char="•"/>
              <a:defRPr/>
            </a:pPr>
            <a:r>
              <a:rPr lang="en-US" sz="1800" dirty="0"/>
              <a:t>Economic Level of Leakage</a:t>
            </a:r>
          </a:p>
        </p:txBody>
      </p:sp>
    </p:spTree>
    <p:extLst>
      <p:ext uri="{BB962C8B-B14F-4D97-AF65-F5344CB8AC3E}">
        <p14:creationId xmlns:p14="http://schemas.microsoft.com/office/powerpoint/2010/main" val="12923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038-E74C-4DD4-9E6C-497B088137FB}"/>
              </a:ext>
            </a:extLst>
          </p:cNvPr>
          <p:cNvSpPr>
            <a:spLocks noGrp="1"/>
          </p:cNvSpPr>
          <p:nvPr>
            <p:ph type="title"/>
          </p:nvPr>
        </p:nvSpPr>
        <p:spPr/>
        <p:txBody>
          <a:bodyPr/>
          <a:lstStyle/>
          <a:p>
            <a:r>
              <a:rPr lang="en-US" dirty="0"/>
              <a:t>Water Efficiency Elements in Georgia Regulations</a:t>
            </a:r>
          </a:p>
        </p:txBody>
      </p:sp>
      <p:sp>
        <p:nvSpPr>
          <p:cNvPr id="4" name="Slide Number Placeholder 3">
            <a:extLst>
              <a:ext uri="{FF2B5EF4-FFF2-40B4-BE49-F238E27FC236}">
                <a16:creationId xmlns:a16="http://schemas.microsoft.com/office/drawing/2014/main" id="{7528CBA9-5F7A-4C1F-9CAE-E1354DC4B740}"/>
              </a:ext>
            </a:extLst>
          </p:cNvPr>
          <p:cNvSpPr>
            <a:spLocks noGrp="1"/>
          </p:cNvSpPr>
          <p:nvPr>
            <p:ph type="sldNum" sz="quarter" idx="12"/>
          </p:nvPr>
        </p:nvSpPr>
        <p:spPr/>
        <p:txBody>
          <a:bodyPr/>
          <a:lstStyle/>
          <a:p>
            <a:fld id="{91B3F590-BFE6-423D-867F-875EDAFBE285}" type="slidenum">
              <a:rPr lang="en-US" smtClean="0"/>
              <a:pPr/>
              <a:t>7</a:t>
            </a:fld>
            <a:endParaRPr lang="en-US"/>
          </a:p>
        </p:txBody>
      </p:sp>
      <p:graphicFrame>
        <p:nvGraphicFramePr>
          <p:cNvPr id="5" name="Content Placeholder 4">
            <a:extLst>
              <a:ext uri="{FF2B5EF4-FFF2-40B4-BE49-F238E27FC236}">
                <a16:creationId xmlns:a16="http://schemas.microsoft.com/office/drawing/2014/main" id="{5F134F6A-E659-47FF-A701-0F479D6B0826}"/>
              </a:ext>
            </a:extLst>
          </p:cNvPr>
          <p:cNvGraphicFramePr>
            <a:graphicFrameLocks noGrp="1"/>
          </p:cNvGraphicFramePr>
          <p:nvPr>
            <p:ph idx="1"/>
            <p:extLst>
              <p:ext uri="{D42A27DB-BD31-4B8C-83A1-F6EECF244321}">
                <p14:modId xmlns:p14="http://schemas.microsoft.com/office/powerpoint/2010/main" val="3069875764"/>
              </p:ext>
            </p:extLst>
          </p:nvPr>
        </p:nvGraphicFramePr>
        <p:xfrm>
          <a:off x="457200" y="1100138"/>
          <a:ext cx="8077199" cy="461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4D8CD-832D-4556-ADD0-021534BB3ABD}"/>
              </a:ext>
            </a:extLst>
          </p:cNvPr>
          <p:cNvSpPr>
            <a:spLocks noGrp="1"/>
          </p:cNvSpPr>
          <p:nvPr>
            <p:ph sz="half" idx="1"/>
          </p:nvPr>
        </p:nvSpPr>
        <p:spPr>
          <a:xfrm>
            <a:off x="304800" y="1295400"/>
            <a:ext cx="4648200" cy="4419600"/>
          </a:xfrm>
        </p:spPr>
        <p:txBody>
          <a:bodyPr>
            <a:normAutofit lnSpcReduction="10000"/>
          </a:bodyPr>
          <a:lstStyle/>
          <a:p>
            <a:pPr lvl="1">
              <a:lnSpc>
                <a:spcPct val="90000"/>
              </a:lnSpc>
              <a:buFont typeface="Arial" panose="020B0604020202020204" pitchFamily="34" charset="0"/>
              <a:buChar char="•"/>
            </a:pPr>
            <a:r>
              <a:rPr lang="en-US" sz="1800" b="1" dirty="0"/>
              <a:t>EPD’s approach combines 391-3-33-.05(1) and 391-3-33-.05(2) – Water Loss Control Programs and Individualized Goals</a:t>
            </a:r>
          </a:p>
          <a:p>
            <a:pPr marL="0" lvl="1" indent="0">
              <a:lnSpc>
                <a:spcPct val="90000"/>
              </a:lnSpc>
              <a:buNone/>
            </a:pPr>
            <a:endParaRPr lang="en-US" sz="1800" b="1" dirty="0"/>
          </a:p>
          <a:p>
            <a:pPr lvl="1">
              <a:lnSpc>
                <a:spcPct val="90000"/>
              </a:lnSpc>
              <a:buFont typeface="Arial" panose="020B0604020202020204" pitchFamily="34" charset="0"/>
              <a:buChar char="•"/>
            </a:pPr>
            <a:r>
              <a:rPr lang="en-US" sz="1800" b="1" dirty="0"/>
              <a:t>EPD Criteria for Water Loss Control Program Review</a:t>
            </a:r>
          </a:p>
          <a:p>
            <a:pPr lvl="2">
              <a:lnSpc>
                <a:spcPct val="90000"/>
              </a:lnSpc>
              <a:buFont typeface="Arial" panose="020B0604020202020204" pitchFamily="34" charset="0"/>
              <a:buChar char="•"/>
            </a:pPr>
            <a:r>
              <a:rPr lang="en-US" sz="1800" dirty="0"/>
              <a:t>Completion and implementation for public water systems as required</a:t>
            </a:r>
          </a:p>
          <a:p>
            <a:pPr lvl="2">
              <a:lnSpc>
                <a:spcPct val="90000"/>
              </a:lnSpc>
              <a:buFont typeface="Arial" panose="020B0604020202020204" pitchFamily="34" charset="0"/>
              <a:buChar char="•"/>
            </a:pPr>
            <a:r>
              <a:rPr lang="en-US" sz="1800" dirty="0"/>
              <a:t>Prioritization of activities based on results of annual water audits</a:t>
            </a:r>
          </a:p>
          <a:p>
            <a:pPr lvl="2">
              <a:lnSpc>
                <a:spcPct val="90000"/>
              </a:lnSpc>
              <a:buFont typeface="Arial" panose="020B0604020202020204" pitchFamily="34" charset="0"/>
              <a:buChar char="•"/>
            </a:pPr>
            <a:r>
              <a:rPr lang="en-US" sz="1800" dirty="0"/>
              <a:t>Establishment of measurable goals and timelines for implementation</a:t>
            </a:r>
          </a:p>
          <a:p>
            <a:pPr lvl="2">
              <a:lnSpc>
                <a:spcPct val="90000"/>
              </a:lnSpc>
              <a:buFont typeface="Arial" panose="020B0604020202020204" pitchFamily="34" charset="0"/>
              <a:buChar char="•"/>
            </a:pPr>
            <a:r>
              <a:rPr lang="en-US" sz="1800" dirty="0"/>
              <a:t>Reflection of needs and abilities of the individual system</a:t>
            </a:r>
          </a:p>
          <a:p>
            <a:pPr>
              <a:lnSpc>
                <a:spcPct val="90000"/>
              </a:lnSpc>
            </a:pPr>
            <a:endParaRPr lang="en-US" sz="1300" dirty="0"/>
          </a:p>
          <a:p>
            <a:pPr>
              <a:lnSpc>
                <a:spcPct val="90000"/>
              </a:lnSpc>
            </a:pPr>
            <a:r>
              <a:rPr lang="en-US" sz="1300" dirty="0"/>
              <a:t>	</a:t>
            </a:r>
          </a:p>
          <a:p>
            <a:pPr>
              <a:lnSpc>
                <a:spcPct val="90000"/>
              </a:lnSpc>
            </a:pPr>
            <a:r>
              <a:rPr lang="en-US" sz="1300" dirty="0"/>
              <a:t>	</a:t>
            </a:r>
          </a:p>
        </p:txBody>
      </p:sp>
      <p:pic>
        <p:nvPicPr>
          <p:cNvPr id="5" name="Picture 3" descr="A close up of a logo&#10;&#10;Description automatically generated">
            <a:extLst>
              <a:ext uri="{FF2B5EF4-FFF2-40B4-BE49-F238E27FC236}">
                <a16:creationId xmlns:a16="http://schemas.microsoft.com/office/drawing/2014/main" id="{94079873-8619-4CFB-BACA-7E109D67A0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3060" y="1295400"/>
            <a:ext cx="3200400" cy="314562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A1E633ED-E12A-4352-B58D-0FC0753B8BE0}"/>
              </a:ext>
            </a:extLst>
          </p:cNvPr>
          <p:cNvSpPr>
            <a:spLocks noGrp="1"/>
          </p:cNvSpPr>
          <p:nvPr>
            <p:ph type="sldNum" sz="quarter" idx="12"/>
          </p:nvPr>
        </p:nvSpPr>
        <p:spPr>
          <a:xfrm>
            <a:off x="8382000" y="6050280"/>
            <a:ext cx="502920" cy="502920"/>
          </a:xfrm>
        </p:spPr>
        <p:txBody>
          <a:bodyPr anchor="ctr">
            <a:normAutofit/>
          </a:bodyPr>
          <a:lstStyle/>
          <a:p>
            <a:pPr>
              <a:spcAft>
                <a:spcPts val="600"/>
              </a:spcAft>
            </a:pPr>
            <a:fld id="{91B3F590-BFE6-423D-867F-875EDAFBE285}" type="slidenum">
              <a:rPr lang="en-US" smtClean="0"/>
              <a:pPr>
                <a:spcAft>
                  <a:spcPts val="600"/>
                </a:spcAft>
              </a:pPr>
              <a:t>8</a:t>
            </a:fld>
            <a:endParaRPr lang="en-US"/>
          </a:p>
        </p:txBody>
      </p:sp>
      <p:sp>
        <p:nvSpPr>
          <p:cNvPr id="2" name="Title 1">
            <a:extLst>
              <a:ext uri="{FF2B5EF4-FFF2-40B4-BE49-F238E27FC236}">
                <a16:creationId xmlns:a16="http://schemas.microsoft.com/office/drawing/2014/main" id="{F39DD950-943F-48B9-B9D5-3BBFA87E46F3}"/>
              </a:ext>
            </a:extLst>
          </p:cNvPr>
          <p:cNvSpPr>
            <a:spLocks noGrp="1"/>
          </p:cNvSpPr>
          <p:nvPr>
            <p:ph type="title"/>
          </p:nvPr>
        </p:nvSpPr>
        <p:spPr>
          <a:xfrm>
            <a:off x="822960" y="365760"/>
            <a:ext cx="7520940" cy="548640"/>
          </a:xfrm>
        </p:spPr>
        <p:txBody>
          <a:bodyPr anchor="ctr">
            <a:normAutofit fontScale="90000"/>
          </a:bodyPr>
          <a:lstStyle/>
          <a:p>
            <a:r>
              <a:rPr lang="en-US" dirty="0"/>
              <a:t>Development of Water Loss Control Program </a:t>
            </a:r>
          </a:p>
        </p:txBody>
      </p:sp>
      <p:sp>
        <p:nvSpPr>
          <p:cNvPr id="6" name="TextBox 5">
            <a:extLst>
              <a:ext uri="{FF2B5EF4-FFF2-40B4-BE49-F238E27FC236}">
                <a16:creationId xmlns:a16="http://schemas.microsoft.com/office/drawing/2014/main" id="{1B39D4B5-5107-4F6B-B43C-1438F7AAD64B}"/>
              </a:ext>
            </a:extLst>
          </p:cNvPr>
          <p:cNvSpPr txBox="1"/>
          <p:nvPr/>
        </p:nvSpPr>
        <p:spPr>
          <a:xfrm>
            <a:off x="1516912" y="5562600"/>
            <a:ext cx="7620000" cy="276999"/>
          </a:xfrm>
          <a:prstGeom prst="rect">
            <a:avLst/>
          </a:prstGeom>
          <a:noFill/>
        </p:spPr>
        <p:txBody>
          <a:bodyPr wrap="square" rtlCol="0">
            <a:spAutoFit/>
          </a:bodyPr>
          <a:lstStyle/>
          <a:p>
            <a:r>
              <a:rPr lang="en-US" sz="1200" dirty="0"/>
              <a:t>Reference:  </a:t>
            </a:r>
            <a:r>
              <a:rPr lang="en-US" sz="1200" i="1" dirty="0"/>
              <a:t>Water Audits and Water Loss Control for Public Water Systems</a:t>
            </a:r>
            <a:r>
              <a:rPr lang="en-US" sz="1200" dirty="0"/>
              <a:t>, Environmental Protection Agency (EPA)</a:t>
            </a:r>
          </a:p>
        </p:txBody>
      </p:sp>
    </p:spTree>
    <p:extLst>
      <p:ext uri="{BB962C8B-B14F-4D97-AF65-F5344CB8AC3E}">
        <p14:creationId xmlns:p14="http://schemas.microsoft.com/office/powerpoint/2010/main" val="380989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Loss Control Program Criteria Details</a:t>
            </a:r>
          </a:p>
        </p:txBody>
      </p:sp>
      <p:sp>
        <p:nvSpPr>
          <p:cNvPr id="4" name="Slide Number Placeholder 3"/>
          <p:cNvSpPr>
            <a:spLocks noGrp="1"/>
          </p:cNvSpPr>
          <p:nvPr>
            <p:ph type="sldNum" sz="quarter" idx="12"/>
          </p:nvPr>
        </p:nvSpPr>
        <p:spPr/>
        <p:txBody>
          <a:bodyPr/>
          <a:lstStyle/>
          <a:p>
            <a:fld id="{91B3F590-BFE6-423D-867F-875EDAFBE285}" type="slidenum">
              <a:rPr lang="en-US" smtClean="0"/>
              <a:pPr/>
              <a:t>9</a:t>
            </a:fld>
            <a:endParaRPr lang="en-US"/>
          </a:p>
        </p:txBody>
      </p:sp>
      <p:sp>
        <p:nvSpPr>
          <p:cNvPr id="7" name="Content Placeholder 2">
            <a:extLst>
              <a:ext uri="{FF2B5EF4-FFF2-40B4-BE49-F238E27FC236}">
                <a16:creationId xmlns:a16="http://schemas.microsoft.com/office/drawing/2014/main" id="{96F7DA3A-9F58-4657-975F-AECE1332D82D}"/>
              </a:ext>
            </a:extLst>
          </p:cNvPr>
          <p:cNvSpPr txBox="1">
            <a:spLocks/>
          </p:cNvSpPr>
          <p:nvPr/>
        </p:nvSpPr>
        <p:spPr>
          <a:xfrm>
            <a:off x="822960" y="1066958"/>
            <a:ext cx="8061960" cy="4419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lnSpc>
                <a:spcPct val="90000"/>
              </a:lnSpc>
              <a:buFont typeface="Arial" panose="020B0604020202020204" pitchFamily="34" charset="0"/>
              <a:buChar char="•"/>
            </a:pPr>
            <a:endParaRPr lang="en-US" sz="2200" dirty="0"/>
          </a:p>
          <a:p>
            <a:pPr lvl="1">
              <a:lnSpc>
                <a:spcPct val="90000"/>
              </a:lnSpc>
              <a:buFont typeface="Arial" panose="020B0604020202020204" pitchFamily="34" charset="0"/>
              <a:buChar char="•"/>
            </a:pPr>
            <a:r>
              <a:rPr lang="en-US" sz="2200" b="1" dirty="0"/>
              <a:t>EPD will review all WLCPs submitted as part of the permitting process for adequacy. A WLCP:</a:t>
            </a:r>
          </a:p>
          <a:p>
            <a:pPr lvl="2">
              <a:lnSpc>
                <a:spcPct val="90000"/>
              </a:lnSpc>
              <a:buFont typeface="Arial" panose="020B0604020202020204" pitchFamily="34" charset="0"/>
              <a:buChar char="•"/>
            </a:pPr>
            <a:r>
              <a:rPr lang="en-US" sz="2200" dirty="0"/>
              <a:t>Must consider at least 3 areas recommended by the annual audit;</a:t>
            </a:r>
          </a:p>
          <a:p>
            <a:pPr lvl="2">
              <a:lnSpc>
                <a:spcPct val="90000"/>
              </a:lnSpc>
              <a:buFont typeface="Arial" panose="020B0604020202020204" pitchFamily="34" charset="0"/>
              <a:buChar char="•"/>
            </a:pPr>
            <a:r>
              <a:rPr lang="en-US" sz="2200" dirty="0"/>
              <a:t>Must acknowledge any audit recommendation that was not prioritized and explain the reason;</a:t>
            </a:r>
          </a:p>
          <a:p>
            <a:pPr lvl="2">
              <a:lnSpc>
                <a:spcPct val="90000"/>
              </a:lnSpc>
              <a:buFont typeface="Arial" panose="020B0604020202020204" pitchFamily="34" charset="0"/>
              <a:buChar char="•"/>
            </a:pPr>
            <a:r>
              <a:rPr lang="en-US" sz="2200" dirty="0"/>
              <a:t>Must reflect the needs and abilities of the individual system;</a:t>
            </a:r>
          </a:p>
          <a:p>
            <a:pPr lvl="2">
              <a:lnSpc>
                <a:spcPct val="90000"/>
              </a:lnSpc>
              <a:buFont typeface="Arial" panose="020B0604020202020204" pitchFamily="34" charset="0"/>
              <a:buChar char="•"/>
            </a:pPr>
            <a:r>
              <a:rPr lang="en-US" sz="2200" dirty="0"/>
              <a:t>Can pursue other priorities based on specific needs and characteristics of system; and </a:t>
            </a:r>
          </a:p>
          <a:p>
            <a:pPr lvl="2">
              <a:lnSpc>
                <a:spcPct val="90000"/>
              </a:lnSpc>
              <a:buFont typeface="Arial" panose="020B0604020202020204" pitchFamily="34" charset="0"/>
              <a:buChar char="•"/>
            </a:pPr>
            <a:r>
              <a:rPr lang="en-US" sz="2200" dirty="0"/>
              <a:t>May consider other applicable goals (i.e. Metro District Water Loss Targets, </a:t>
            </a:r>
            <a:r>
              <a:rPr lang="en-US" sz="2200" dirty="0" err="1"/>
              <a:t>etc</a:t>
            </a:r>
            <a:r>
              <a:rPr lang="en-US" sz="2200" dirty="0"/>
              <a:t>)	</a:t>
            </a:r>
          </a:p>
          <a:p>
            <a:pPr marL="237744" lvl="2" indent="0">
              <a:lnSpc>
                <a:spcPct val="90000"/>
              </a:lnSpc>
              <a:buNone/>
            </a:pPr>
            <a:endParaRPr lang="en-US" sz="2200" dirty="0"/>
          </a:p>
          <a:p>
            <a:pPr lvl="1">
              <a:lnSpc>
                <a:spcPct val="90000"/>
              </a:lnSpc>
              <a:buFont typeface="Arial" panose="020B0604020202020204" pitchFamily="34" charset="0"/>
              <a:buChar char="•"/>
            </a:pPr>
            <a:r>
              <a:rPr lang="en-US" sz="2200" b="1" dirty="0"/>
              <a:t>Note:  All proposed actions, goals, and timelines in the program should be proposed by the system, not EPD</a:t>
            </a:r>
          </a:p>
          <a:p>
            <a:pPr lvl="2">
              <a:lnSpc>
                <a:spcPct val="90000"/>
              </a:lnSpc>
              <a:buFont typeface="Arial" panose="020B0604020202020204" pitchFamily="34" charset="0"/>
              <a:buChar char="•"/>
            </a:pPr>
            <a:endParaRPr lang="en-US" sz="2000" dirty="0"/>
          </a:p>
          <a:p>
            <a:pPr marL="0" lvl="1" indent="0">
              <a:lnSpc>
                <a:spcPct val="90000"/>
              </a:lnSpc>
              <a:buNone/>
            </a:pPr>
            <a:r>
              <a:rPr lang="en-US" sz="1300" dirty="0"/>
              <a:t>	</a:t>
            </a:r>
          </a:p>
        </p:txBody>
      </p:sp>
    </p:spTree>
    <p:extLst>
      <p:ext uri="{BB962C8B-B14F-4D97-AF65-F5344CB8AC3E}">
        <p14:creationId xmlns:p14="http://schemas.microsoft.com/office/powerpoint/2010/main" val="3550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rning Mojo Panel Discussions_JDS 9-10-18">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TotalTime>
  <Words>1657</Words>
  <Application>Microsoft Office PowerPoint</Application>
  <PresentationFormat>On-screen Show (4:3)</PresentationFormat>
  <Paragraphs>182</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Times New Roman</vt:lpstr>
      <vt:lpstr>Wingdings</vt:lpstr>
      <vt:lpstr>Morning Mojo Panel Discussions_JDS 9-10-18</vt:lpstr>
      <vt:lpstr>PowerPoint Presentation</vt:lpstr>
      <vt:lpstr>Presentation Outline</vt:lpstr>
      <vt:lpstr>Origins of tracking water loss in Georgia</vt:lpstr>
      <vt:lpstr>Rules for Public Water Systems to Improve Water Supply Efficiency</vt:lpstr>
      <vt:lpstr>Detail in the Rules:  Water Loss Control Program Elements</vt:lpstr>
      <vt:lpstr>Detail in the Rules:  Water Loss Control Program Elements</vt:lpstr>
      <vt:lpstr>Water Efficiency Elements in Georgia Regulations</vt:lpstr>
      <vt:lpstr>Development of Water Loss Control Program </vt:lpstr>
      <vt:lpstr>Water Loss Control Program Criteria Details</vt:lpstr>
      <vt:lpstr>Water Loss Control Program Evaluation</vt:lpstr>
      <vt:lpstr>Implications for EPD Processes</vt:lpstr>
      <vt:lpstr>EPD Procedural changes</vt:lpstr>
      <vt:lpstr>Reminder:  Demonstration of progress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Johanna</dc:creator>
  <cp:lastModifiedBy>Smith, Johanna</cp:lastModifiedBy>
  <cp:revision>43</cp:revision>
  <dcterms:created xsi:type="dcterms:W3CDTF">2020-04-22T12:33:32Z</dcterms:created>
  <dcterms:modified xsi:type="dcterms:W3CDTF">2020-12-01T17:24:36Z</dcterms:modified>
</cp:coreProperties>
</file>