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6"/>
  </p:notesMasterIdLst>
  <p:sldIdLst>
    <p:sldId id="256" r:id="rId2"/>
    <p:sldId id="479" r:id="rId3"/>
    <p:sldId id="431" r:id="rId4"/>
    <p:sldId id="259" r:id="rId5"/>
    <p:sldId id="360" r:id="rId6"/>
    <p:sldId id="285" r:id="rId7"/>
    <p:sldId id="368" r:id="rId8"/>
    <p:sldId id="427" r:id="rId9"/>
    <p:sldId id="367" r:id="rId10"/>
    <p:sldId id="445" r:id="rId11"/>
    <p:sldId id="494" r:id="rId12"/>
    <p:sldId id="444" r:id="rId13"/>
    <p:sldId id="446" r:id="rId14"/>
    <p:sldId id="490" r:id="rId15"/>
    <p:sldId id="399" r:id="rId16"/>
    <p:sldId id="496" r:id="rId17"/>
    <p:sldId id="497" r:id="rId18"/>
    <p:sldId id="498" r:id="rId19"/>
    <p:sldId id="499" r:id="rId20"/>
    <p:sldId id="495" r:id="rId21"/>
    <p:sldId id="416" r:id="rId22"/>
    <p:sldId id="370" r:id="rId23"/>
    <p:sldId id="470" r:id="rId24"/>
    <p:sldId id="471" r:id="rId25"/>
    <p:sldId id="372" r:id="rId26"/>
    <p:sldId id="376" r:id="rId27"/>
    <p:sldId id="377" r:id="rId28"/>
    <p:sldId id="378" r:id="rId29"/>
    <p:sldId id="500" r:id="rId30"/>
    <p:sldId id="475" r:id="rId31"/>
    <p:sldId id="476" r:id="rId32"/>
    <p:sldId id="478" r:id="rId33"/>
    <p:sldId id="488" r:id="rId34"/>
    <p:sldId id="433" r:id="rId35"/>
    <p:sldId id="434" r:id="rId36"/>
    <p:sldId id="435" r:id="rId37"/>
    <p:sldId id="373" r:id="rId38"/>
    <p:sldId id="374" r:id="rId39"/>
    <p:sldId id="430" r:id="rId40"/>
    <p:sldId id="491" r:id="rId41"/>
    <p:sldId id="428" r:id="rId42"/>
    <p:sldId id="472" r:id="rId43"/>
    <p:sldId id="473" r:id="rId44"/>
    <p:sldId id="429" r:id="rId45"/>
    <p:sldId id="379" r:id="rId46"/>
    <p:sldId id="489" r:id="rId47"/>
    <p:sldId id="375" r:id="rId48"/>
    <p:sldId id="437" r:id="rId49"/>
    <p:sldId id="448" r:id="rId50"/>
    <p:sldId id="415" r:id="rId51"/>
    <p:sldId id="388" r:id="rId52"/>
    <p:sldId id="389" r:id="rId53"/>
    <p:sldId id="390" r:id="rId54"/>
    <p:sldId id="469" r:id="rId55"/>
    <p:sldId id="391" r:id="rId56"/>
    <p:sldId id="392" r:id="rId57"/>
    <p:sldId id="393" r:id="rId58"/>
    <p:sldId id="442" r:id="rId59"/>
    <p:sldId id="439" r:id="rId60"/>
    <p:sldId id="394" r:id="rId61"/>
    <p:sldId id="395" r:id="rId62"/>
    <p:sldId id="440" r:id="rId63"/>
    <p:sldId id="441" r:id="rId64"/>
    <p:sldId id="461" r:id="rId65"/>
    <p:sldId id="462" r:id="rId66"/>
    <p:sldId id="483" r:id="rId67"/>
    <p:sldId id="465" r:id="rId68"/>
    <p:sldId id="466" r:id="rId69"/>
    <p:sldId id="480" r:id="rId70"/>
    <p:sldId id="481" r:id="rId71"/>
    <p:sldId id="396" r:id="rId72"/>
    <p:sldId id="401" r:id="rId73"/>
    <p:sldId id="363" r:id="rId74"/>
    <p:sldId id="453" r:id="rId75"/>
    <p:sldId id="449" r:id="rId76"/>
    <p:sldId id="450" r:id="rId77"/>
    <p:sldId id="451" r:id="rId78"/>
    <p:sldId id="457" r:id="rId79"/>
    <p:sldId id="452" r:id="rId80"/>
    <p:sldId id="458" r:id="rId81"/>
    <p:sldId id="459" r:id="rId82"/>
    <p:sldId id="460" r:id="rId83"/>
    <p:sldId id="474" r:id="rId84"/>
    <p:sldId id="412" r:id="rId85"/>
    <p:sldId id="413" r:id="rId86"/>
    <p:sldId id="380" r:id="rId87"/>
    <p:sldId id="381" r:id="rId88"/>
    <p:sldId id="382" r:id="rId89"/>
    <p:sldId id="484" r:id="rId90"/>
    <p:sldId id="485" r:id="rId91"/>
    <p:sldId id="486" r:id="rId92"/>
    <p:sldId id="418" r:id="rId93"/>
    <p:sldId id="419" r:id="rId94"/>
    <p:sldId id="467" r:id="rId95"/>
    <p:sldId id="493" r:id="rId96"/>
    <p:sldId id="454" r:id="rId97"/>
    <p:sldId id="366" r:id="rId98"/>
    <p:sldId id="383" r:id="rId99"/>
    <p:sldId id="384" r:id="rId100"/>
    <p:sldId id="385" r:id="rId101"/>
    <p:sldId id="402" r:id="rId102"/>
    <p:sldId id="403" r:id="rId103"/>
    <p:sldId id="404" r:id="rId104"/>
    <p:sldId id="468" r:id="rId105"/>
    <p:sldId id="456" r:id="rId106"/>
    <p:sldId id="405" r:id="rId107"/>
    <p:sldId id="406" r:id="rId108"/>
    <p:sldId id="407" r:id="rId109"/>
    <p:sldId id="492" r:id="rId110"/>
    <p:sldId id="408" r:id="rId111"/>
    <p:sldId id="409" r:id="rId112"/>
    <p:sldId id="410" r:id="rId113"/>
    <p:sldId id="411" r:id="rId114"/>
    <p:sldId id="455" r:id="rId1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3E71E2-AB7C-44D4-A3F6-5537CDFFB37C}">
          <p14:sldIdLst>
            <p14:sldId id="256"/>
            <p14:sldId id="479"/>
            <p14:sldId id="431"/>
            <p14:sldId id="259"/>
            <p14:sldId id="360"/>
            <p14:sldId id="285"/>
            <p14:sldId id="368"/>
            <p14:sldId id="427"/>
            <p14:sldId id="367"/>
            <p14:sldId id="445"/>
            <p14:sldId id="494"/>
            <p14:sldId id="444"/>
          </p14:sldIdLst>
        </p14:section>
        <p14:section name="Untitled Section" id="{8F78064C-A4D5-4CDC-B272-2ACB2587CC44}">
          <p14:sldIdLst>
            <p14:sldId id="446"/>
            <p14:sldId id="490"/>
            <p14:sldId id="399"/>
            <p14:sldId id="496"/>
            <p14:sldId id="497"/>
            <p14:sldId id="498"/>
            <p14:sldId id="499"/>
            <p14:sldId id="495"/>
            <p14:sldId id="416"/>
            <p14:sldId id="370"/>
            <p14:sldId id="470"/>
            <p14:sldId id="471"/>
            <p14:sldId id="372"/>
            <p14:sldId id="376"/>
            <p14:sldId id="377"/>
            <p14:sldId id="378"/>
            <p14:sldId id="500"/>
            <p14:sldId id="475"/>
            <p14:sldId id="476"/>
            <p14:sldId id="478"/>
            <p14:sldId id="488"/>
            <p14:sldId id="433"/>
            <p14:sldId id="434"/>
            <p14:sldId id="435"/>
            <p14:sldId id="373"/>
            <p14:sldId id="374"/>
            <p14:sldId id="430"/>
            <p14:sldId id="491"/>
            <p14:sldId id="428"/>
            <p14:sldId id="472"/>
            <p14:sldId id="473"/>
            <p14:sldId id="429"/>
            <p14:sldId id="379"/>
            <p14:sldId id="489"/>
            <p14:sldId id="375"/>
            <p14:sldId id="437"/>
            <p14:sldId id="448"/>
            <p14:sldId id="415"/>
            <p14:sldId id="388"/>
            <p14:sldId id="389"/>
            <p14:sldId id="390"/>
            <p14:sldId id="469"/>
            <p14:sldId id="391"/>
            <p14:sldId id="392"/>
            <p14:sldId id="393"/>
            <p14:sldId id="442"/>
            <p14:sldId id="439"/>
            <p14:sldId id="394"/>
            <p14:sldId id="395"/>
            <p14:sldId id="440"/>
            <p14:sldId id="441"/>
            <p14:sldId id="461"/>
            <p14:sldId id="462"/>
            <p14:sldId id="483"/>
            <p14:sldId id="465"/>
            <p14:sldId id="466"/>
            <p14:sldId id="480"/>
            <p14:sldId id="481"/>
            <p14:sldId id="396"/>
            <p14:sldId id="401"/>
            <p14:sldId id="363"/>
            <p14:sldId id="453"/>
            <p14:sldId id="449"/>
            <p14:sldId id="450"/>
            <p14:sldId id="451"/>
            <p14:sldId id="457"/>
            <p14:sldId id="452"/>
            <p14:sldId id="458"/>
            <p14:sldId id="459"/>
            <p14:sldId id="460"/>
            <p14:sldId id="474"/>
            <p14:sldId id="412"/>
            <p14:sldId id="413"/>
            <p14:sldId id="380"/>
            <p14:sldId id="381"/>
            <p14:sldId id="382"/>
            <p14:sldId id="484"/>
            <p14:sldId id="485"/>
            <p14:sldId id="486"/>
            <p14:sldId id="418"/>
            <p14:sldId id="419"/>
            <p14:sldId id="467"/>
            <p14:sldId id="493"/>
            <p14:sldId id="454"/>
            <p14:sldId id="366"/>
            <p14:sldId id="383"/>
            <p14:sldId id="384"/>
            <p14:sldId id="385"/>
            <p14:sldId id="402"/>
            <p14:sldId id="403"/>
            <p14:sldId id="404"/>
            <p14:sldId id="468"/>
            <p14:sldId id="456"/>
            <p14:sldId id="405"/>
            <p14:sldId id="406"/>
            <p14:sldId id="407"/>
            <p14:sldId id="492"/>
            <p14:sldId id="408"/>
            <p14:sldId id="409"/>
            <p14:sldId id="410"/>
            <p14:sldId id="411"/>
            <p14:sldId id="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otfred"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94688" autoAdjust="0"/>
  </p:normalViewPr>
  <p:slideViewPr>
    <p:cSldViewPr snapToGrid="0" snapToObjects="1">
      <p:cViewPr varScale="1">
        <p:scale>
          <a:sx n="108" d="100"/>
          <a:sy n="108" d="100"/>
        </p:scale>
        <p:origin x="1704" y="102"/>
      </p:cViewPr>
      <p:guideLst>
        <p:guide orient="horz" pos="2160"/>
        <p:guide pos="2880"/>
      </p:guideLst>
    </p:cSldViewPr>
  </p:slideViewPr>
  <p:outlineViewPr>
    <p:cViewPr>
      <p:scale>
        <a:sx n="33" d="100"/>
        <a:sy n="33" d="100"/>
      </p:scale>
      <p:origin x="0" y="8128"/>
    </p:cViewPr>
  </p:outlineViewPr>
  <p:notesTextViewPr>
    <p:cViewPr>
      <p:scale>
        <a:sx n="100" d="100"/>
        <a:sy n="100" d="100"/>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7CAC0-53D6-4B8B-9794-5A97730DF576}" type="datetimeFigureOut">
              <a:rPr lang="en-US" smtClean="0"/>
              <a:t>1/22/2020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64103-EFDB-48F1-925B-C4CD8B802738}" type="slidenum">
              <a:rPr lang="en-US" smtClean="0"/>
              <a:t>‹#›</a:t>
            </a:fld>
            <a:endParaRPr lang="en-US"/>
          </a:p>
        </p:txBody>
      </p:sp>
    </p:spTree>
    <p:extLst>
      <p:ext uri="{BB962C8B-B14F-4D97-AF65-F5344CB8AC3E}">
        <p14:creationId xmlns:p14="http://schemas.microsoft.com/office/powerpoint/2010/main" val="121279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64103-EFDB-48F1-925B-C4CD8B802738}" type="slidenum">
              <a:rPr lang="en-US" smtClean="0"/>
              <a:t>3</a:t>
            </a:fld>
            <a:endParaRPr lang="en-US"/>
          </a:p>
        </p:txBody>
      </p:sp>
    </p:spTree>
    <p:extLst>
      <p:ext uri="{BB962C8B-B14F-4D97-AF65-F5344CB8AC3E}">
        <p14:creationId xmlns:p14="http://schemas.microsoft.com/office/powerpoint/2010/main" val="325035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4</a:t>
            </a:fld>
            <a:endParaRPr lang="en-US"/>
          </a:p>
        </p:txBody>
      </p:sp>
    </p:spTree>
    <p:extLst>
      <p:ext uri="{BB962C8B-B14F-4D97-AF65-F5344CB8AC3E}">
        <p14:creationId xmlns:p14="http://schemas.microsoft.com/office/powerpoint/2010/main" val="2614584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5</a:t>
            </a:fld>
            <a:endParaRPr lang="en-US"/>
          </a:p>
        </p:txBody>
      </p:sp>
    </p:spTree>
    <p:extLst>
      <p:ext uri="{BB962C8B-B14F-4D97-AF65-F5344CB8AC3E}">
        <p14:creationId xmlns:p14="http://schemas.microsoft.com/office/powerpoint/2010/main" val="261458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6</a:t>
            </a:fld>
            <a:endParaRPr lang="en-US"/>
          </a:p>
        </p:txBody>
      </p:sp>
    </p:spTree>
    <p:extLst>
      <p:ext uri="{BB962C8B-B14F-4D97-AF65-F5344CB8AC3E}">
        <p14:creationId xmlns:p14="http://schemas.microsoft.com/office/powerpoint/2010/main" val="2614584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9BE4CF-1212-D74A-A60E-30CEC3BBB85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1707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BE4CF-1212-D74A-A60E-30CEC3BBB85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26531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BE4CF-1212-D74A-A60E-30CEC3BBB85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53967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BE4CF-1212-D74A-A60E-30CEC3BBB85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397693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BE4CF-1212-D74A-A60E-30CEC3BBB85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9505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BE4CF-1212-D74A-A60E-30CEC3BBB85F}"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5466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BE4CF-1212-D74A-A60E-30CEC3BBB85F}"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151506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BE4CF-1212-D74A-A60E-30CEC3BBB85F}"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172378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BE4CF-1212-D74A-A60E-30CEC3BBB85F}"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41430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BE4CF-1212-D74A-A60E-30CEC3BBB85F}"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26874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BE4CF-1212-D74A-A60E-30CEC3BBB85F}"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202638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BE4CF-1212-D74A-A60E-30CEC3BBB85F}" type="datetimeFigureOut">
              <a:rPr lang="en-US" smtClean="0"/>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CF9A9-B8A3-E541-B433-0BD9BB889065}" type="slidenum">
              <a:rPr lang="en-US" smtClean="0"/>
              <a:t>‹#›</a:t>
            </a:fld>
            <a:endParaRPr lang="en-US"/>
          </a:p>
        </p:txBody>
      </p:sp>
      <p:pic>
        <p:nvPicPr>
          <p:cNvPr id="7" name="Picture 6" descr="PPT templates BLANK 1.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156751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pd.georgia.gov/geo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eos.epd.georgia.gov/GA/GEOS/Public/EnSuite/Shared/Pages/Main/Login.aspx"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epd.georgia.gov/geo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epd.georgia.gov/air/air-permit-fee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epd.georgia.gov/underground-storage-tank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GEOS Training for Applications &amp; Reporting</a:t>
            </a:r>
          </a:p>
        </p:txBody>
      </p:sp>
      <p:sp>
        <p:nvSpPr>
          <p:cNvPr id="3" name="Subtitle 2"/>
          <p:cNvSpPr>
            <a:spLocks noGrp="1"/>
          </p:cNvSpPr>
          <p:nvPr>
            <p:ph type="subTitle" idx="1"/>
          </p:nvPr>
        </p:nvSpPr>
        <p:spPr>
          <a:xfrm>
            <a:off x="1371600" y="3600450"/>
            <a:ext cx="6400800" cy="1348921"/>
          </a:xfrm>
        </p:spPr>
        <p:txBody>
          <a:bodyPr/>
          <a:lstStyle/>
          <a:p>
            <a:r>
              <a:rPr lang="en-US" dirty="0"/>
              <a:t>The Georgia Environmental Protection Division </a:t>
            </a:r>
          </a:p>
        </p:txBody>
      </p:sp>
      <p:sp>
        <p:nvSpPr>
          <p:cNvPr id="5" name="TextBox 4"/>
          <p:cNvSpPr txBox="1"/>
          <p:nvPr/>
        </p:nvSpPr>
        <p:spPr>
          <a:xfrm>
            <a:off x="1371600" y="5376057"/>
            <a:ext cx="6567714" cy="369332"/>
          </a:xfrm>
          <a:prstGeom prst="rect">
            <a:avLst/>
          </a:prstGeom>
          <a:noFill/>
        </p:spPr>
        <p:txBody>
          <a:bodyPr wrap="square" rtlCol="0">
            <a:spAutoFit/>
          </a:bodyPr>
          <a:lstStyle/>
          <a:p>
            <a:r>
              <a:rPr lang="en-US" dirty="0"/>
              <a:t>GEOS Technical Assistance site:  </a:t>
            </a:r>
            <a:r>
              <a:rPr lang="en-US" dirty="0">
                <a:hlinkClick r:id="rId2"/>
              </a:rPr>
              <a:t>https://epd.georgia.gov/geos</a:t>
            </a:r>
            <a:endParaRPr lang="en-US" dirty="0"/>
          </a:p>
        </p:txBody>
      </p:sp>
    </p:spTree>
    <p:extLst>
      <p:ext uri="{BB962C8B-B14F-4D97-AF65-F5344CB8AC3E}">
        <p14:creationId xmlns:p14="http://schemas.microsoft.com/office/powerpoint/2010/main" val="3363603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Proofing</a:t>
            </a:r>
          </a:p>
        </p:txBody>
      </p:sp>
      <p:sp>
        <p:nvSpPr>
          <p:cNvPr id="3" name="Content Placeholder 2"/>
          <p:cNvSpPr>
            <a:spLocks noGrp="1"/>
          </p:cNvSpPr>
          <p:nvPr>
            <p:ph idx="1"/>
          </p:nvPr>
        </p:nvSpPr>
        <p:spPr/>
        <p:txBody>
          <a:bodyPr/>
          <a:lstStyle/>
          <a:p>
            <a:r>
              <a:rPr lang="en-US" dirty="0"/>
              <a:t>In order to be approved as a Responsible Official for a facility you may first have to have your identity proofed</a:t>
            </a:r>
          </a:p>
          <a:p>
            <a:r>
              <a:rPr lang="en-US" dirty="0"/>
              <a:t>The type of Identity Proofing that you must use is dependent on the types of applications you are requesting</a:t>
            </a:r>
          </a:p>
          <a:p>
            <a:r>
              <a:rPr lang="en-US" dirty="0"/>
              <a:t>Identity Proofing is done by e-verify or ESA (Subscriber Agreement)</a:t>
            </a:r>
          </a:p>
          <a:p>
            <a:endParaRPr lang="en-US" dirty="0"/>
          </a:p>
        </p:txBody>
      </p:sp>
    </p:spTree>
    <p:extLst>
      <p:ext uri="{BB962C8B-B14F-4D97-AF65-F5344CB8AC3E}">
        <p14:creationId xmlns:p14="http://schemas.microsoft.com/office/powerpoint/2010/main" val="36590614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Managing Applications within GEOS</a:t>
            </a:r>
            <a:br>
              <a:rPr lang="en-US" dirty="0"/>
            </a:br>
            <a:r>
              <a:rPr lang="en-US" sz="3600" dirty="0"/>
              <a:t>Review Submissions</a:t>
            </a:r>
            <a:endParaRPr lang="en-US" dirty="0"/>
          </a:p>
        </p:txBody>
      </p:sp>
      <p:sp>
        <p:nvSpPr>
          <p:cNvPr id="5" name="Content Placeholder 4"/>
          <p:cNvSpPr>
            <a:spLocks noGrp="1"/>
          </p:cNvSpPr>
          <p:nvPr>
            <p:ph sz="half" idx="1"/>
          </p:nvPr>
        </p:nvSpPr>
        <p:spPr>
          <a:xfrm>
            <a:off x="457200" y="1600200"/>
            <a:ext cx="4038600" cy="4726709"/>
          </a:xfrm>
        </p:spPr>
        <p:txBody>
          <a:bodyPr>
            <a:normAutofit fontScale="92500" lnSpcReduction="10000"/>
          </a:bodyPr>
          <a:lstStyle/>
          <a:p>
            <a:r>
              <a:rPr lang="en-US" dirty="0"/>
              <a:t>If you need to copy your submission because of the similarities with a new submission, the ‘Copy Submittal’ button will create a new application and transpose all the data that was filled in on the previous application. </a:t>
            </a:r>
          </a:p>
          <a:p>
            <a:r>
              <a:rPr lang="en-US" sz="2200" i="1" dirty="0"/>
              <a:t>Please note the copy function is not available for all application types</a:t>
            </a:r>
          </a:p>
        </p:txBody>
      </p:sp>
      <p:pic>
        <p:nvPicPr>
          <p:cNvPr id="6" name="Content Placeholder 5">
            <a:extLst>
              <a:ext uri="{FF2B5EF4-FFF2-40B4-BE49-F238E27FC236}">
                <a16:creationId xmlns:a16="http://schemas.microsoft.com/office/drawing/2014/main" id="{984509D7-7F0A-4D79-BE02-D0CAD12A769D}"/>
              </a:ext>
            </a:extLst>
          </p:cNvPr>
          <p:cNvPicPr>
            <a:picLocks noGrp="1" noChangeAspect="1"/>
          </p:cNvPicPr>
          <p:nvPr>
            <p:ph sz="half" idx="2"/>
          </p:nvPr>
        </p:nvPicPr>
        <p:blipFill>
          <a:blip r:embed="rId2"/>
          <a:stretch>
            <a:fillRect/>
          </a:stretch>
        </p:blipFill>
        <p:spPr>
          <a:xfrm>
            <a:off x="4648199" y="1600200"/>
            <a:ext cx="4340807" cy="4231374"/>
          </a:xfrm>
          <a:prstGeom prst="rect">
            <a:avLst/>
          </a:prstGeom>
        </p:spPr>
      </p:pic>
      <p:sp>
        <p:nvSpPr>
          <p:cNvPr id="8" name="Rectangle: Rounded Corners 7">
            <a:extLst>
              <a:ext uri="{FF2B5EF4-FFF2-40B4-BE49-F238E27FC236}">
                <a16:creationId xmlns:a16="http://schemas.microsoft.com/office/drawing/2014/main" id="{8E63697E-C1C7-473B-87DE-D2D75B9A5C5E}"/>
              </a:ext>
            </a:extLst>
          </p:cNvPr>
          <p:cNvSpPr/>
          <p:nvPr/>
        </p:nvSpPr>
        <p:spPr>
          <a:xfrm>
            <a:off x="5761608" y="1600200"/>
            <a:ext cx="1100831" cy="352887"/>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2FC91D1-5C40-42C0-8359-C6F70573B275}"/>
              </a:ext>
            </a:extLst>
          </p:cNvPr>
          <p:cNvSpPr/>
          <p:nvPr/>
        </p:nvSpPr>
        <p:spPr>
          <a:xfrm>
            <a:off x="4798007" y="2938509"/>
            <a:ext cx="3990886" cy="28408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684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Request for Application Withdrawal</a:t>
            </a:r>
          </a:p>
        </p:txBody>
      </p:sp>
      <p:sp>
        <p:nvSpPr>
          <p:cNvPr id="3" name="Content Placeholder 2"/>
          <p:cNvSpPr>
            <a:spLocks noGrp="1"/>
          </p:cNvSpPr>
          <p:nvPr>
            <p:ph sz="half" idx="1"/>
          </p:nvPr>
        </p:nvSpPr>
        <p:spPr/>
        <p:txBody>
          <a:bodyPr>
            <a:normAutofit fontScale="77500" lnSpcReduction="20000"/>
          </a:bodyPr>
          <a:lstStyle/>
          <a:p>
            <a:r>
              <a:rPr lang="en-US" dirty="0"/>
              <a:t>GEOS currently only allows the user to request for a withdrawal. </a:t>
            </a:r>
          </a:p>
          <a:p>
            <a:r>
              <a:rPr lang="en-US" dirty="0"/>
              <a:t>The request for withdrawal option is located in the ‘Track Submitted Application’ tab in the detailed view. </a:t>
            </a:r>
          </a:p>
          <a:p>
            <a:r>
              <a:rPr lang="en-US" dirty="0"/>
              <a:t>EPD will make a decision of whether or not to approve or deny the request.</a:t>
            </a:r>
          </a:p>
          <a:p>
            <a:r>
              <a:rPr lang="en-US" dirty="0"/>
              <a:t>If the withdrawal was approved, the status will mark the submission as withdrawn and no further action can be taken.</a:t>
            </a:r>
          </a:p>
        </p:txBody>
      </p:sp>
      <p:pic>
        <p:nvPicPr>
          <p:cNvPr id="6" name="Content Placeholder 5">
            <a:extLst>
              <a:ext uri="{FF2B5EF4-FFF2-40B4-BE49-F238E27FC236}">
                <a16:creationId xmlns:a16="http://schemas.microsoft.com/office/drawing/2014/main" id="{E5FE7D02-356C-4D05-8E1A-6DE57000E591}"/>
              </a:ext>
            </a:extLst>
          </p:cNvPr>
          <p:cNvPicPr>
            <a:picLocks noGrp="1" noChangeAspect="1"/>
          </p:cNvPicPr>
          <p:nvPr>
            <p:ph sz="half" idx="2"/>
          </p:nvPr>
        </p:nvPicPr>
        <p:blipFill>
          <a:blip r:embed="rId2"/>
          <a:stretch>
            <a:fillRect/>
          </a:stretch>
        </p:blipFill>
        <p:spPr>
          <a:xfrm>
            <a:off x="4495800" y="2193384"/>
            <a:ext cx="4605483" cy="1235616"/>
          </a:xfrm>
          <a:prstGeom prst="rect">
            <a:avLst/>
          </a:prstGeom>
        </p:spPr>
      </p:pic>
    </p:spTree>
    <p:extLst>
      <p:ext uri="{BB962C8B-B14F-4D97-AF65-F5344CB8AC3E}">
        <p14:creationId xmlns:p14="http://schemas.microsoft.com/office/powerpoint/2010/main" val="29758352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for Application Revision</a:t>
            </a:r>
          </a:p>
        </p:txBody>
      </p:sp>
      <p:sp>
        <p:nvSpPr>
          <p:cNvPr id="3" name="Content Placeholder 2"/>
          <p:cNvSpPr>
            <a:spLocks noGrp="1"/>
          </p:cNvSpPr>
          <p:nvPr>
            <p:ph sz="half" idx="1"/>
          </p:nvPr>
        </p:nvSpPr>
        <p:spPr/>
        <p:txBody>
          <a:bodyPr>
            <a:normAutofit fontScale="70000" lnSpcReduction="20000"/>
          </a:bodyPr>
          <a:lstStyle/>
          <a:p>
            <a:r>
              <a:rPr lang="en-US" dirty="0"/>
              <a:t>The request for revision option is located in the ‘Track Submitted Application’s tab’ tab in the detailed view. </a:t>
            </a:r>
          </a:p>
          <a:p>
            <a:r>
              <a:rPr lang="en-US" dirty="0"/>
              <a:t>EPD will make a decision of whether or not to approve or deny the request. </a:t>
            </a:r>
          </a:p>
          <a:p>
            <a:r>
              <a:rPr lang="en-US" dirty="0"/>
              <a:t>If the submission is approved for revision, a new application will be created with the status set as ‘Revision’. </a:t>
            </a:r>
          </a:p>
          <a:p>
            <a:pPr lvl="1"/>
            <a:r>
              <a:rPr lang="en-US" dirty="0"/>
              <a:t>This will let the user revise their past submission and the old submission will be marked as ‘Revised Archived’. </a:t>
            </a:r>
          </a:p>
          <a:p>
            <a:pPr lvl="1"/>
            <a:r>
              <a:rPr lang="en-US" dirty="0"/>
              <a:t>No further action can be taken on the old submission.</a:t>
            </a:r>
          </a:p>
        </p:txBody>
      </p:sp>
      <p:pic>
        <p:nvPicPr>
          <p:cNvPr id="7" name="Content Placeholder 6">
            <a:extLst>
              <a:ext uri="{FF2B5EF4-FFF2-40B4-BE49-F238E27FC236}">
                <a16:creationId xmlns:a16="http://schemas.microsoft.com/office/drawing/2014/main" id="{3A7087C6-1D88-45E7-ABC7-1955FA709C71}"/>
              </a:ext>
            </a:extLst>
          </p:cNvPr>
          <p:cNvPicPr>
            <a:picLocks noGrp="1" noChangeAspect="1"/>
          </p:cNvPicPr>
          <p:nvPr>
            <p:ph sz="half" idx="2"/>
          </p:nvPr>
        </p:nvPicPr>
        <p:blipFill>
          <a:blip r:embed="rId2"/>
          <a:stretch>
            <a:fillRect/>
          </a:stretch>
        </p:blipFill>
        <p:spPr>
          <a:xfrm>
            <a:off x="4355465" y="2254929"/>
            <a:ext cx="4528272" cy="1396492"/>
          </a:xfrm>
          <a:prstGeom prst="rect">
            <a:avLst/>
          </a:prstGeom>
        </p:spPr>
      </p:pic>
    </p:spTree>
    <p:extLst>
      <p:ext uri="{BB962C8B-B14F-4D97-AF65-F5344CB8AC3E}">
        <p14:creationId xmlns:p14="http://schemas.microsoft.com/office/powerpoint/2010/main" val="1234659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for Permit Termination</a:t>
            </a:r>
          </a:p>
        </p:txBody>
      </p:sp>
      <p:sp>
        <p:nvSpPr>
          <p:cNvPr id="3" name="Content Placeholder 2"/>
          <p:cNvSpPr>
            <a:spLocks noGrp="1"/>
          </p:cNvSpPr>
          <p:nvPr>
            <p:ph sz="half" idx="1"/>
          </p:nvPr>
        </p:nvSpPr>
        <p:spPr/>
        <p:txBody>
          <a:bodyPr>
            <a:normAutofit fontScale="62500" lnSpcReduction="20000"/>
          </a:bodyPr>
          <a:lstStyle/>
          <a:p>
            <a:r>
              <a:rPr lang="en-US" dirty="0"/>
              <a:t>If a final permit has been issued by the EPD through a GEOS submission and the applicant decides that the permit is no longer needed</a:t>
            </a:r>
          </a:p>
          <a:p>
            <a:r>
              <a:rPr lang="en-US" dirty="0"/>
              <a:t>The request for termination option is located in the ‘Track Submitted Application’s’ tab in the detailed view and can also navigate to this section through the ‘Manage Permit/Certification’ module. </a:t>
            </a:r>
          </a:p>
          <a:p>
            <a:r>
              <a:rPr lang="en-US" dirty="0"/>
              <a:t>By doing so, the EPD will make a decision of whether or not to approve or deny the request. </a:t>
            </a:r>
          </a:p>
          <a:p>
            <a:r>
              <a:rPr lang="en-US" dirty="0"/>
              <a:t>If the agency approves of the termination, the submission will then be terminated and no longer be modified.</a:t>
            </a:r>
          </a:p>
        </p:txBody>
      </p:sp>
      <p:pic>
        <p:nvPicPr>
          <p:cNvPr id="5" name="Content Placeholder 4"/>
          <p:cNvPicPr>
            <a:picLocks noGrp="1" noChangeAspect="1"/>
          </p:cNvPicPr>
          <p:nvPr>
            <p:ph sz="half" idx="2"/>
          </p:nvPr>
        </p:nvPicPr>
        <p:blipFill>
          <a:blip r:embed="rId2"/>
          <a:stretch>
            <a:fillRect/>
          </a:stretch>
        </p:blipFill>
        <p:spPr>
          <a:xfrm>
            <a:off x="4495799" y="1982765"/>
            <a:ext cx="4526049" cy="1169738"/>
          </a:xfrm>
          <a:prstGeom prst="rect">
            <a:avLst/>
          </a:prstGeom>
        </p:spPr>
      </p:pic>
    </p:spTree>
    <p:extLst>
      <p:ext uri="{BB962C8B-B14F-4D97-AF65-F5344CB8AC3E}">
        <p14:creationId xmlns:p14="http://schemas.microsoft.com/office/powerpoint/2010/main" val="1493107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Button</a:t>
            </a:r>
          </a:p>
        </p:txBody>
      </p:sp>
      <p:sp>
        <p:nvSpPr>
          <p:cNvPr id="3" name="Content Placeholder 2"/>
          <p:cNvSpPr>
            <a:spLocks noGrp="1"/>
          </p:cNvSpPr>
          <p:nvPr>
            <p:ph sz="half" idx="1"/>
          </p:nvPr>
        </p:nvSpPr>
        <p:spPr>
          <a:xfrm>
            <a:off x="457200" y="1600200"/>
            <a:ext cx="3525715" cy="4525963"/>
          </a:xfrm>
        </p:spPr>
        <p:txBody>
          <a:bodyPr/>
          <a:lstStyle/>
          <a:p>
            <a:r>
              <a:rPr lang="en-US" dirty="0"/>
              <a:t>From the dashboard if you have a permit or license that has an action button you may take the action without prior approval from EPD</a:t>
            </a:r>
          </a:p>
        </p:txBody>
      </p:sp>
      <p:pic>
        <p:nvPicPr>
          <p:cNvPr id="5" name="Content Placeholder 4"/>
          <p:cNvPicPr>
            <a:picLocks noGrp="1" noChangeAspect="1"/>
          </p:cNvPicPr>
          <p:nvPr>
            <p:ph sz="half" idx="2"/>
          </p:nvPr>
        </p:nvPicPr>
        <p:blipFill>
          <a:blip r:embed="rId2"/>
          <a:stretch>
            <a:fillRect/>
          </a:stretch>
        </p:blipFill>
        <p:spPr>
          <a:xfrm>
            <a:off x="4572000" y="4438040"/>
            <a:ext cx="4038600" cy="1687905"/>
          </a:xfrm>
          <a:prstGeom prst="rect">
            <a:avLst/>
          </a:prstGeom>
        </p:spPr>
      </p:pic>
      <p:pic>
        <p:nvPicPr>
          <p:cNvPr id="6" name="Picture 5"/>
          <p:cNvPicPr>
            <a:picLocks noChangeAspect="1"/>
          </p:cNvPicPr>
          <p:nvPr/>
        </p:nvPicPr>
        <p:blipFill>
          <a:blip r:embed="rId3"/>
          <a:stretch>
            <a:fillRect/>
          </a:stretch>
        </p:blipFill>
        <p:spPr>
          <a:xfrm>
            <a:off x="4139345" y="1342293"/>
            <a:ext cx="4733925" cy="2819400"/>
          </a:xfrm>
          <a:prstGeom prst="rect">
            <a:avLst/>
          </a:prstGeom>
        </p:spPr>
      </p:pic>
    </p:spTree>
    <p:extLst>
      <p:ext uri="{BB962C8B-B14F-4D97-AF65-F5344CB8AC3E}">
        <p14:creationId xmlns:p14="http://schemas.microsoft.com/office/powerpoint/2010/main" val="13841904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4 - Managing Submittals</a:t>
            </a:r>
          </a:p>
        </p:txBody>
      </p:sp>
      <p:sp>
        <p:nvSpPr>
          <p:cNvPr id="2" name="Content Placeholder 1"/>
          <p:cNvSpPr>
            <a:spLocks noGrp="1"/>
          </p:cNvSpPr>
          <p:nvPr>
            <p:ph idx="1"/>
          </p:nvPr>
        </p:nvSpPr>
        <p:spPr/>
        <p:txBody>
          <a:bodyPr>
            <a:normAutofit fontScale="92500" lnSpcReduction="20000"/>
          </a:bodyPr>
          <a:lstStyle/>
          <a:p>
            <a:r>
              <a:rPr lang="en-US" dirty="0"/>
              <a:t>Under the Submittal tab go to “Track Submitted Submittals” and look up Submittal ID that is provided in class. For this Submittal ID please answer the following questions:</a:t>
            </a:r>
          </a:p>
          <a:p>
            <a:pPr lvl="1"/>
            <a:r>
              <a:rPr lang="en-US" dirty="0"/>
              <a:t>What permit type was this submittal?</a:t>
            </a:r>
          </a:p>
          <a:p>
            <a:pPr lvl="1"/>
            <a:r>
              <a:rPr lang="en-US" dirty="0"/>
              <a:t>How many attachments were submitted online?</a:t>
            </a:r>
          </a:p>
          <a:p>
            <a:pPr lvl="1"/>
            <a:r>
              <a:rPr lang="en-US" dirty="0"/>
              <a:t>What was the total payable amount?</a:t>
            </a:r>
          </a:p>
          <a:p>
            <a:pPr lvl="1"/>
            <a:r>
              <a:rPr lang="en-US" dirty="0"/>
              <a:t>What was the sent date for the confirmation email by the </a:t>
            </a:r>
            <a:r>
              <a:rPr lang="en-US" dirty="0" err="1"/>
              <a:t>GovOnline</a:t>
            </a:r>
            <a:r>
              <a:rPr lang="en-US" dirty="0"/>
              <a:t> System?</a:t>
            </a:r>
          </a:p>
          <a:p>
            <a:r>
              <a:rPr lang="en-US" dirty="0"/>
              <a:t>We will go over the answers as a group when everyone has finished.</a:t>
            </a:r>
          </a:p>
        </p:txBody>
      </p:sp>
    </p:spTree>
    <p:extLst>
      <p:ext uri="{BB962C8B-B14F-4D97-AF65-F5344CB8AC3E}">
        <p14:creationId xmlns:p14="http://schemas.microsoft.com/office/powerpoint/2010/main" val="29608463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Online Fee Payment</a:t>
            </a:r>
          </a:p>
        </p:txBody>
      </p:sp>
      <p:sp>
        <p:nvSpPr>
          <p:cNvPr id="3" name="Content Placeholder 2"/>
          <p:cNvSpPr>
            <a:spLocks noGrp="1"/>
          </p:cNvSpPr>
          <p:nvPr>
            <p:ph sz="half" idx="1"/>
          </p:nvPr>
        </p:nvSpPr>
        <p:spPr/>
        <p:txBody>
          <a:bodyPr/>
          <a:lstStyle/>
          <a:p>
            <a:r>
              <a:rPr lang="en-US" dirty="0"/>
              <a:t>Click on the “Make Online Payment” button to submit a Payment.</a:t>
            </a:r>
          </a:p>
        </p:txBody>
      </p:sp>
      <p:sp>
        <p:nvSpPr>
          <p:cNvPr id="6" name="Right Arrow 5"/>
          <p:cNvSpPr/>
          <p:nvPr/>
        </p:nvSpPr>
        <p:spPr>
          <a:xfrm>
            <a:off x="2333897" y="3021874"/>
            <a:ext cx="1948543" cy="24384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11C82800-486F-4FD8-BE41-2F0BB77F360C}"/>
              </a:ext>
            </a:extLst>
          </p:cNvPr>
          <p:cNvPicPr>
            <a:picLocks noGrp="1" noChangeAspect="1"/>
          </p:cNvPicPr>
          <p:nvPr>
            <p:ph sz="half" idx="2"/>
          </p:nvPr>
        </p:nvPicPr>
        <p:blipFill>
          <a:blip r:embed="rId2"/>
          <a:stretch>
            <a:fillRect/>
          </a:stretch>
        </p:blipFill>
        <p:spPr>
          <a:xfrm>
            <a:off x="4341893" y="1657937"/>
            <a:ext cx="4696445" cy="2727874"/>
          </a:xfrm>
          <a:prstGeom prst="rect">
            <a:avLst/>
          </a:prstGeom>
        </p:spPr>
      </p:pic>
    </p:spTree>
    <p:extLst>
      <p:ext uri="{BB962C8B-B14F-4D97-AF65-F5344CB8AC3E}">
        <p14:creationId xmlns:p14="http://schemas.microsoft.com/office/powerpoint/2010/main" val="8255147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Online Fee Payment</a:t>
            </a:r>
          </a:p>
        </p:txBody>
      </p:sp>
      <p:sp>
        <p:nvSpPr>
          <p:cNvPr id="3" name="Content Placeholder 2"/>
          <p:cNvSpPr>
            <a:spLocks noGrp="1"/>
          </p:cNvSpPr>
          <p:nvPr>
            <p:ph sz="half" idx="1"/>
          </p:nvPr>
        </p:nvSpPr>
        <p:spPr/>
        <p:txBody>
          <a:bodyPr/>
          <a:lstStyle/>
          <a:p>
            <a:r>
              <a:rPr lang="en-US" dirty="0"/>
              <a:t>Click the ‘Start’ button to begin an online payment</a:t>
            </a:r>
          </a:p>
          <a:p>
            <a:r>
              <a:rPr lang="en-US" dirty="0"/>
              <a:t>Click next to continue to the next part of the wizard.</a:t>
            </a:r>
          </a:p>
        </p:txBody>
      </p:sp>
      <p:sp>
        <p:nvSpPr>
          <p:cNvPr id="6" name="Oval 5"/>
          <p:cNvSpPr/>
          <p:nvPr/>
        </p:nvSpPr>
        <p:spPr>
          <a:xfrm>
            <a:off x="7350034" y="5338354"/>
            <a:ext cx="557349" cy="32221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DC97AA84-1AB4-4AEA-81E4-460B16F5614E}"/>
              </a:ext>
            </a:extLst>
          </p:cNvPr>
          <p:cNvPicPr>
            <a:picLocks noGrp="1" noChangeAspect="1"/>
          </p:cNvPicPr>
          <p:nvPr>
            <p:ph sz="half" idx="2"/>
          </p:nvPr>
        </p:nvPicPr>
        <p:blipFill>
          <a:blip r:embed="rId2"/>
          <a:stretch>
            <a:fillRect/>
          </a:stretch>
        </p:blipFill>
        <p:spPr>
          <a:xfrm>
            <a:off x="4495800" y="1342938"/>
            <a:ext cx="4121715" cy="4783226"/>
          </a:xfrm>
          <a:prstGeom prst="rect">
            <a:avLst/>
          </a:prstGeom>
        </p:spPr>
      </p:pic>
    </p:spTree>
    <p:extLst>
      <p:ext uri="{BB962C8B-B14F-4D97-AF65-F5344CB8AC3E}">
        <p14:creationId xmlns:p14="http://schemas.microsoft.com/office/powerpoint/2010/main" val="37340908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Online Fee Payment</a:t>
            </a:r>
          </a:p>
        </p:txBody>
      </p:sp>
      <p:sp>
        <p:nvSpPr>
          <p:cNvPr id="3" name="Content Placeholder 2"/>
          <p:cNvSpPr>
            <a:spLocks noGrp="1"/>
          </p:cNvSpPr>
          <p:nvPr>
            <p:ph sz="half" idx="1"/>
          </p:nvPr>
        </p:nvSpPr>
        <p:spPr/>
        <p:txBody>
          <a:bodyPr>
            <a:normAutofit fontScale="92500"/>
          </a:bodyPr>
          <a:lstStyle/>
          <a:p>
            <a:r>
              <a:rPr lang="en-US" dirty="0"/>
              <a:t>The User must enter their FIMS Account ID and the Invoice Number. </a:t>
            </a:r>
          </a:p>
          <a:p>
            <a:r>
              <a:rPr lang="en-US" dirty="0"/>
              <a:t>Once they do, they will be able to see the general invoice information and how much they have remaining on the invoice.</a:t>
            </a:r>
          </a:p>
          <a:p>
            <a:r>
              <a:rPr lang="en-US" dirty="0"/>
              <a:t>Click ‘Next’ to continue.</a:t>
            </a:r>
          </a:p>
        </p:txBody>
      </p:sp>
      <p:pic>
        <p:nvPicPr>
          <p:cNvPr id="5" name="Content Placeholder 4"/>
          <p:cNvPicPr>
            <a:picLocks noGrp="1" noChangeAspect="1"/>
          </p:cNvPicPr>
          <p:nvPr>
            <p:ph sz="half" idx="2"/>
          </p:nvPr>
        </p:nvPicPr>
        <p:blipFill>
          <a:blip r:embed="rId2"/>
          <a:stretch>
            <a:fillRect/>
          </a:stretch>
        </p:blipFill>
        <p:spPr>
          <a:xfrm>
            <a:off x="4495800" y="1600200"/>
            <a:ext cx="4380412" cy="3285309"/>
          </a:xfrm>
          <a:prstGeom prst="rect">
            <a:avLst/>
          </a:prstGeom>
        </p:spPr>
      </p:pic>
    </p:spTree>
    <p:extLst>
      <p:ext uri="{BB962C8B-B14F-4D97-AF65-F5344CB8AC3E}">
        <p14:creationId xmlns:p14="http://schemas.microsoft.com/office/powerpoint/2010/main" val="7934477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9DA2-3AD3-4F11-95E9-6351DC4FCA9B}"/>
              </a:ext>
            </a:extLst>
          </p:cNvPr>
          <p:cNvSpPr>
            <a:spLocks noGrp="1"/>
          </p:cNvSpPr>
          <p:nvPr>
            <p:ph type="title"/>
          </p:nvPr>
        </p:nvSpPr>
        <p:spPr/>
        <p:txBody>
          <a:bodyPr/>
          <a:lstStyle/>
          <a:p>
            <a:r>
              <a:rPr lang="en-US" dirty="0"/>
              <a:t>Payments in GEOS</a:t>
            </a:r>
          </a:p>
        </p:txBody>
      </p:sp>
      <p:sp>
        <p:nvSpPr>
          <p:cNvPr id="3" name="Content Placeholder 2">
            <a:extLst>
              <a:ext uri="{FF2B5EF4-FFF2-40B4-BE49-F238E27FC236}">
                <a16:creationId xmlns:a16="http://schemas.microsoft.com/office/drawing/2014/main" id="{746EDF3B-E38C-4341-A5E6-D5EF9EBD2E2D}"/>
              </a:ext>
            </a:extLst>
          </p:cNvPr>
          <p:cNvSpPr>
            <a:spLocks noGrp="1"/>
          </p:cNvSpPr>
          <p:nvPr>
            <p:ph idx="1"/>
          </p:nvPr>
        </p:nvSpPr>
        <p:spPr/>
        <p:txBody>
          <a:bodyPr>
            <a:normAutofit lnSpcReduction="10000"/>
          </a:bodyPr>
          <a:lstStyle/>
          <a:p>
            <a:r>
              <a:rPr lang="en-US" dirty="0"/>
              <a:t>There are three ways to make payments in GEOS</a:t>
            </a:r>
          </a:p>
          <a:p>
            <a:pPr lvl="1"/>
            <a:r>
              <a:rPr lang="en-US" dirty="0"/>
              <a:t>Automated Clearing House (ACH)</a:t>
            </a:r>
          </a:p>
          <a:p>
            <a:pPr lvl="1"/>
            <a:r>
              <a:rPr lang="en-US" dirty="0"/>
              <a:t>Check</a:t>
            </a:r>
          </a:p>
          <a:p>
            <a:pPr lvl="1"/>
            <a:r>
              <a:rPr lang="en-US" dirty="0"/>
              <a:t>Money Order</a:t>
            </a:r>
          </a:p>
          <a:p>
            <a:r>
              <a:rPr lang="en-US" dirty="0"/>
              <a:t>Please remember that if you are reporting online but not paying online you need to make sure that you minimally put the submittal ID from GEOS on the check that you send</a:t>
            </a:r>
          </a:p>
          <a:p>
            <a:endParaRPr lang="en-US" dirty="0"/>
          </a:p>
        </p:txBody>
      </p:sp>
    </p:spTree>
    <p:extLst>
      <p:ext uri="{BB962C8B-B14F-4D97-AF65-F5344CB8AC3E}">
        <p14:creationId xmlns:p14="http://schemas.microsoft.com/office/powerpoint/2010/main" val="102371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5302-14EC-4A6B-8981-875F756254D4}"/>
              </a:ext>
            </a:extLst>
          </p:cNvPr>
          <p:cNvSpPr>
            <a:spLocks noGrp="1"/>
          </p:cNvSpPr>
          <p:nvPr>
            <p:ph type="title"/>
          </p:nvPr>
        </p:nvSpPr>
        <p:spPr/>
        <p:txBody>
          <a:bodyPr/>
          <a:lstStyle/>
          <a:p>
            <a:r>
              <a:rPr lang="en-US" dirty="0"/>
              <a:t>Identity Proofing</a:t>
            </a:r>
          </a:p>
        </p:txBody>
      </p:sp>
      <p:sp>
        <p:nvSpPr>
          <p:cNvPr id="3" name="Content Placeholder 2">
            <a:extLst>
              <a:ext uri="{FF2B5EF4-FFF2-40B4-BE49-F238E27FC236}">
                <a16:creationId xmlns:a16="http://schemas.microsoft.com/office/drawing/2014/main" id="{C3AF0B12-EA4E-4B2D-8B9B-2AB26E2B9904}"/>
              </a:ext>
            </a:extLst>
          </p:cNvPr>
          <p:cNvSpPr>
            <a:spLocks noGrp="1"/>
          </p:cNvSpPr>
          <p:nvPr>
            <p:ph idx="1"/>
          </p:nvPr>
        </p:nvSpPr>
        <p:spPr/>
        <p:txBody>
          <a:bodyPr/>
          <a:lstStyle/>
          <a:p>
            <a:r>
              <a:rPr lang="en-US" dirty="0"/>
              <a:t>All identity proofing is a two step process</a:t>
            </a:r>
          </a:p>
          <a:p>
            <a:pPr lvl="1"/>
            <a:r>
              <a:rPr lang="en-US" dirty="0"/>
              <a:t>First you submit your information to EPD</a:t>
            </a:r>
          </a:p>
          <a:p>
            <a:pPr lvl="2"/>
            <a:r>
              <a:rPr lang="en-US" dirty="0"/>
              <a:t>ESA or E-Verify</a:t>
            </a:r>
          </a:p>
          <a:p>
            <a:pPr lvl="1"/>
            <a:r>
              <a:rPr lang="en-US" dirty="0"/>
              <a:t>Second EPD reviews your information and if qualified they will approve you</a:t>
            </a:r>
          </a:p>
          <a:p>
            <a:r>
              <a:rPr lang="en-US" dirty="0"/>
              <a:t>Once approved by EPD you will receive email notification that you are approved</a:t>
            </a:r>
          </a:p>
        </p:txBody>
      </p:sp>
    </p:spTree>
    <p:extLst>
      <p:ext uri="{BB962C8B-B14F-4D97-AF65-F5344CB8AC3E}">
        <p14:creationId xmlns:p14="http://schemas.microsoft.com/office/powerpoint/2010/main" val="18340340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58"/>
            <a:ext cx="8229600" cy="1143000"/>
          </a:xfrm>
        </p:spPr>
        <p:txBody>
          <a:bodyPr/>
          <a:lstStyle/>
          <a:p>
            <a:r>
              <a:rPr lang="en-US" dirty="0"/>
              <a:t>Submit Online Fee Payment</a:t>
            </a:r>
          </a:p>
        </p:txBody>
      </p:sp>
      <p:sp>
        <p:nvSpPr>
          <p:cNvPr id="3" name="Content Placeholder 2"/>
          <p:cNvSpPr>
            <a:spLocks noGrp="1"/>
          </p:cNvSpPr>
          <p:nvPr>
            <p:ph sz="half" idx="1"/>
          </p:nvPr>
        </p:nvSpPr>
        <p:spPr>
          <a:xfrm>
            <a:off x="533400" y="1288907"/>
            <a:ext cx="4038600" cy="4525963"/>
          </a:xfrm>
        </p:spPr>
        <p:txBody>
          <a:bodyPr/>
          <a:lstStyle/>
          <a:p>
            <a:r>
              <a:rPr lang="en-US" dirty="0"/>
              <a:t>User must select a Payment Method. </a:t>
            </a:r>
          </a:p>
        </p:txBody>
      </p:sp>
      <p:sp>
        <p:nvSpPr>
          <p:cNvPr id="4" name="Content Placeholder 3"/>
          <p:cNvSpPr>
            <a:spLocks noGrp="1"/>
          </p:cNvSpPr>
          <p:nvPr>
            <p:ph sz="half" idx="2"/>
          </p:nvPr>
        </p:nvSpPr>
        <p:spPr>
          <a:xfrm>
            <a:off x="4609011" y="1264958"/>
            <a:ext cx="4038600" cy="4525963"/>
          </a:xfrm>
        </p:spPr>
        <p:txBody>
          <a:bodyPr/>
          <a:lstStyle/>
          <a:p>
            <a:r>
              <a:rPr lang="en-US" dirty="0"/>
              <a:t>A User that is making an Online Payment for their invoice will select the </a:t>
            </a:r>
            <a:r>
              <a:rPr lang="en-US" dirty="0" err="1"/>
              <a:t>eCheck</a:t>
            </a:r>
            <a:r>
              <a:rPr lang="en-US" dirty="0"/>
              <a:t> option.</a:t>
            </a:r>
          </a:p>
          <a:p>
            <a:endParaRPr lang="en-US" dirty="0"/>
          </a:p>
        </p:txBody>
      </p:sp>
      <p:pic>
        <p:nvPicPr>
          <p:cNvPr id="5" name="Picture 4"/>
          <p:cNvPicPr>
            <a:picLocks noChangeAspect="1"/>
          </p:cNvPicPr>
          <p:nvPr/>
        </p:nvPicPr>
        <p:blipFill>
          <a:blip r:embed="rId2"/>
          <a:stretch>
            <a:fillRect/>
          </a:stretch>
        </p:blipFill>
        <p:spPr>
          <a:xfrm>
            <a:off x="570410" y="3047924"/>
            <a:ext cx="8055023" cy="3021950"/>
          </a:xfrm>
          <a:prstGeom prst="rect">
            <a:avLst/>
          </a:prstGeom>
        </p:spPr>
      </p:pic>
    </p:spTree>
    <p:extLst>
      <p:ext uri="{BB962C8B-B14F-4D97-AF65-F5344CB8AC3E}">
        <p14:creationId xmlns:p14="http://schemas.microsoft.com/office/powerpoint/2010/main" val="42477725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Online Fee Payment</a:t>
            </a:r>
          </a:p>
        </p:txBody>
      </p:sp>
      <p:sp>
        <p:nvSpPr>
          <p:cNvPr id="3" name="Content Placeholder 2"/>
          <p:cNvSpPr>
            <a:spLocks noGrp="1"/>
          </p:cNvSpPr>
          <p:nvPr>
            <p:ph sz="half" idx="1"/>
          </p:nvPr>
        </p:nvSpPr>
        <p:spPr/>
        <p:txBody>
          <a:bodyPr/>
          <a:lstStyle/>
          <a:p>
            <a:r>
              <a:rPr lang="en-US" dirty="0"/>
              <a:t>For the final step, the User will need to certify the submission and enter an answer to one of their security questions and enter their GEOS Account PIN Number.</a:t>
            </a:r>
          </a:p>
        </p:txBody>
      </p:sp>
      <p:pic>
        <p:nvPicPr>
          <p:cNvPr id="5" name="Content Placeholder 4"/>
          <p:cNvPicPr>
            <a:picLocks noGrp="1" noChangeAspect="1"/>
          </p:cNvPicPr>
          <p:nvPr>
            <p:ph sz="half" idx="2"/>
          </p:nvPr>
        </p:nvPicPr>
        <p:blipFill>
          <a:blip r:embed="rId2"/>
          <a:stretch>
            <a:fillRect/>
          </a:stretch>
        </p:blipFill>
        <p:spPr>
          <a:xfrm>
            <a:off x="4407843" y="1689463"/>
            <a:ext cx="4413939" cy="4246070"/>
          </a:xfrm>
          <a:prstGeom prst="rect">
            <a:avLst/>
          </a:prstGeom>
        </p:spPr>
      </p:pic>
    </p:spTree>
    <p:extLst>
      <p:ext uri="{BB962C8B-B14F-4D97-AF65-F5344CB8AC3E}">
        <p14:creationId xmlns:p14="http://schemas.microsoft.com/office/powerpoint/2010/main" val="19821879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Account Balance</a:t>
            </a:r>
          </a:p>
        </p:txBody>
      </p:sp>
      <p:sp>
        <p:nvSpPr>
          <p:cNvPr id="3" name="Content Placeholder 2"/>
          <p:cNvSpPr>
            <a:spLocks noGrp="1"/>
          </p:cNvSpPr>
          <p:nvPr>
            <p:ph sz="half" idx="1"/>
          </p:nvPr>
        </p:nvSpPr>
        <p:spPr/>
        <p:txBody>
          <a:bodyPr/>
          <a:lstStyle/>
          <a:p>
            <a:r>
              <a:rPr lang="en-US" dirty="0"/>
              <a:t>From the GEOS Public Portal Dashboard, the User can view their current FIMS Account Balance by clicking on the ‘Search for Transactions’ button.</a:t>
            </a:r>
          </a:p>
        </p:txBody>
      </p:sp>
      <p:pic>
        <p:nvPicPr>
          <p:cNvPr id="8" name="Content Placeholder 7">
            <a:extLst>
              <a:ext uri="{FF2B5EF4-FFF2-40B4-BE49-F238E27FC236}">
                <a16:creationId xmlns:a16="http://schemas.microsoft.com/office/drawing/2014/main" id="{343E5BD1-5FF6-4BD8-A79F-FE241BD7F8C0}"/>
              </a:ext>
            </a:extLst>
          </p:cNvPr>
          <p:cNvPicPr>
            <a:picLocks noGrp="1" noChangeAspect="1"/>
          </p:cNvPicPr>
          <p:nvPr>
            <p:ph sz="half" idx="2"/>
          </p:nvPr>
        </p:nvPicPr>
        <p:blipFill>
          <a:blip r:embed="rId2"/>
          <a:stretch>
            <a:fillRect/>
          </a:stretch>
        </p:blipFill>
        <p:spPr>
          <a:xfrm>
            <a:off x="4181382" y="1704804"/>
            <a:ext cx="4811698" cy="2786046"/>
          </a:xfrm>
          <a:prstGeom prst="rect">
            <a:avLst/>
          </a:prstGeom>
        </p:spPr>
      </p:pic>
      <p:sp>
        <p:nvSpPr>
          <p:cNvPr id="9" name="Rectangle: Rounded Corners 8">
            <a:extLst>
              <a:ext uri="{FF2B5EF4-FFF2-40B4-BE49-F238E27FC236}">
                <a16:creationId xmlns:a16="http://schemas.microsoft.com/office/drawing/2014/main" id="{22A112A4-36D7-4A73-B328-000CB222C827}"/>
              </a:ext>
            </a:extLst>
          </p:cNvPr>
          <p:cNvSpPr/>
          <p:nvPr/>
        </p:nvSpPr>
        <p:spPr>
          <a:xfrm>
            <a:off x="4181382" y="3524435"/>
            <a:ext cx="4722921" cy="96641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4214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Account Balance</a:t>
            </a:r>
          </a:p>
        </p:txBody>
      </p:sp>
      <p:sp>
        <p:nvSpPr>
          <p:cNvPr id="3" name="Content Placeholder 2"/>
          <p:cNvSpPr>
            <a:spLocks noGrp="1"/>
          </p:cNvSpPr>
          <p:nvPr>
            <p:ph sz="half" idx="1"/>
          </p:nvPr>
        </p:nvSpPr>
        <p:spPr/>
        <p:txBody>
          <a:bodyPr>
            <a:normAutofit/>
          </a:bodyPr>
          <a:lstStyle/>
          <a:p>
            <a:r>
              <a:rPr lang="en-US" dirty="0"/>
              <a:t>The User will be prompted for their FIMS Account Number and their GEOS PIN.</a:t>
            </a:r>
          </a:p>
          <a:p>
            <a:r>
              <a:rPr lang="en-US" dirty="0"/>
              <a:t>If you do not have your FIMS Account Number, please contact the relevant GAEPD authority to them provide it.</a:t>
            </a:r>
          </a:p>
        </p:txBody>
      </p:sp>
      <p:pic>
        <p:nvPicPr>
          <p:cNvPr id="5" name="Content Placeholder 4"/>
          <p:cNvPicPr>
            <a:picLocks noGrp="1" noChangeAspect="1"/>
          </p:cNvPicPr>
          <p:nvPr>
            <p:ph sz="half" idx="2"/>
          </p:nvPr>
        </p:nvPicPr>
        <p:blipFill>
          <a:blip r:embed="rId2"/>
          <a:stretch>
            <a:fillRect/>
          </a:stretch>
        </p:blipFill>
        <p:spPr>
          <a:xfrm>
            <a:off x="4413149" y="2490652"/>
            <a:ext cx="4562857" cy="2778034"/>
          </a:xfrm>
          <a:prstGeom prst="rect">
            <a:avLst/>
          </a:prstGeom>
        </p:spPr>
      </p:pic>
    </p:spTree>
    <p:extLst>
      <p:ext uri="{BB962C8B-B14F-4D97-AF65-F5344CB8AC3E}">
        <p14:creationId xmlns:p14="http://schemas.microsoft.com/office/powerpoint/2010/main" val="34474709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Public Portal</a:t>
            </a:r>
          </a:p>
        </p:txBody>
      </p:sp>
      <p:pic>
        <p:nvPicPr>
          <p:cNvPr id="5" name="Content Placeholder 4"/>
          <p:cNvPicPr>
            <a:picLocks noGrp="1" noChangeAspect="1"/>
          </p:cNvPicPr>
          <p:nvPr>
            <p:ph idx="1"/>
          </p:nvPr>
        </p:nvPicPr>
        <p:blipFill>
          <a:blip r:embed="rId2"/>
          <a:stretch>
            <a:fillRect/>
          </a:stretch>
        </p:blipFill>
        <p:spPr>
          <a:xfrm>
            <a:off x="897912" y="1417638"/>
            <a:ext cx="7514568" cy="4729337"/>
          </a:xfrm>
          <a:prstGeom prst="rect">
            <a:avLst/>
          </a:prstGeom>
        </p:spPr>
      </p:pic>
      <p:sp>
        <p:nvSpPr>
          <p:cNvPr id="7" name="Oval 6"/>
          <p:cNvSpPr/>
          <p:nvPr/>
        </p:nvSpPr>
        <p:spPr>
          <a:xfrm>
            <a:off x="749866" y="4990012"/>
            <a:ext cx="4640739" cy="7053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920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Identity Proofing</a:t>
            </a:r>
          </a:p>
        </p:txBody>
      </p:sp>
      <p:sp>
        <p:nvSpPr>
          <p:cNvPr id="13" name="Text Placeholder 12"/>
          <p:cNvSpPr>
            <a:spLocks noGrp="1"/>
          </p:cNvSpPr>
          <p:nvPr>
            <p:ph idx="1"/>
          </p:nvPr>
        </p:nvSpPr>
        <p:spPr/>
        <p:txBody>
          <a:bodyPr>
            <a:normAutofit/>
          </a:bodyPr>
          <a:lstStyle/>
          <a:p>
            <a:r>
              <a:rPr lang="en-US" dirty="0"/>
              <a:t>Identity Proofing is Not Required if you are only requesting any of the following</a:t>
            </a:r>
          </a:p>
          <a:p>
            <a:pPr lvl="1"/>
            <a:r>
              <a:rPr lang="en-US" dirty="0"/>
              <a:t>Invoice Payment Only</a:t>
            </a:r>
          </a:p>
          <a:p>
            <a:pPr lvl="1"/>
            <a:r>
              <a:rPr lang="en-US" dirty="0"/>
              <a:t>RO/Owner for Brownfield</a:t>
            </a:r>
          </a:p>
          <a:p>
            <a:pPr lvl="1"/>
            <a:r>
              <a:rPr lang="en-US" dirty="0"/>
              <a:t>RO/Owner for Hazardous Waste Fee</a:t>
            </a:r>
          </a:p>
          <a:p>
            <a:pPr lvl="1"/>
            <a:r>
              <a:rPr lang="en-US" dirty="0"/>
              <a:t>RO/Owner for Hazardous Substance Fee</a:t>
            </a:r>
          </a:p>
          <a:p>
            <a:pPr lvl="1"/>
            <a:r>
              <a:rPr lang="en-US" dirty="0"/>
              <a:t>RO/Owner for Voluntary Remediation Program</a:t>
            </a:r>
          </a:p>
          <a:p>
            <a:endParaRPr lang="en-US" dirty="0"/>
          </a:p>
        </p:txBody>
      </p:sp>
    </p:spTree>
    <p:extLst>
      <p:ext uri="{BB962C8B-B14F-4D97-AF65-F5344CB8AC3E}">
        <p14:creationId xmlns:p14="http://schemas.microsoft.com/office/powerpoint/2010/main" val="125416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Proofing</a:t>
            </a:r>
          </a:p>
        </p:txBody>
      </p:sp>
      <p:sp>
        <p:nvSpPr>
          <p:cNvPr id="3" name="Content Placeholder 2"/>
          <p:cNvSpPr>
            <a:spLocks noGrp="1"/>
          </p:cNvSpPr>
          <p:nvPr>
            <p:ph idx="1"/>
          </p:nvPr>
        </p:nvSpPr>
        <p:spPr>
          <a:xfrm>
            <a:off x="457200" y="1439205"/>
            <a:ext cx="8229600" cy="1387122"/>
          </a:xfrm>
        </p:spPr>
        <p:txBody>
          <a:bodyPr>
            <a:normAutofit fontScale="92500" lnSpcReduction="10000"/>
          </a:bodyPr>
          <a:lstStyle/>
          <a:p>
            <a:r>
              <a:rPr lang="en-US" dirty="0"/>
              <a:t>If you request any of the previous application types and/or RO/Owner for any of the application types below then the Identity Proofing Required</a:t>
            </a:r>
          </a:p>
          <a:p>
            <a:pPr lvl="1"/>
            <a:endParaRPr lang="en-US" dirty="0"/>
          </a:p>
          <a:p>
            <a:endParaRPr lang="en-US" dirty="0"/>
          </a:p>
        </p:txBody>
      </p:sp>
      <p:sp>
        <p:nvSpPr>
          <p:cNvPr id="7" name="TextBox 6"/>
          <p:cNvSpPr txBox="1"/>
          <p:nvPr/>
        </p:nvSpPr>
        <p:spPr>
          <a:xfrm>
            <a:off x="632692" y="2986440"/>
            <a:ext cx="7984836" cy="2585323"/>
          </a:xfrm>
          <a:prstGeom prst="rect">
            <a:avLst/>
          </a:prstGeom>
          <a:noFill/>
        </p:spPr>
        <p:txBody>
          <a:bodyPr wrap="square" numCol="2" rtlCol="0">
            <a:spAutoFit/>
          </a:bodyPr>
          <a:lstStyle/>
          <a:p>
            <a:pPr marL="285750" indent="-285750">
              <a:buFont typeface="Arial" panose="020B0604020202020204" pitchFamily="34" charset="0"/>
              <a:buChar char="•"/>
            </a:pPr>
            <a:r>
              <a:rPr lang="en-US" dirty="0"/>
              <a:t>SIP</a:t>
            </a:r>
          </a:p>
          <a:p>
            <a:pPr marL="285750" indent="-285750">
              <a:buFont typeface="Arial" panose="020B0604020202020204" pitchFamily="34" charset="0"/>
              <a:buChar char="•"/>
            </a:pPr>
            <a:r>
              <a:rPr lang="en-US" dirty="0"/>
              <a:t>Municipal LAS Permits</a:t>
            </a:r>
          </a:p>
          <a:p>
            <a:pPr marL="285750" indent="-285750">
              <a:buFont typeface="Arial" panose="020B0604020202020204" pitchFamily="34" charset="0"/>
              <a:buChar char="•"/>
            </a:pPr>
            <a:r>
              <a:rPr lang="en-US" dirty="0"/>
              <a:t>Title V</a:t>
            </a:r>
          </a:p>
          <a:p>
            <a:pPr marL="285750" indent="-285750">
              <a:buFont typeface="Arial" panose="020B0604020202020204" pitchFamily="34" charset="0"/>
              <a:buChar char="•"/>
            </a:pPr>
            <a:r>
              <a:rPr lang="en-US" dirty="0"/>
              <a:t>Lead-Based Paint and Asbestos</a:t>
            </a:r>
          </a:p>
          <a:p>
            <a:pPr marL="285750" indent="-285750">
              <a:buFont typeface="Arial" panose="020B0604020202020204" pitchFamily="34" charset="0"/>
              <a:buChar char="•"/>
            </a:pPr>
            <a:r>
              <a:rPr lang="en-US" dirty="0"/>
              <a:t>Underground Injection Control Permit</a:t>
            </a:r>
          </a:p>
          <a:p>
            <a:pPr marL="285750" indent="-285750">
              <a:buFont typeface="Arial" panose="020B0604020202020204" pitchFamily="34" charset="0"/>
              <a:buChar char="•"/>
            </a:pPr>
            <a:r>
              <a:rPr lang="en-US" dirty="0"/>
              <a:t>Municipal Wastewater</a:t>
            </a:r>
          </a:p>
          <a:p>
            <a:pPr marL="285750" indent="-285750">
              <a:buFont typeface="Arial" panose="020B0604020202020204" pitchFamily="34" charset="0"/>
              <a:buChar char="•"/>
            </a:pPr>
            <a:r>
              <a:rPr lang="en-US" dirty="0"/>
              <a:t>EAF Fee Remitter</a:t>
            </a:r>
          </a:p>
          <a:p>
            <a:pPr marL="285750" indent="-285750">
              <a:buFont typeface="Arial" panose="020B0604020202020204" pitchFamily="34" charset="0"/>
              <a:buChar char="•"/>
            </a:pPr>
            <a:r>
              <a:rPr lang="en-US" dirty="0"/>
              <a:t>Scrap Tire</a:t>
            </a:r>
          </a:p>
          <a:p>
            <a:pPr marL="285750" indent="-285750">
              <a:buFont typeface="Arial" panose="020B0604020202020204" pitchFamily="34" charset="0"/>
              <a:buChar char="•"/>
            </a:pPr>
            <a:r>
              <a:rPr lang="en-US" dirty="0"/>
              <a:t>Industrial LAS Permits</a:t>
            </a:r>
          </a:p>
          <a:p>
            <a:pPr marL="285750" indent="-285750">
              <a:buFont typeface="Arial" panose="020B0604020202020204" pitchFamily="34" charset="0"/>
              <a:buChar char="•"/>
            </a:pPr>
            <a:r>
              <a:rPr lang="en-US" dirty="0"/>
              <a:t>Municipal Wastewater GEFA</a:t>
            </a:r>
          </a:p>
          <a:p>
            <a:pPr marL="285750" indent="-285750">
              <a:buFont typeface="Arial" panose="020B0604020202020204" pitchFamily="34" charset="0"/>
              <a:buChar char="•"/>
            </a:pPr>
            <a:r>
              <a:rPr lang="en-US" dirty="0"/>
              <a:t>Solid Waste</a:t>
            </a:r>
          </a:p>
          <a:p>
            <a:pPr marL="285750" indent="-285750">
              <a:buFont typeface="Arial" panose="020B0604020202020204" pitchFamily="34" charset="0"/>
              <a:buChar char="•"/>
            </a:pPr>
            <a:r>
              <a:rPr lang="en-US" dirty="0"/>
              <a:t>Industrial NPDES</a:t>
            </a:r>
          </a:p>
          <a:p>
            <a:pPr marL="285750" indent="-285750">
              <a:buFont typeface="Arial" panose="020B0604020202020204" pitchFamily="34" charset="0"/>
              <a:buChar char="•"/>
            </a:pPr>
            <a:r>
              <a:rPr lang="en-US" dirty="0"/>
              <a:t>Storm Water Construction</a:t>
            </a:r>
          </a:p>
          <a:p>
            <a:pPr marL="285750" indent="-285750">
              <a:buFont typeface="Arial" panose="020B0604020202020204" pitchFamily="34" charset="0"/>
              <a:buChar char="•"/>
            </a:pPr>
            <a:r>
              <a:rPr lang="en-US" dirty="0"/>
              <a:t>Trust Fund Reimbursement Request</a:t>
            </a:r>
          </a:p>
          <a:p>
            <a:pPr marL="285750" indent="-285750">
              <a:buFont typeface="Arial" panose="020B0604020202020204" pitchFamily="34" charset="0"/>
              <a:buChar char="•"/>
            </a:pPr>
            <a:r>
              <a:rPr lang="en-US" dirty="0"/>
              <a:t>Industrial Pre-treatment Program</a:t>
            </a:r>
          </a:p>
          <a:p>
            <a:pPr marL="285750" indent="-285750">
              <a:buFont typeface="Arial" panose="020B0604020202020204" pitchFamily="34" charset="0"/>
              <a:buChar char="•"/>
            </a:pPr>
            <a:r>
              <a:rPr lang="en-US" dirty="0"/>
              <a:t>Storm Water Industrial</a:t>
            </a:r>
          </a:p>
          <a:p>
            <a:pPr marL="285750" indent="-285750">
              <a:buFont typeface="Arial" panose="020B0604020202020204" pitchFamily="34" charset="0"/>
              <a:buChar char="•"/>
            </a:pPr>
            <a:r>
              <a:rPr lang="en-US" dirty="0"/>
              <a:t>Underground Storage Tank</a:t>
            </a:r>
          </a:p>
        </p:txBody>
      </p:sp>
    </p:spTree>
    <p:extLst>
      <p:ext uri="{BB962C8B-B14F-4D97-AF65-F5344CB8AC3E}">
        <p14:creationId xmlns:p14="http://schemas.microsoft.com/office/powerpoint/2010/main" val="200794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Proofing Opt Out</a:t>
            </a:r>
          </a:p>
        </p:txBody>
      </p:sp>
      <p:sp>
        <p:nvSpPr>
          <p:cNvPr id="3" name="Content Placeholder 2"/>
          <p:cNvSpPr>
            <a:spLocks noGrp="1"/>
          </p:cNvSpPr>
          <p:nvPr>
            <p:ph idx="1"/>
          </p:nvPr>
        </p:nvSpPr>
        <p:spPr/>
        <p:txBody>
          <a:bodyPr/>
          <a:lstStyle/>
          <a:p>
            <a:pPr marL="342900" lvl="1" indent="-342900">
              <a:buFont typeface="Arial"/>
              <a:buChar char="•"/>
            </a:pPr>
            <a:r>
              <a:rPr lang="en-US" dirty="0"/>
              <a:t>If you are only going to be an RO/Owner for Storm Water Construction then you have the option of Opting Out of Identity proofing at the moment</a:t>
            </a:r>
          </a:p>
          <a:p>
            <a:pPr marL="342900" lvl="1" indent="-342900">
              <a:buFont typeface="Arial"/>
              <a:buChar char="•"/>
            </a:pPr>
            <a:r>
              <a:rPr lang="en-US" dirty="0"/>
              <a:t>In the future there may be a requirement for you to go through identity proofing</a:t>
            </a:r>
          </a:p>
          <a:p>
            <a:pPr marL="342900" lvl="1" indent="-342900">
              <a:buFont typeface="Arial"/>
              <a:buChar char="•"/>
            </a:pPr>
            <a:r>
              <a:rPr lang="en-US" dirty="0"/>
              <a:t>If that occurs at that time you will be required to either use the E-verify or the ESA option to go through identity proofing</a:t>
            </a:r>
          </a:p>
          <a:p>
            <a:endParaRPr lang="en-US" dirty="0"/>
          </a:p>
        </p:txBody>
      </p:sp>
    </p:spTree>
    <p:extLst>
      <p:ext uri="{BB962C8B-B14F-4D97-AF65-F5344CB8AC3E}">
        <p14:creationId xmlns:p14="http://schemas.microsoft.com/office/powerpoint/2010/main" val="1495655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 Delegation of Authority</a:t>
            </a:r>
          </a:p>
        </p:txBody>
      </p:sp>
      <p:sp>
        <p:nvSpPr>
          <p:cNvPr id="3" name="Content Placeholder 2"/>
          <p:cNvSpPr>
            <a:spLocks noGrp="1"/>
          </p:cNvSpPr>
          <p:nvPr>
            <p:ph idx="1"/>
          </p:nvPr>
        </p:nvSpPr>
        <p:spPr/>
        <p:txBody>
          <a:bodyPr>
            <a:normAutofit/>
          </a:bodyPr>
          <a:lstStyle/>
          <a:p>
            <a:r>
              <a:rPr lang="en-US" dirty="0"/>
              <a:t>It is possible for a Responsible Official (RO) to delegate their authority for permit submissions to another individual.</a:t>
            </a:r>
          </a:p>
          <a:p>
            <a:r>
              <a:rPr lang="en-US" dirty="0"/>
              <a:t>This can be done using the ‘RESPONSIBLE OFFICIAL AUTHORIZATION OF DELEGATION’ form which can be found on the EPD site </a:t>
            </a:r>
            <a:r>
              <a:rPr lang="en-US"/>
              <a:t>under documents</a:t>
            </a:r>
            <a:endParaRPr lang="en-US" dirty="0"/>
          </a:p>
        </p:txBody>
      </p:sp>
    </p:spTree>
    <p:extLst>
      <p:ext uri="{BB962C8B-B14F-4D97-AF65-F5344CB8AC3E}">
        <p14:creationId xmlns:p14="http://schemas.microsoft.com/office/powerpoint/2010/main" val="2783930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09AD-8AE5-4FD1-87E1-652E29032A4C}"/>
              </a:ext>
            </a:extLst>
          </p:cNvPr>
          <p:cNvSpPr>
            <a:spLocks noGrp="1"/>
          </p:cNvSpPr>
          <p:nvPr>
            <p:ph type="title"/>
          </p:nvPr>
        </p:nvSpPr>
        <p:spPr>
          <a:xfrm>
            <a:off x="457200" y="274638"/>
            <a:ext cx="8229600" cy="693028"/>
          </a:xfrm>
        </p:spPr>
        <p:txBody>
          <a:bodyPr>
            <a:normAutofit fontScale="90000"/>
          </a:bodyPr>
          <a:lstStyle/>
          <a:p>
            <a:r>
              <a:rPr lang="en-US" dirty="0"/>
              <a:t>Responsible Official Air Branch</a:t>
            </a:r>
          </a:p>
        </p:txBody>
      </p:sp>
      <p:sp>
        <p:nvSpPr>
          <p:cNvPr id="3" name="Content Placeholder 2">
            <a:extLst>
              <a:ext uri="{FF2B5EF4-FFF2-40B4-BE49-F238E27FC236}">
                <a16:creationId xmlns:a16="http://schemas.microsoft.com/office/drawing/2014/main" id="{3C41F2F2-4F58-4082-9B7B-991ACF8AEEBF}"/>
              </a:ext>
            </a:extLst>
          </p:cNvPr>
          <p:cNvSpPr>
            <a:spLocks noGrp="1"/>
          </p:cNvSpPr>
          <p:nvPr>
            <p:ph idx="1"/>
          </p:nvPr>
        </p:nvSpPr>
        <p:spPr>
          <a:xfrm>
            <a:off x="457200" y="967666"/>
            <a:ext cx="8229600" cy="5291091"/>
          </a:xfrm>
        </p:spPr>
        <p:txBody>
          <a:bodyPr>
            <a:normAutofit fontScale="92500" lnSpcReduction="10000"/>
          </a:bodyPr>
          <a:lstStyle/>
          <a:p>
            <a:pPr marL="0" indent="0">
              <a:buNone/>
            </a:pPr>
            <a:r>
              <a:rPr lang="en-US" sz="1800" dirty="0"/>
              <a:t>The definition of Responsible Official used by the Air Protection Branch is from 40 CFR 70.2. </a:t>
            </a:r>
          </a:p>
          <a:p>
            <a:pPr marL="0" indent="0">
              <a:buNone/>
            </a:pPr>
            <a:r>
              <a:rPr lang="en-US" sz="1800" dirty="0"/>
              <a:t>Responsible official means one of the following: </a:t>
            </a:r>
          </a:p>
          <a:p>
            <a:pPr marL="457200" lvl="1" indent="0">
              <a:buNone/>
            </a:pPr>
            <a:r>
              <a:rPr lang="en-US" sz="1700" dirty="0"/>
              <a:t>1) For a corporation: a president, secretary, treasurer, or vice president of the corporation in charge of a principal business function, or any other person who performs similar policy or decision-making functions for the corporation, or a duly authorized representative of such person if the representative is responsible for the overall operation of one or more manufacturing, production, or operating facilities applying for or subject to a permit and either: </a:t>
            </a:r>
          </a:p>
          <a:p>
            <a:pPr marL="914400" lvl="2" indent="0">
              <a:buNone/>
            </a:pPr>
            <a:r>
              <a:rPr lang="en-US" sz="1500" dirty="0" err="1"/>
              <a:t>i</a:t>
            </a:r>
            <a:r>
              <a:rPr lang="en-US" sz="1500" dirty="0"/>
              <a:t>. The facilities employ more than 250 persons or have gross annual sales or expenditures exceeding $25 million (in second quarter 1980 dollars); or </a:t>
            </a:r>
          </a:p>
          <a:p>
            <a:pPr marL="914400" lvl="2" indent="0">
              <a:buNone/>
            </a:pPr>
            <a:r>
              <a:rPr lang="en-US" sz="1500" dirty="0"/>
              <a:t>ii. The delegation of authority to such representatives is approved in advance by the permitting authority; </a:t>
            </a:r>
          </a:p>
          <a:p>
            <a:pPr marL="457200" lvl="1" indent="0">
              <a:buNone/>
            </a:pPr>
            <a:r>
              <a:rPr lang="en-US" sz="1700" dirty="0"/>
              <a:t>2) For a partnership or sole proprietorship: a general partner or the proprietor, respectively; </a:t>
            </a:r>
          </a:p>
          <a:p>
            <a:pPr marL="457200" lvl="1" indent="0">
              <a:buNone/>
            </a:pPr>
            <a:r>
              <a:rPr lang="en-US" sz="1700" dirty="0"/>
              <a:t>3) For a municipality, State, Federal, or other public agency: Either a principal executive officer or ranking elected official. For the purposes of this part, a principal executive officer of a Federal agency includes the chief executive officer having responsibility for the overall operations of a principal geographic unit of the agency (e.g., a Regional Administrator of EPA); or </a:t>
            </a:r>
          </a:p>
          <a:p>
            <a:pPr marL="457200" lvl="1" indent="0">
              <a:buNone/>
            </a:pPr>
            <a:r>
              <a:rPr lang="en-US" sz="1700" dirty="0"/>
              <a:t>4) For affected sources: </a:t>
            </a:r>
          </a:p>
          <a:p>
            <a:pPr marL="914400" lvl="2" indent="0">
              <a:buNone/>
            </a:pPr>
            <a:r>
              <a:rPr lang="en-US" sz="1500" dirty="0" err="1"/>
              <a:t>i</a:t>
            </a:r>
            <a:r>
              <a:rPr lang="en-US" sz="1500" dirty="0"/>
              <a:t>. The designated representative in so far as actions, standards, requirements, or prohibitions under title IV of the Act or the regulations promulgated thereunder are concerned; and </a:t>
            </a:r>
          </a:p>
          <a:p>
            <a:pPr marL="914400" lvl="2" indent="0">
              <a:buNone/>
            </a:pPr>
            <a:r>
              <a:rPr lang="en-US" sz="1500" dirty="0"/>
              <a:t>ii. The designated representative for any other purposes under part 70.</a:t>
            </a:r>
            <a:endParaRPr lang="en-US" sz="1300" dirty="0"/>
          </a:p>
        </p:txBody>
      </p:sp>
    </p:spTree>
    <p:extLst>
      <p:ext uri="{BB962C8B-B14F-4D97-AF65-F5344CB8AC3E}">
        <p14:creationId xmlns:p14="http://schemas.microsoft.com/office/powerpoint/2010/main" val="73339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D7C9C-F5BA-495D-9D2F-921FCA06AD6E}"/>
              </a:ext>
            </a:extLst>
          </p:cNvPr>
          <p:cNvSpPr>
            <a:spLocks noGrp="1"/>
          </p:cNvSpPr>
          <p:nvPr>
            <p:ph type="title"/>
          </p:nvPr>
        </p:nvSpPr>
        <p:spPr>
          <a:xfrm>
            <a:off x="457200" y="274638"/>
            <a:ext cx="8229600" cy="728539"/>
          </a:xfrm>
        </p:spPr>
        <p:txBody>
          <a:bodyPr>
            <a:normAutofit fontScale="90000"/>
          </a:bodyPr>
          <a:lstStyle/>
          <a:p>
            <a:r>
              <a:rPr lang="en-US" dirty="0"/>
              <a:t>Responsible Official Water Branch</a:t>
            </a:r>
          </a:p>
        </p:txBody>
      </p:sp>
      <p:sp>
        <p:nvSpPr>
          <p:cNvPr id="3" name="Content Placeholder 2">
            <a:extLst>
              <a:ext uri="{FF2B5EF4-FFF2-40B4-BE49-F238E27FC236}">
                <a16:creationId xmlns:a16="http://schemas.microsoft.com/office/drawing/2014/main" id="{DC28C0CB-6177-46CF-844A-8492CF0BC211}"/>
              </a:ext>
            </a:extLst>
          </p:cNvPr>
          <p:cNvSpPr>
            <a:spLocks noGrp="1"/>
          </p:cNvSpPr>
          <p:nvPr>
            <p:ph idx="1"/>
          </p:nvPr>
        </p:nvSpPr>
        <p:spPr>
          <a:xfrm>
            <a:off x="457200" y="1003178"/>
            <a:ext cx="8229600" cy="5122986"/>
          </a:xfrm>
        </p:spPr>
        <p:txBody>
          <a:bodyPr>
            <a:normAutofit fontScale="92500" lnSpcReduction="10000"/>
          </a:bodyPr>
          <a:lstStyle/>
          <a:p>
            <a:pPr marL="0" indent="0">
              <a:buNone/>
            </a:pPr>
            <a:r>
              <a:rPr lang="en-US" sz="2000" dirty="0"/>
              <a:t>The definition of Responsible Official used by the Water Protection Branch is from 40 CFR 122.22</a:t>
            </a:r>
          </a:p>
          <a:p>
            <a:pPr marL="0" indent="0">
              <a:buNone/>
            </a:pPr>
            <a:r>
              <a:rPr lang="en-US" sz="2000" dirty="0"/>
              <a:t>Responsible official means one of the following: </a:t>
            </a:r>
          </a:p>
          <a:p>
            <a:pPr marL="457200" lvl="1" indent="0">
              <a:buNone/>
            </a:pPr>
            <a:r>
              <a:rPr lang="en-US" sz="1600" dirty="0"/>
              <a:t>1) For a corporation. By a responsible corporate officer. For the purpose of this section, a responsible corporate officer means: </a:t>
            </a:r>
          </a:p>
          <a:p>
            <a:pPr marL="914400" lvl="2" indent="0">
              <a:buNone/>
            </a:pPr>
            <a:r>
              <a:rPr lang="en-US" sz="1400" dirty="0" err="1"/>
              <a:t>i</a:t>
            </a:r>
            <a:r>
              <a:rPr lang="en-US" sz="1400" dirty="0"/>
              <a:t>. a president, secretary, treasurer, or vice president of the corporation in charge of a principal business function, or any other person who performs similar policy or decision-making functions for the corporation, or </a:t>
            </a:r>
          </a:p>
          <a:p>
            <a:pPr marL="914400" lvl="2" indent="0">
              <a:buNone/>
            </a:pPr>
            <a:r>
              <a:rPr lang="en-US" sz="1400" dirty="0"/>
              <a:t>ii. the manager of one or more manufacturing, production, or operating facilities, provided, the manager is authorized to make management decisions which govern the operation of the regulated facility including having the explicit or implicit duty of making major capital investment recommendations, and initiating and directing other comprehensive measures to assure long term environmental compliance with environmental laws and regulations; the manager can ensure that the necessary systems are established or actions taken to gather complete and accurate information for permit application requirements; and where authority to sign documents has been assigned or delegated to the manager in accordance with corporate procedures. </a:t>
            </a:r>
          </a:p>
          <a:p>
            <a:pPr marL="457200" lvl="1" indent="0">
              <a:buNone/>
            </a:pPr>
            <a:r>
              <a:rPr lang="en-US" sz="1600" dirty="0"/>
              <a:t>2) For a partnership or sole proprietorship: a general partner or the proprietor, respectively; </a:t>
            </a:r>
          </a:p>
          <a:p>
            <a:pPr marL="457200" lvl="1" indent="0">
              <a:buNone/>
            </a:pPr>
            <a:r>
              <a:rPr lang="en-US" sz="1600" dirty="0"/>
              <a:t>3) For a municipality, State, Federal, or other public agency: Either a principal executive officer or ranking elected official. For the purposes of this part, a principal executive officer of a Federal agency includes: </a:t>
            </a:r>
          </a:p>
          <a:p>
            <a:pPr marL="914400" lvl="2" indent="0">
              <a:buNone/>
            </a:pPr>
            <a:r>
              <a:rPr lang="en-US" sz="1400" dirty="0" err="1"/>
              <a:t>i</a:t>
            </a:r>
            <a:r>
              <a:rPr lang="en-US" sz="1400" dirty="0"/>
              <a:t>. the chief executive officer of the agency, or </a:t>
            </a:r>
          </a:p>
          <a:p>
            <a:pPr marL="914400" lvl="2" indent="0">
              <a:buNone/>
            </a:pPr>
            <a:r>
              <a:rPr lang="en-US" sz="1400" dirty="0"/>
              <a:t>ii. a senior executive officer having responsibility for the overall operations of a principal geographic unit of the agency (e.g., Regional Administrators of EPA)</a:t>
            </a:r>
          </a:p>
        </p:txBody>
      </p:sp>
    </p:spTree>
    <p:extLst>
      <p:ext uri="{BB962C8B-B14F-4D97-AF65-F5344CB8AC3E}">
        <p14:creationId xmlns:p14="http://schemas.microsoft.com/office/powerpoint/2010/main" val="27846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87E9-F7AE-4348-8B65-C9628BBE2F9E}"/>
              </a:ext>
            </a:extLst>
          </p:cNvPr>
          <p:cNvSpPr>
            <a:spLocks noGrp="1"/>
          </p:cNvSpPr>
          <p:nvPr>
            <p:ph type="title"/>
          </p:nvPr>
        </p:nvSpPr>
        <p:spPr/>
        <p:txBody>
          <a:bodyPr>
            <a:normAutofit fontScale="90000"/>
          </a:bodyPr>
          <a:lstStyle/>
          <a:p>
            <a:r>
              <a:rPr lang="en-US" dirty="0"/>
              <a:t> Responsible Official for Land Protection Branch</a:t>
            </a:r>
          </a:p>
        </p:txBody>
      </p:sp>
      <p:sp>
        <p:nvSpPr>
          <p:cNvPr id="3" name="Content Placeholder 2">
            <a:extLst>
              <a:ext uri="{FF2B5EF4-FFF2-40B4-BE49-F238E27FC236}">
                <a16:creationId xmlns:a16="http://schemas.microsoft.com/office/drawing/2014/main" id="{952CC0B1-8A96-467E-8F48-DDD65A2DC548}"/>
              </a:ext>
            </a:extLst>
          </p:cNvPr>
          <p:cNvSpPr>
            <a:spLocks noGrp="1"/>
          </p:cNvSpPr>
          <p:nvPr>
            <p:ph idx="1"/>
          </p:nvPr>
        </p:nvSpPr>
        <p:spPr/>
        <p:txBody>
          <a:bodyPr/>
          <a:lstStyle/>
          <a:p>
            <a:r>
              <a:rPr lang="en-US" dirty="0"/>
              <a:t>Tire Management Unit</a:t>
            </a:r>
          </a:p>
          <a:p>
            <a:pPr lvl="1"/>
            <a:r>
              <a:rPr lang="en-US" dirty="0"/>
              <a:t>Owner/Operator/Consultant/CPA/</a:t>
            </a:r>
            <a:r>
              <a:rPr lang="en-US" dirty="0" err="1"/>
              <a:t>Designe</a:t>
            </a:r>
            <a:endParaRPr lang="en-US" dirty="0"/>
          </a:p>
          <a:p>
            <a:r>
              <a:rPr lang="en-US" dirty="0"/>
              <a:t>Surface Mining Unit</a:t>
            </a:r>
          </a:p>
          <a:p>
            <a:pPr lvl="1"/>
            <a:r>
              <a:rPr lang="en-US" dirty="0"/>
              <a:t>Owner/Operator/Consultant</a:t>
            </a:r>
          </a:p>
        </p:txBody>
      </p:sp>
    </p:spTree>
    <p:extLst>
      <p:ext uri="{BB962C8B-B14F-4D97-AF65-F5344CB8AC3E}">
        <p14:creationId xmlns:p14="http://schemas.microsoft.com/office/powerpoint/2010/main" val="150532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4FF0-FF52-4D8A-BBBA-A2287E163AAA}"/>
              </a:ext>
            </a:extLst>
          </p:cNvPr>
          <p:cNvSpPr>
            <a:spLocks noGrp="1"/>
          </p:cNvSpPr>
          <p:nvPr>
            <p:ph type="title"/>
          </p:nvPr>
        </p:nvSpPr>
        <p:spPr/>
        <p:txBody>
          <a:bodyPr>
            <a:normAutofit fontScale="90000"/>
          </a:bodyPr>
          <a:lstStyle/>
          <a:p>
            <a:r>
              <a:rPr lang="en-US" dirty="0"/>
              <a:t>Responsible Official for Land Protection Branch</a:t>
            </a:r>
          </a:p>
        </p:txBody>
      </p:sp>
      <p:sp>
        <p:nvSpPr>
          <p:cNvPr id="3" name="Content Placeholder 2">
            <a:extLst>
              <a:ext uri="{FF2B5EF4-FFF2-40B4-BE49-F238E27FC236}">
                <a16:creationId xmlns:a16="http://schemas.microsoft.com/office/drawing/2014/main" id="{D964EABE-689E-4C94-B0EF-847E3762EE8D}"/>
              </a:ext>
            </a:extLst>
          </p:cNvPr>
          <p:cNvSpPr>
            <a:spLocks noGrp="1"/>
          </p:cNvSpPr>
          <p:nvPr>
            <p:ph idx="1"/>
          </p:nvPr>
        </p:nvSpPr>
        <p:spPr>
          <a:xfrm>
            <a:off x="457200" y="1600200"/>
            <a:ext cx="8229600" cy="4809478"/>
          </a:xfrm>
        </p:spPr>
        <p:txBody>
          <a:bodyPr>
            <a:normAutofit/>
          </a:bodyPr>
          <a:lstStyle/>
          <a:p>
            <a:pPr marL="0" indent="0">
              <a:buNone/>
            </a:pPr>
            <a:r>
              <a:rPr lang="en-US" sz="1800" dirty="0"/>
              <a:t>Solid Waste Permitting, Environmental Monitoring, and Recovered Materials </a:t>
            </a:r>
          </a:p>
          <a:p>
            <a:pPr marL="457200" lvl="1" indent="0">
              <a:buNone/>
            </a:pPr>
            <a:r>
              <a:rPr lang="en-US" sz="1400" dirty="0"/>
              <a:t>1) For a corporation. By a responsible corporate officer. For the purpose of this section, a responsible corporate officer means: </a:t>
            </a:r>
          </a:p>
          <a:p>
            <a:pPr marL="914400" lvl="2" indent="0">
              <a:buNone/>
            </a:pPr>
            <a:r>
              <a:rPr lang="en-US" sz="1200" dirty="0" err="1"/>
              <a:t>i</a:t>
            </a:r>
            <a:r>
              <a:rPr lang="en-US" sz="1200" dirty="0"/>
              <a:t>. a president, secretary, treasurer, or vice president of the corporation in charge of a principal business function, or any other person who performs similar policy or decision-making functions for the corporation, or </a:t>
            </a:r>
          </a:p>
          <a:p>
            <a:pPr marL="914400" lvl="2" indent="0">
              <a:buNone/>
            </a:pPr>
            <a:r>
              <a:rPr lang="en-US" sz="1200" dirty="0"/>
              <a:t>ii. the manager of one or more regulated facilities, provided, the manager is authorized to make management decisions which govern the operation of the regulated facility including having the explicit or implicit duty of making major capital investment recommendations, and initiating and directing other comprehensive measures to assure long term environmental compliance with environmental laws and regulations; the manager can ensure that the necessary systems are established or actions taken to gather complete and accurate information for permit application requirements; and where authority to sign documents has been assigned or delegated to the manager in accordance with corporate procedures. </a:t>
            </a:r>
          </a:p>
          <a:p>
            <a:pPr marL="457200" lvl="1" indent="0">
              <a:buNone/>
            </a:pPr>
            <a:r>
              <a:rPr lang="en-US" sz="1400" dirty="0"/>
              <a:t>2) For a partnership or sole proprietorship: a general partner or the proprietor, respectively; </a:t>
            </a:r>
          </a:p>
          <a:p>
            <a:pPr marL="457200" lvl="1" indent="0">
              <a:buNone/>
            </a:pPr>
            <a:r>
              <a:rPr lang="en-US" sz="1400" dirty="0"/>
              <a:t>3) For a municipality, State, Federal, or other public agency: Either a principal executive officer or ranking elected official. For the purposes of this part, a principal executive officer of a municipality, State, Federal or other public agency includes, but is not limited to: </a:t>
            </a:r>
          </a:p>
          <a:p>
            <a:pPr marL="914400" lvl="2" indent="0">
              <a:buNone/>
            </a:pPr>
            <a:r>
              <a:rPr lang="en-US" sz="1200" dirty="0" err="1"/>
              <a:t>i</a:t>
            </a:r>
            <a:r>
              <a:rPr lang="en-US" sz="1200" dirty="0"/>
              <a:t>. the chief executive officer of the entity, or </a:t>
            </a:r>
          </a:p>
          <a:p>
            <a:pPr marL="914400" lvl="2" indent="0">
              <a:buNone/>
            </a:pPr>
            <a:r>
              <a:rPr lang="en-US" sz="1200" dirty="0"/>
              <a:t>ii. a senior executive officer having responsibility for the overall operations of a principal Departmental unit of the entity (e.g., Director of Public Works, Director of Sanitation, etc.) </a:t>
            </a:r>
          </a:p>
          <a:p>
            <a:pPr marL="457200" lvl="1" indent="0">
              <a:buNone/>
            </a:pPr>
            <a:r>
              <a:rPr lang="en-US" sz="1400" dirty="0"/>
              <a:t>4) The designated representative delegated with such authority and approved in advance by the Division.</a:t>
            </a:r>
          </a:p>
        </p:txBody>
      </p:sp>
    </p:spTree>
    <p:extLst>
      <p:ext uri="{BB962C8B-B14F-4D97-AF65-F5344CB8AC3E}">
        <p14:creationId xmlns:p14="http://schemas.microsoft.com/office/powerpoint/2010/main" val="228056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Groups or User Types</a:t>
            </a:r>
          </a:p>
        </p:txBody>
      </p:sp>
      <p:sp>
        <p:nvSpPr>
          <p:cNvPr id="3" name="Content Placeholder 2"/>
          <p:cNvSpPr>
            <a:spLocks noGrp="1"/>
          </p:cNvSpPr>
          <p:nvPr>
            <p:ph idx="1"/>
          </p:nvPr>
        </p:nvSpPr>
        <p:spPr/>
        <p:txBody>
          <a:bodyPr/>
          <a:lstStyle/>
          <a:p>
            <a:r>
              <a:rPr lang="en-US" dirty="0"/>
              <a:t>Fee Payment</a:t>
            </a:r>
          </a:p>
          <a:p>
            <a:pPr lvl="1"/>
            <a:r>
              <a:rPr lang="en-US" dirty="0"/>
              <a:t>Only makes payments using GEOS</a:t>
            </a:r>
          </a:p>
          <a:p>
            <a:r>
              <a:rPr lang="en-US" dirty="0"/>
              <a:t>Preparer</a:t>
            </a:r>
          </a:p>
          <a:p>
            <a:pPr lvl="1"/>
            <a:r>
              <a:rPr lang="en-US" dirty="0"/>
              <a:t>Only fills out permits, applications &amp; reports with GEOS</a:t>
            </a:r>
          </a:p>
          <a:p>
            <a:r>
              <a:rPr lang="en-US" dirty="0"/>
              <a:t>Responsible Official or RO</a:t>
            </a:r>
          </a:p>
          <a:p>
            <a:pPr lvl="1"/>
            <a:r>
              <a:rPr lang="en-US" dirty="0"/>
              <a:t>Manages preparers but can also prepare and make fee payments</a:t>
            </a:r>
          </a:p>
        </p:txBody>
      </p:sp>
    </p:spTree>
    <p:extLst>
      <p:ext uri="{BB962C8B-B14F-4D97-AF65-F5344CB8AC3E}">
        <p14:creationId xmlns:p14="http://schemas.microsoft.com/office/powerpoint/2010/main" val="2687384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5930F-2F75-4C7C-8489-3173D6B7EE65}"/>
              </a:ext>
            </a:extLst>
          </p:cNvPr>
          <p:cNvSpPr>
            <a:spLocks noGrp="1"/>
          </p:cNvSpPr>
          <p:nvPr>
            <p:ph type="title"/>
          </p:nvPr>
        </p:nvSpPr>
        <p:spPr/>
        <p:txBody>
          <a:bodyPr/>
          <a:lstStyle/>
          <a:p>
            <a:r>
              <a:rPr lang="en-US" dirty="0"/>
              <a:t>Responsible Official UST</a:t>
            </a:r>
          </a:p>
        </p:txBody>
      </p:sp>
      <p:sp>
        <p:nvSpPr>
          <p:cNvPr id="3" name="Content Placeholder 2">
            <a:extLst>
              <a:ext uri="{FF2B5EF4-FFF2-40B4-BE49-F238E27FC236}">
                <a16:creationId xmlns:a16="http://schemas.microsoft.com/office/drawing/2014/main" id="{48110762-32BC-4BCC-BBC2-DD2E822BD1FD}"/>
              </a:ext>
            </a:extLst>
          </p:cNvPr>
          <p:cNvSpPr>
            <a:spLocks noGrp="1"/>
          </p:cNvSpPr>
          <p:nvPr>
            <p:ph idx="1"/>
          </p:nvPr>
        </p:nvSpPr>
        <p:spPr>
          <a:xfrm>
            <a:off x="457200" y="1600200"/>
            <a:ext cx="8229600" cy="4809478"/>
          </a:xfrm>
        </p:spPr>
        <p:txBody>
          <a:bodyPr>
            <a:normAutofit fontScale="70000" lnSpcReduction="20000"/>
          </a:bodyPr>
          <a:lstStyle/>
          <a:p>
            <a:r>
              <a:rPr lang="en-US" dirty="0"/>
              <a:t>Underground Storage Tank Program Responsible Official (RO) Means:</a:t>
            </a:r>
          </a:p>
          <a:p>
            <a:r>
              <a:rPr lang="en-US" dirty="0"/>
              <a:t>The UST Responsible Official is the individual or company responsible for registering their tank system, maintaining compliance of their UST system, and conducting corrective action in the case of a release. In most cases, the responsible official will be a current or former UST owner or operator. However, when the owner or operator is not viable or unable, the RO can be any individual or company (state contractor, project officer, property owner, etc.) the Program acknowledges to submit electronic documents on behalf of the tank owner or operator.</a:t>
            </a:r>
          </a:p>
          <a:p>
            <a:r>
              <a:rPr lang="en-US" dirty="0"/>
              <a:t>Responsible Official can be any delegated employee of the company (does not have to be the company owner) but it cannot be someone that is contracted by the company, they actually have to be employed directly by the company.</a:t>
            </a:r>
          </a:p>
        </p:txBody>
      </p:sp>
    </p:spTree>
    <p:extLst>
      <p:ext uri="{BB962C8B-B14F-4D97-AF65-F5344CB8AC3E}">
        <p14:creationId xmlns:p14="http://schemas.microsoft.com/office/powerpoint/2010/main" val="852964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68" y="3341076"/>
            <a:ext cx="9149568" cy="2852717"/>
          </a:xfrm>
          <a:prstGeom prst="rect">
            <a:avLst/>
          </a:prstGeom>
        </p:spPr>
      </p:pic>
      <p:pic>
        <p:nvPicPr>
          <p:cNvPr id="15" name="Picture 14"/>
          <p:cNvPicPr>
            <a:picLocks noChangeAspect="1"/>
          </p:cNvPicPr>
          <p:nvPr/>
        </p:nvPicPr>
        <p:blipFill>
          <a:blip r:embed="rId3"/>
          <a:stretch>
            <a:fillRect/>
          </a:stretch>
        </p:blipFill>
        <p:spPr>
          <a:xfrm>
            <a:off x="0" y="348095"/>
            <a:ext cx="9144000" cy="2992982"/>
          </a:xfrm>
          <a:prstGeom prst="rect">
            <a:avLst/>
          </a:prstGeom>
        </p:spPr>
      </p:pic>
      <p:sp>
        <p:nvSpPr>
          <p:cNvPr id="2" name="Title 1"/>
          <p:cNvSpPr>
            <a:spLocks noGrp="1"/>
          </p:cNvSpPr>
          <p:nvPr>
            <p:ph type="title"/>
          </p:nvPr>
        </p:nvSpPr>
        <p:spPr>
          <a:xfrm>
            <a:off x="457200" y="-156899"/>
            <a:ext cx="8229600" cy="1143000"/>
          </a:xfrm>
        </p:spPr>
        <p:txBody>
          <a:bodyPr/>
          <a:lstStyle/>
          <a:p>
            <a:r>
              <a:rPr lang="en-US" dirty="0"/>
              <a:t>        Live versus Training</a:t>
            </a:r>
          </a:p>
        </p:txBody>
      </p:sp>
      <p:sp>
        <p:nvSpPr>
          <p:cNvPr id="17" name="Left-Up Arrow 16"/>
          <p:cNvSpPr/>
          <p:nvPr/>
        </p:nvSpPr>
        <p:spPr>
          <a:xfrm>
            <a:off x="861645" y="4079631"/>
            <a:ext cx="3292343" cy="764931"/>
          </a:xfrm>
          <a:prstGeom prst="leftUpArrow">
            <a:avLst/>
          </a:prstGeom>
          <a:solidFill>
            <a:srgbClr val="FF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63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Creation (Universal)</a:t>
            </a:r>
          </a:p>
        </p:txBody>
      </p:sp>
      <p:pic>
        <p:nvPicPr>
          <p:cNvPr id="10" name="Content Placeholder 9"/>
          <p:cNvPicPr>
            <a:picLocks noGrp="1" noChangeAspect="1"/>
          </p:cNvPicPr>
          <p:nvPr>
            <p:ph sz="half" idx="2"/>
          </p:nvPr>
        </p:nvPicPr>
        <p:blipFill>
          <a:blip r:embed="rId2"/>
          <a:stretch>
            <a:fillRect/>
          </a:stretch>
        </p:blipFill>
        <p:spPr>
          <a:xfrm>
            <a:off x="4649549" y="2079947"/>
            <a:ext cx="4035902" cy="3566469"/>
          </a:xfrm>
          <a:prstGeom prst="rect">
            <a:avLst/>
          </a:prstGeom>
        </p:spPr>
      </p:pic>
      <p:sp>
        <p:nvSpPr>
          <p:cNvPr id="9" name="Content Placeholder 8"/>
          <p:cNvSpPr>
            <a:spLocks noGrp="1"/>
          </p:cNvSpPr>
          <p:nvPr>
            <p:ph sz="half" idx="1"/>
          </p:nvPr>
        </p:nvSpPr>
        <p:spPr/>
        <p:txBody>
          <a:bodyPr/>
          <a:lstStyle/>
          <a:p>
            <a:r>
              <a:rPr lang="en-US" dirty="0"/>
              <a:t>Navigate to GEOS Training Site</a:t>
            </a:r>
          </a:p>
          <a:p>
            <a:r>
              <a:rPr lang="en-US" dirty="0"/>
              <a:t>Click the “Create a New Account” link on the login page.</a:t>
            </a:r>
          </a:p>
          <a:p>
            <a:endParaRPr lang="en-US" dirty="0"/>
          </a:p>
        </p:txBody>
      </p:sp>
      <p:sp>
        <p:nvSpPr>
          <p:cNvPr id="11" name="Left Arrow 10"/>
          <p:cNvSpPr/>
          <p:nvPr/>
        </p:nvSpPr>
        <p:spPr>
          <a:xfrm>
            <a:off x="7193280" y="4371702"/>
            <a:ext cx="896983" cy="226423"/>
          </a:xfrm>
          <a:prstGeom prst="leftArrow">
            <a:avLst/>
          </a:prstGeom>
          <a:solidFill>
            <a:srgbClr val="CC33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026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Creation (Universal)</a:t>
            </a:r>
          </a:p>
        </p:txBody>
      </p:sp>
      <p:sp>
        <p:nvSpPr>
          <p:cNvPr id="3" name="Content Placeholder 2"/>
          <p:cNvSpPr>
            <a:spLocks noGrp="1"/>
          </p:cNvSpPr>
          <p:nvPr>
            <p:ph sz="half" idx="1"/>
          </p:nvPr>
        </p:nvSpPr>
        <p:spPr/>
        <p:txBody>
          <a:bodyPr>
            <a:normAutofit fontScale="92500" lnSpcReduction="10000"/>
          </a:bodyPr>
          <a:lstStyle/>
          <a:p>
            <a:r>
              <a:rPr lang="en-US" dirty="0"/>
              <a:t>Enter in your personal identification and contact information.</a:t>
            </a:r>
          </a:p>
          <a:p>
            <a:r>
              <a:rPr lang="en-US" dirty="0"/>
              <a:t>Make sure to use your legal name (will be used for e-verify later)</a:t>
            </a:r>
          </a:p>
          <a:p>
            <a:r>
              <a:rPr lang="en-US" dirty="0"/>
              <a:t>Pay attention to the auto generated username. If you would prefer to have a different name you may change it. </a:t>
            </a:r>
          </a:p>
          <a:p>
            <a:endParaRPr lang="en-US" dirty="0"/>
          </a:p>
        </p:txBody>
      </p:sp>
      <p:pic>
        <p:nvPicPr>
          <p:cNvPr id="9" name="Content Placeholder 8">
            <a:extLst>
              <a:ext uri="{FF2B5EF4-FFF2-40B4-BE49-F238E27FC236}">
                <a16:creationId xmlns:a16="http://schemas.microsoft.com/office/drawing/2014/main" id="{281EF7D7-1CD6-445F-9FBF-D22D7DDCE4BB}"/>
              </a:ext>
            </a:extLst>
          </p:cNvPr>
          <p:cNvPicPr>
            <a:picLocks noGrp="1" noChangeAspect="1"/>
          </p:cNvPicPr>
          <p:nvPr>
            <p:ph sz="half" idx="2"/>
          </p:nvPr>
        </p:nvPicPr>
        <p:blipFill>
          <a:blip r:embed="rId2"/>
          <a:stretch>
            <a:fillRect/>
          </a:stretch>
        </p:blipFill>
        <p:spPr>
          <a:xfrm>
            <a:off x="4406104" y="1757779"/>
            <a:ext cx="4608186" cy="3747591"/>
          </a:xfrm>
          <a:prstGeom prst="rect">
            <a:avLst/>
          </a:prstGeom>
        </p:spPr>
      </p:pic>
      <p:sp>
        <p:nvSpPr>
          <p:cNvPr id="14" name="Oval 13"/>
          <p:cNvSpPr/>
          <p:nvPr/>
        </p:nvSpPr>
        <p:spPr>
          <a:xfrm>
            <a:off x="6689993" y="2789215"/>
            <a:ext cx="862875" cy="50482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468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Creation (Universal)</a:t>
            </a:r>
          </a:p>
        </p:txBody>
      </p:sp>
      <p:sp>
        <p:nvSpPr>
          <p:cNvPr id="3" name="Content Placeholder 2"/>
          <p:cNvSpPr>
            <a:spLocks noGrp="1"/>
          </p:cNvSpPr>
          <p:nvPr>
            <p:ph sz="half" idx="1"/>
          </p:nvPr>
        </p:nvSpPr>
        <p:spPr/>
        <p:txBody>
          <a:bodyPr/>
          <a:lstStyle/>
          <a:p>
            <a:r>
              <a:rPr lang="en-US" dirty="0"/>
              <a:t>Any field that contains a    </a:t>
            </a:r>
            <a:r>
              <a:rPr lang="en-US" dirty="0">
                <a:solidFill>
                  <a:srgbClr val="FF0000"/>
                </a:solidFill>
              </a:rPr>
              <a:t>*</a:t>
            </a:r>
            <a:r>
              <a:rPr lang="en-US" dirty="0"/>
              <a:t> is required and must be filled to continue. </a:t>
            </a:r>
          </a:p>
          <a:p>
            <a:r>
              <a:rPr lang="en-US" dirty="0"/>
              <a:t>By placing the mouse over the    , a help box will display to provide additional information</a:t>
            </a:r>
          </a:p>
          <a:p>
            <a:endParaRPr lang="en-US" dirty="0"/>
          </a:p>
        </p:txBody>
      </p:sp>
      <p:pic>
        <p:nvPicPr>
          <p:cNvPr id="6" name="Picture 5"/>
          <p:cNvPicPr>
            <a:picLocks noChangeAspect="1"/>
          </p:cNvPicPr>
          <p:nvPr/>
        </p:nvPicPr>
        <p:blipFill>
          <a:blip r:embed="rId2"/>
          <a:stretch>
            <a:fillRect/>
          </a:stretch>
        </p:blipFill>
        <p:spPr>
          <a:xfrm>
            <a:off x="2115736" y="3521775"/>
            <a:ext cx="262151" cy="341406"/>
          </a:xfrm>
          <a:prstGeom prst="rect">
            <a:avLst/>
          </a:prstGeom>
        </p:spPr>
      </p:pic>
      <p:pic>
        <p:nvPicPr>
          <p:cNvPr id="8" name="Content Placeholder 7">
            <a:extLst>
              <a:ext uri="{FF2B5EF4-FFF2-40B4-BE49-F238E27FC236}">
                <a16:creationId xmlns:a16="http://schemas.microsoft.com/office/drawing/2014/main" id="{CF6975EE-15F2-4F1F-983C-4CF718FF99DC}"/>
              </a:ext>
            </a:extLst>
          </p:cNvPr>
          <p:cNvPicPr>
            <a:picLocks noGrp="1" noChangeAspect="1"/>
          </p:cNvPicPr>
          <p:nvPr>
            <p:ph sz="half" idx="2"/>
          </p:nvPr>
        </p:nvPicPr>
        <p:blipFill>
          <a:blip r:embed="rId3"/>
          <a:stretch>
            <a:fillRect/>
          </a:stretch>
        </p:blipFill>
        <p:spPr>
          <a:xfrm>
            <a:off x="4310487" y="2720181"/>
            <a:ext cx="4587035" cy="1142999"/>
          </a:xfrm>
          <a:prstGeom prst="rect">
            <a:avLst/>
          </a:prstGeom>
        </p:spPr>
      </p:pic>
      <p:sp>
        <p:nvSpPr>
          <p:cNvPr id="9" name="Rectangle: Rounded Corners 8">
            <a:extLst>
              <a:ext uri="{FF2B5EF4-FFF2-40B4-BE49-F238E27FC236}">
                <a16:creationId xmlns:a16="http://schemas.microsoft.com/office/drawing/2014/main" id="{227CDCD3-E6BC-45A1-8168-B47FCA686E1F}"/>
              </a:ext>
            </a:extLst>
          </p:cNvPr>
          <p:cNvSpPr/>
          <p:nvPr/>
        </p:nvSpPr>
        <p:spPr>
          <a:xfrm>
            <a:off x="4385569" y="2840854"/>
            <a:ext cx="319596" cy="26633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49055BE-05B6-4679-B8D8-4670AB489043}"/>
              </a:ext>
            </a:extLst>
          </p:cNvPr>
          <p:cNvSpPr/>
          <p:nvPr/>
        </p:nvSpPr>
        <p:spPr>
          <a:xfrm>
            <a:off x="6924583" y="2840854"/>
            <a:ext cx="435005" cy="372863"/>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597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Creation (Preparer)</a:t>
            </a:r>
          </a:p>
        </p:txBody>
      </p:sp>
      <p:sp>
        <p:nvSpPr>
          <p:cNvPr id="3" name="Content Placeholder 2"/>
          <p:cNvSpPr>
            <a:spLocks noGrp="1"/>
          </p:cNvSpPr>
          <p:nvPr>
            <p:ph sz="half" idx="1"/>
          </p:nvPr>
        </p:nvSpPr>
        <p:spPr/>
        <p:txBody>
          <a:bodyPr/>
          <a:lstStyle/>
          <a:p>
            <a:r>
              <a:rPr lang="en-US" dirty="0"/>
              <a:t>Select preparer for both account group and account type.</a:t>
            </a:r>
          </a:p>
          <a:p>
            <a:pPr lvl="1"/>
            <a:r>
              <a:rPr lang="en-US" dirty="0"/>
              <a:t>Note: We will discuss the RO creation process in a moment</a:t>
            </a:r>
          </a:p>
          <a:p>
            <a:pPr lvl="1"/>
            <a:r>
              <a:rPr lang="en-US" dirty="0"/>
              <a:t>Note: If you are of Account Group “Fee Payment” then select Account Type “Fee Payment”</a:t>
            </a:r>
          </a:p>
        </p:txBody>
      </p:sp>
      <p:sp>
        <p:nvSpPr>
          <p:cNvPr id="5" name="Flowchart: Connector 4"/>
          <p:cNvSpPr/>
          <p:nvPr/>
        </p:nvSpPr>
        <p:spPr>
          <a:xfrm>
            <a:off x="5565140" y="3025140"/>
            <a:ext cx="45719" cy="45719"/>
          </a:xfrm>
          <a:prstGeom prst="flowChartConnector">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51A02E68-1109-4AEF-B08C-1934BDD60DD3}"/>
              </a:ext>
            </a:extLst>
          </p:cNvPr>
          <p:cNvPicPr>
            <a:picLocks noGrp="1" noChangeAspect="1"/>
          </p:cNvPicPr>
          <p:nvPr>
            <p:ph sz="half" idx="2"/>
          </p:nvPr>
        </p:nvPicPr>
        <p:blipFill>
          <a:blip r:embed="rId2"/>
          <a:stretch>
            <a:fillRect/>
          </a:stretch>
        </p:blipFill>
        <p:spPr>
          <a:xfrm>
            <a:off x="4458601" y="2432482"/>
            <a:ext cx="4565533" cy="2565323"/>
          </a:xfrm>
          <a:prstGeom prst="rect">
            <a:avLst/>
          </a:prstGeom>
        </p:spPr>
      </p:pic>
    </p:spTree>
    <p:extLst>
      <p:ext uri="{BB962C8B-B14F-4D97-AF65-F5344CB8AC3E}">
        <p14:creationId xmlns:p14="http://schemas.microsoft.com/office/powerpoint/2010/main" val="2565307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Account Creation (RO)</a:t>
            </a:r>
          </a:p>
        </p:txBody>
      </p:sp>
      <p:sp>
        <p:nvSpPr>
          <p:cNvPr id="3" name="Content Placeholder 2"/>
          <p:cNvSpPr>
            <a:spLocks noGrp="1"/>
          </p:cNvSpPr>
          <p:nvPr>
            <p:ph idx="1"/>
          </p:nvPr>
        </p:nvSpPr>
        <p:spPr/>
        <p:txBody>
          <a:bodyPr/>
          <a:lstStyle/>
          <a:p>
            <a:r>
              <a:rPr lang="en-US" dirty="0"/>
              <a:t>RO account is essentially the same except for a few minor differences</a:t>
            </a:r>
          </a:p>
          <a:p>
            <a:pPr lvl="1"/>
            <a:r>
              <a:rPr lang="en-US" dirty="0"/>
              <a:t>You have to select one or more “Account Types”</a:t>
            </a:r>
          </a:p>
          <a:p>
            <a:pPr lvl="1"/>
            <a:r>
              <a:rPr lang="en-US" dirty="0"/>
              <a:t>You have the option to associate one or more facilities with your account. You may choose to do this at a later time. </a:t>
            </a:r>
          </a:p>
          <a:p>
            <a:pPr lvl="1"/>
            <a:r>
              <a:rPr lang="en-US" dirty="0"/>
              <a:t>Depending on the “Account Types” you select you will be required to perform an identity proofing for each facility.</a:t>
            </a:r>
          </a:p>
          <a:p>
            <a:pPr lvl="1"/>
            <a:endParaRPr lang="en-US" dirty="0"/>
          </a:p>
          <a:p>
            <a:endParaRPr lang="en-US" dirty="0"/>
          </a:p>
        </p:txBody>
      </p:sp>
    </p:spTree>
    <p:extLst>
      <p:ext uri="{BB962C8B-B14F-4D97-AF65-F5344CB8AC3E}">
        <p14:creationId xmlns:p14="http://schemas.microsoft.com/office/powerpoint/2010/main" val="3397674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AFA593-1A99-4DE5-A201-68FC841FBC97}"/>
              </a:ext>
            </a:extLst>
          </p:cNvPr>
          <p:cNvPicPr>
            <a:picLocks noChangeAspect="1"/>
          </p:cNvPicPr>
          <p:nvPr/>
        </p:nvPicPr>
        <p:blipFill>
          <a:blip r:embed="rId2"/>
          <a:stretch>
            <a:fillRect/>
          </a:stretch>
        </p:blipFill>
        <p:spPr>
          <a:xfrm>
            <a:off x="91179" y="1604413"/>
            <a:ext cx="6671228" cy="4719360"/>
          </a:xfrm>
          <a:prstGeom prst="rect">
            <a:avLst/>
          </a:prstGeom>
        </p:spPr>
      </p:pic>
      <p:sp>
        <p:nvSpPr>
          <p:cNvPr id="2" name="Title 1"/>
          <p:cNvSpPr>
            <a:spLocks noGrp="1"/>
          </p:cNvSpPr>
          <p:nvPr>
            <p:ph type="title"/>
          </p:nvPr>
        </p:nvSpPr>
        <p:spPr>
          <a:xfrm>
            <a:off x="457200" y="25256"/>
            <a:ext cx="8229600" cy="1143000"/>
          </a:xfrm>
        </p:spPr>
        <p:txBody>
          <a:bodyPr>
            <a:normAutofit/>
          </a:bodyPr>
          <a:lstStyle/>
          <a:p>
            <a:r>
              <a:rPr lang="en-US" dirty="0"/>
              <a:t>Account Creation (RO)</a:t>
            </a:r>
          </a:p>
        </p:txBody>
      </p:sp>
      <p:sp>
        <p:nvSpPr>
          <p:cNvPr id="11" name="TextBox 10"/>
          <p:cNvSpPr txBox="1"/>
          <p:nvPr/>
        </p:nvSpPr>
        <p:spPr>
          <a:xfrm>
            <a:off x="2306782" y="849628"/>
            <a:ext cx="6635150" cy="830997"/>
          </a:xfrm>
          <a:prstGeom prst="rect">
            <a:avLst/>
          </a:prstGeom>
          <a:noFill/>
        </p:spPr>
        <p:txBody>
          <a:bodyPr wrap="none" rtlCol="0">
            <a:spAutoFit/>
          </a:bodyPr>
          <a:lstStyle/>
          <a:p>
            <a:r>
              <a:rPr lang="en-US" sz="2400" dirty="0"/>
              <a:t>Select the account type reflecting the Application(s)</a:t>
            </a:r>
          </a:p>
          <a:p>
            <a:r>
              <a:rPr lang="en-US" sz="2400" dirty="0"/>
              <a:t>for which you are responsible. </a:t>
            </a:r>
          </a:p>
        </p:txBody>
      </p:sp>
      <p:sp>
        <p:nvSpPr>
          <p:cNvPr id="12" name="TextBox 11"/>
          <p:cNvSpPr txBox="1"/>
          <p:nvPr/>
        </p:nvSpPr>
        <p:spPr>
          <a:xfrm>
            <a:off x="4154097" y="3309406"/>
            <a:ext cx="3345741" cy="1938992"/>
          </a:xfrm>
          <a:prstGeom prst="rect">
            <a:avLst/>
          </a:prstGeom>
          <a:solidFill>
            <a:schemeClr val="bg1"/>
          </a:solidFill>
        </p:spPr>
        <p:txBody>
          <a:bodyPr wrap="square" rtlCol="0">
            <a:spAutoFit/>
          </a:bodyPr>
          <a:lstStyle/>
          <a:p>
            <a:r>
              <a:rPr lang="en-US" sz="2400" dirty="0"/>
              <a:t>Click ‘Associate Facility’ to choose the name of your associated master facility from the provided list. </a:t>
            </a:r>
          </a:p>
        </p:txBody>
      </p:sp>
      <p:sp>
        <p:nvSpPr>
          <p:cNvPr id="13" name="U-Turn Arrow 12"/>
          <p:cNvSpPr/>
          <p:nvPr/>
        </p:nvSpPr>
        <p:spPr>
          <a:xfrm rot="5400000">
            <a:off x="6789550" y="741527"/>
            <a:ext cx="1595571" cy="2709191"/>
          </a:xfrm>
          <a:prstGeom prst="uturnArrow">
            <a:avLst>
              <a:gd name="adj1" fmla="val 13732"/>
              <a:gd name="adj2" fmla="val 25000"/>
              <a:gd name="adj3" fmla="val 15858"/>
              <a:gd name="adj4" fmla="val 43750"/>
              <a:gd name="adj5" fmla="val 5674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4" name="Left Arrow 13"/>
          <p:cNvSpPr/>
          <p:nvPr/>
        </p:nvSpPr>
        <p:spPr>
          <a:xfrm>
            <a:off x="1103960" y="3941685"/>
            <a:ext cx="2730542" cy="403981"/>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70105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13B5667-D88B-4E93-BA68-529B8B17F4AB}"/>
              </a:ext>
            </a:extLst>
          </p:cNvPr>
          <p:cNvPicPr>
            <a:picLocks noGrp="1" noChangeAspect="1"/>
          </p:cNvPicPr>
          <p:nvPr>
            <p:ph sz="half" idx="2"/>
          </p:nvPr>
        </p:nvPicPr>
        <p:blipFill>
          <a:blip r:embed="rId2"/>
          <a:stretch>
            <a:fillRect/>
          </a:stretch>
        </p:blipFill>
        <p:spPr>
          <a:xfrm>
            <a:off x="3683761" y="2182706"/>
            <a:ext cx="5368269" cy="2492587"/>
          </a:xfrm>
          <a:prstGeom prst="rect">
            <a:avLst/>
          </a:prstGeom>
        </p:spPr>
      </p:pic>
      <p:sp>
        <p:nvSpPr>
          <p:cNvPr id="2" name="Title 1"/>
          <p:cNvSpPr>
            <a:spLocks noGrp="1"/>
          </p:cNvSpPr>
          <p:nvPr>
            <p:ph type="title"/>
          </p:nvPr>
        </p:nvSpPr>
        <p:spPr/>
        <p:txBody>
          <a:bodyPr>
            <a:normAutofit fontScale="90000"/>
          </a:bodyPr>
          <a:lstStyle/>
          <a:p>
            <a:r>
              <a:rPr lang="en-US" dirty="0"/>
              <a:t>Account Creation (RO)</a:t>
            </a:r>
            <a:br>
              <a:rPr lang="en-US" dirty="0"/>
            </a:br>
            <a:r>
              <a:rPr lang="en-US" sz="3600" dirty="0"/>
              <a:t>RO Facility Association</a:t>
            </a:r>
          </a:p>
        </p:txBody>
      </p:sp>
      <p:sp>
        <p:nvSpPr>
          <p:cNvPr id="3" name="Content Placeholder 2"/>
          <p:cNvSpPr>
            <a:spLocks noGrp="1"/>
          </p:cNvSpPr>
          <p:nvPr>
            <p:ph sz="half" idx="1"/>
          </p:nvPr>
        </p:nvSpPr>
        <p:spPr>
          <a:xfrm>
            <a:off x="10391" y="1417638"/>
            <a:ext cx="4038600" cy="4525963"/>
          </a:xfrm>
        </p:spPr>
        <p:txBody>
          <a:bodyPr>
            <a:normAutofit fontScale="92500" lnSpcReduction="20000"/>
          </a:bodyPr>
          <a:lstStyle/>
          <a:p>
            <a:r>
              <a:rPr lang="en-US" dirty="0"/>
              <a:t>After clicking “Associate New” use the Search Master Facility tool to locate your facility</a:t>
            </a:r>
          </a:p>
          <a:p>
            <a:pPr lvl="1"/>
            <a:r>
              <a:rPr lang="en-US" dirty="0"/>
              <a:t>Leaving the search field blank and clicking search will return all facilities in the system.  </a:t>
            </a:r>
          </a:p>
          <a:p>
            <a:r>
              <a:rPr lang="en-US" dirty="0"/>
              <a:t>Check the facility(s) and application(s) for which you are responsible and the source matches the application type</a:t>
            </a:r>
          </a:p>
        </p:txBody>
      </p:sp>
      <p:sp>
        <p:nvSpPr>
          <p:cNvPr id="6" name="Oval 5"/>
          <p:cNvSpPr/>
          <p:nvPr/>
        </p:nvSpPr>
        <p:spPr>
          <a:xfrm>
            <a:off x="3640664" y="3036163"/>
            <a:ext cx="1197666" cy="6658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929954" y="3971581"/>
            <a:ext cx="738474" cy="40762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72760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A4A576-CB32-4829-98C8-6D09F5C8A035}"/>
              </a:ext>
            </a:extLst>
          </p:cNvPr>
          <p:cNvSpPr>
            <a:spLocks noGrp="1"/>
          </p:cNvSpPr>
          <p:nvPr>
            <p:ph type="title"/>
          </p:nvPr>
        </p:nvSpPr>
        <p:spPr/>
        <p:txBody>
          <a:bodyPr/>
          <a:lstStyle/>
          <a:p>
            <a:r>
              <a:rPr lang="en-US" dirty="0"/>
              <a:t>Searching for a Facility</a:t>
            </a:r>
          </a:p>
        </p:txBody>
      </p:sp>
      <p:sp>
        <p:nvSpPr>
          <p:cNvPr id="6" name="Content Placeholder 5">
            <a:extLst>
              <a:ext uri="{FF2B5EF4-FFF2-40B4-BE49-F238E27FC236}">
                <a16:creationId xmlns:a16="http://schemas.microsoft.com/office/drawing/2014/main" id="{4F2D6246-8B9A-4ABD-A402-442949E6036C}"/>
              </a:ext>
            </a:extLst>
          </p:cNvPr>
          <p:cNvSpPr>
            <a:spLocks noGrp="1"/>
          </p:cNvSpPr>
          <p:nvPr>
            <p:ph idx="1"/>
          </p:nvPr>
        </p:nvSpPr>
        <p:spPr>
          <a:xfrm>
            <a:off x="457200" y="1316115"/>
            <a:ext cx="8229600" cy="4525963"/>
          </a:xfrm>
        </p:spPr>
        <p:txBody>
          <a:bodyPr>
            <a:normAutofit/>
          </a:bodyPr>
          <a:lstStyle/>
          <a:p>
            <a:r>
              <a:rPr lang="en-US" dirty="0"/>
              <a:t>Less is more</a:t>
            </a:r>
          </a:p>
          <a:p>
            <a:pPr lvl="1"/>
            <a:r>
              <a:rPr lang="en-US" dirty="0"/>
              <a:t>Search items must match exactly</a:t>
            </a:r>
          </a:p>
          <a:p>
            <a:pPr lvl="1"/>
            <a:r>
              <a:rPr lang="en-US" dirty="0"/>
              <a:t>Items such as Environmental Interest can help limit results</a:t>
            </a:r>
          </a:p>
          <a:p>
            <a:pPr lvl="1"/>
            <a:r>
              <a:rPr lang="en-US" dirty="0"/>
              <a:t>Don’t try and fill out </a:t>
            </a:r>
          </a:p>
          <a:p>
            <a:pPr lvl="1"/>
            <a:r>
              <a:rPr lang="en-US" dirty="0"/>
              <a:t>FID ID is not the same as Location ID</a:t>
            </a:r>
          </a:p>
          <a:p>
            <a:endParaRPr lang="en-US" dirty="0"/>
          </a:p>
        </p:txBody>
      </p:sp>
      <p:pic>
        <p:nvPicPr>
          <p:cNvPr id="7" name="Picture 6">
            <a:extLst>
              <a:ext uri="{FF2B5EF4-FFF2-40B4-BE49-F238E27FC236}">
                <a16:creationId xmlns:a16="http://schemas.microsoft.com/office/drawing/2014/main" id="{6D9C3971-FEFC-4578-916F-CC7BA27D847E}"/>
              </a:ext>
            </a:extLst>
          </p:cNvPr>
          <p:cNvPicPr>
            <a:picLocks noChangeAspect="1"/>
          </p:cNvPicPr>
          <p:nvPr/>
        </p:nvPicPr>
        <p:blipFill>
          <a:blip r:embed="rId2"/>
          <a:stretch>
            <a:fillRect/>
          </a:stretch>
        </p:blipFill>
        <p:spPr>
          <a:xfrm>
            <a:off x="1619250" y="4327247"/>
            <a:ext cx="5905500" cy="1724025"/>
          </a:xfrm>
          <a:prstGeom prst="rect">
            <a:avLst/>
          </a:prstGeom>
        </p:spPr>
      </p:pic>
    </p:spTree>
    <p:extLst>
      <p:ext uri="{BB962C8B-B14F-4D97-AF65-F5344CB8AC3E}">
        <p14:creationId xmlns:p14="http://schemas.microsoft.com/office/powerpoint/2010/main" val="74279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GEOS?</a:t>
            </a:r>
          </a:p>
        </p:txBody>
      </p:sp>
      <p:sp>
        <p:nvSpPr>
          <p:cNvPr id="5" name="Text Placeholder 4"/>
          <p:cNvSpPr>
            <a:spLocks noGrp="1"/>
          </p:cNvSpPr>
          <p:nvPr>
            <p:ph type="body" idx="1"/>
          </p:nvPr>
        </p:nvSpPr>
        <p:spPr>
          <a:xfrm>
            <a:off x="457200" y="1535113"/>
            <a:ext cx="8229600" cy="639762"/>
          </a:xfrm>
        </p:spPr>
        <p:txBody>
          <a:bodyPr>
            <a:noAutofit/>
          </a:bodyPr>
          <a:lstStyle/>
          <a:p>
            <a:r>
              <a:rPr lang="en-US" b="0" dirty="0"/>
              <a:t>The </a:t>
            </a:r>
            <a:r>
              <a:rPr lang="en-US" b="0" u="sng" dirty="0">
                <a:hlinkClick r:id="rId3"/>
              </a:rPr>
              <a:t>Georgia EPD Online System (GEOS)</a:t>
            </a:r>
            <a:r>
              <a:rPr lang="en-US" b="0" dirty="0"/>
              <a:t> is a portal for online electronic permit applications including:</a:t>
            </a:r>
            <a:endParaRPr lang="en-US" dirty="0"/>
          </a:p>
        </p:txBody>
      </p:sp>
      <p:sp>
        <p:nvSpPr>
          <p:cNvPr id="3" name="Content Placeholder 2"/>
          <p:cNvSpPr>
            <a:spLocks noGrp="1"/>
          </p:cNvSpPr>
          <p:nvPr>
            <p:ph sz="half" idx="2"/>
          </p:nvPr>
        </p:nvSpPr>
        <p:spPr>
          <a:xfrm>
            <a:off x="457200" y="2174875"/>
            <a:ext cx="4040188" cy="3293940"/>
          </a:xfrm>
          <a:solidFill>
            <a:schemeClr val="bg1"/>
          </a:solidFill>
        </p:spPr>
        <p:txBody>
          <a:bodyPr>
            <a:normAutofit fontScale="77500" lnSpcReduction="20000"/>
          </a:bodyPr>
          <a:lstStyle/>
          <a:p>
            <a:r>
              <a:rPr lang="en-US" dirty="0"/>
              <a:t>Brownfield</a:t>
            </a:r>
          </a:p>
          <a:p>
            <a:r>
              <a:rPr lang="en-US" dirty="0"/>
              <a:t>Construction Storm Water</a:t>
            </a:r>
          </a:p>
          <a:p>
            <a:r>
              <a:rPr lang="en-US" dirty="0"/>
              <a:t>EAF Fee Remitter</a:t>
            </a:r>
          </a:p>
          <a:p>
            <a:r>
              <a:rPr lang="en-US" dirty="0"/>
              <a:t>Hazardous Substance Fee</a:t>
            </a:r>
          </a:p>
          <a:p>
            <a:r>
              <a:rPr lang="en-US" dirty="0"/>
              <a:t>Hazardous Waste Fee</a:t>
            </a:r>
          </a:p>
          <a:p>
            <a:r>
              <a:rPr lang="en-US" dirty="0"/>
              <a:t>Industrial Pre-treatment Program</a:t>
            </a:r>
          </a:p>
          <a:p>
            <a:r>
              <a:rPr lang="en-US" dirty="0"/>
              <a:t>Industrial NPDES</a:t>
            </a:r>
          </a:p>
          <a:p>
            <a:r>
              <a:rPr lang="en-US" dirty="0"/>
              <a:t>Lead-Based Paint &amp; Asbestos</a:t>
            </a:r>
          </a:p>
          <a:p>
            <a:r>
              <a:rPr lang="en-US" dirty="0"/>
              <a:t>Municipal LAS Permits</a:t>
            </a:r>
          </a:p>
          <a:p>
            <a:r>
              <a:rPr lang="en-US" dirty="0"/>
              <a:t>Municipal Wastewater GEFA</a:t>
            </a:r>
          </a:p>
          <a:p>
            <a:r>
              <a:rPr lang="en-US" dirty="0"/>
              <a:t>NPDES Wastewater</a:t>
            </a:r>
          </a:p>
        </p:txBody>
      </p:sp>
      <p:sp>
        <p:nvSpPr>
          <p:cNvPr id="7" name="Content Placeholder 6"/>
          <p:cNvSpPr>
            <a:spLocks noGrp="1"/>
          </p:cNvSpPr>
          <p:nvPr>
            <p:ph sz="quarter" idx="4"/>
          </p:nvPr>
        </p:nvSpPr>
        <p:spPr>
          <a:xfrm>
            <a:off x="4645025" y="2174874"/>
            <a:ext cx="4041775" cy="3364279"/>
          </a:xfrm>
        </p:spPr>
        <p:txBody>
          <a:bodyPr>
            <a:normAutofit fontScale="77500" lnSpcReduction="20000"/>
          </a:bodyPr>
          <a:lstStyle/>
          <a:p>
            <a:r>
              <a:rPr lang="en-US" dirty="0"/>
              <a:t>Scrap Tire</a:t>
            </a:r>
          </a:p>
          <a:p>
            <a:r>
              <a:rPr lang="en-US" dirty="0"/>
              <a:t>Solid Waste</a:t>
            </a:r>
          </a:p>
          <a:p>
            <a:r>
              <a:rPr lang="en-US" dirty="0"/>
              <a:t>Storm Water Industrial</a:t>
            </a:r>
          </a:p>
          <a:p>
            <a:r>
              <a:rPr lang="en-US" dirty="0"/>
              <a:t>Title V</a:t>
            </a:r>
          </a:p>
          <a:p>
            <a:r>
              <a:rPr lang="en-US" dirty="0"/>
              <a:t>Trust Fund</a:t>
            </a:r>
          </a:p>
          <a:p>
            <a:r>
              <a:rPr lang="en-US" dirty="0"/>
              <a:t>Invoice Payment Only</a:t>
            </a:r>
          </a:p>
          <a:p>
            <a:r>
              <a:rPr lang="en-US" dirty="0"/>
              <a:t>Underground Storage Tank</a:t>
            </a:r>
          </a:p>
          <a:p>
            <a:r>
              <a:rPr lang="en-US" dirty="0"/>
              <a:t>Underground Injection Control Permit</a:t>
            </a:r>
          </a:p>
          <a:p>
            <a:r>
              <a:rPr lang="en-US" dirty="0"/>
              <a:t>Waste Reduction</a:t>
            </a:r>
          </a:p>
          <a:p>
            <a:r>
              <a:rPr lang="en-US" dirty="0"/>
              <a:t>Voluntary Remediation Program</a:t>
            </a:r>
          </a:p>
        </p:txBody>
      </p:sp>
      <p:sp>
        <p:nvSpPr>
          <p:cNvPr id="8" name="TextBox 7"/>
          <p:cNvSpPr txBox="1"/>
          <p:nvPr/>
        </p:nvSpPr>
        <p:spPr>
          <a:xfrm>
            <a:off x="545124" y="5486400"/>
            <a:ext cx="6548716" cy="461665"/>
          </a:xfrm>
          <a:prstGeom prst="rect">
            <a:avLst/>
          </a:prstGeom>
          <a:noFill/>
        </p:spPr>
        <p:txBody>
          <a:bodyPr wrap="none" rtlCol="0">
            <a:spAutoFit/>
          </a:bodyPr>
          <a:lstStyle/>
          <a:p>
            <a:r>
              <a:rPr lang="en-US" sz="2400" dirty="0"/>
              <a:t>New applications will be added to GEOS over time.</a:t>
            </a:r>
            <a:r>
              <a:rPr lang="en-US" dirty="0"/>
              <a:t> </a:t>
            </a:r>
          </a:p>
        </p:txBody>
      </p:sp>
    </p:spTree>
    <p:extLst>
      <p:ext uri="{BB962C8B-B14F-4D97-AF65-F5344CB8AC3E}">
        <p14:creationId xmlns:p14="http://schemas.microsoft.com/office/powerpoint/2010/main" val="204634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Multiple Sources </a:t>
            </a:r>
            <a:r>
              <a:rPr lang="en-US"/>
              <a:t>are Possible</a:t>
            </a:r>
            <a:endParaRPr lang="en-US" dirty="0"/>
          </a:p>
        </p:txBody>
      </p:sp>
      <p:pic>
        <p:nvPicPr>
          <p:cNvPr id="3" name="Content Placeholder 2"/>
          <p:cNvPicPr>
            <a:picLocks noGrp="1" noChangeAspect="1"/>
          </p:cNvPicPr>
          <p:nvPr>
            <p:ph idx="1"/>
          </p:nvPr>
        </p:nvPicPr>
        <p:blipFill>
          <a:blip r:embed="rId2"/>
          <a:stretch>
            <a:fillRect/>
          </a:stretch>
        </p:blipFill>
        <p:spPr>
          <a:xfrm>
            <a:off x="80124" y="1265381"/>
            <a:ext cx="8983751" cy="4350327"/>
          </a:xfrm>
          <a:prstGeom prst="rect">
            <a:avLst/>
          </a:prstGeom>
        </p:spPr>
      </p:pic>
    </p:spTree>
    <p:extLst>
      <p:ext uri="{BB962C8B-B14F-4D97-AF65-F5344CB8AC3E}">
        <p14:creationId xmlns:p14="http://schemas.microsoft.com/office/powerpoint/2010/main" val="2621934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sure to select the correct one</a:t>
            </a:r>
          </a:p>
        </p:txBody>
      </p:sp>
      <p:pic>
        <p:nvPicPr>
          <p:cNvPr id="6" name="Content Placeholder 5">
            <a:extLst>
              <a:ext uri="{FF2B5EF4-FFF2-40B4-BE49-F238E27FC236}">
                <a16:creationId xmlns:a16="http://schemas.microsoft.com/office/drawing/2014/main" id="{165DE066-8679-4C2D-8AD7-3CCD5050429D}"/>
              </a:ext>
            </a:extLst>
          </p:cNvPr>
          <p:cNvPicPr>
            <a:picLocks noGrp="1" noChangeAspect="1"/>
          </p:cNvPicPr>
          <p:nvPr>
            <p:ph idx="1"/>
          </p:nvPr>
        </p:nvPicPr>
        <p:blipFill>
          <a:blip r:embed="rId2"/>
          <a:stretch>
            <a:fillRect/>
          </a:stretch>
        </p:blipFill>
        <p:spPr>
          <a:xfrm>
            <a:off x="132666" y="2175029"/>
            <a:ext cx="8861903" cy="3151447"/>
          </a:xfrm>
          <a:prstGeom prst="rect">
            <a:avLst/>
          </a:prstGeom>
        </p:spPr>
      </p:pic>
      <p:sp>
        <p:nvSpPr>
          <p:cNvPr id="7" name="Rectangle: Rounded Corners 6">
            <a:extLst>
              <a:ext uri="{FF2B5EF4-FFF2-40B4-BE49-F238E27FC236}">
                <a16:creationId xmlns:a16="http://schemas.microsoft.com/office/drawing/2014/main" id="{B72A15CF-4916-41E3-9B22-D86A99732536}"/>
              </a:ext>
            </a:extLst>
          </p:cNvPr>
          <p:cNvSpPr/>
          <p:nvPr/>
        </p:nvSpPr>
        <p:spPr>
          <a:xfrm>
            <a:off x="603682" y="3737499"/>
            <a:ext cx="807868" cy="23081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C8AA40E-F34A-499B-AAA3-83B2C5DBCF0A}"/>
              </a:ext>
            </a:extLst>
          </p:cNvPr>
          <p:cNvSpPr/>
          <p:nvPr/>
        </p:nvSpPr>
        <p:spPr>
          <a:xfrm>
            <a:off x="5140171" y="3429000"/>
            <a:ext cx="559293" cy="30849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5C227-7579-48F4-8750-460C0565E6FA}"/>
              </a:ext>
            </a:extLst>
          </p:cNvPr>
          <p:cNvSpPr/>
          <p:nvPr/>
        </p:nvSpPr>
        <p:spPr>
          <a:xfrm>
            <a:off x="5823751" y="3320250"/>
            <a:ext cx="3170818" cy="193533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385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850"/>
            <a:ext cx="8229600" cy="1143000"/>
          </a:xfrm>
        </p:spPr>
        <p:txBody>
          <a:bodyPr/>
          <a:lstStyle/>
          <a:p>
            <a:r>
              <a:rPr lang="en-US" dirty="0"/>
              <a:t>Selecting and Exiting</a:t>
            </a:r>
          </a:p>
        </p:txBody>
      </p:sp>
      <p:sp>
        <p:nvSpPr>
          <p:cNvPr id="3" name="Content Placeholder 2"/>
          <p:cNvSpPr>
            <a:spLocks noGrp="1"/>
          </p:cNvSpPr>
          <p:nvPr>
            <p:ph sz="half" idx="4294967295"/>
          </p:nvPr>
        </p:nvSpPr>
        <p:spPr>
          <a:xfrm>
            <a:off x="1074198" y="954351"/>
            <a:ext cx="7128769" cy="1693416"/>
          </a:xfrm>
        </p:spPr>
        <p:txBody>
          <a:bodyPr>
            <a:normAutofit fontScale="92500" lnSpcReduction="20000"/>
          </a:bodyPr>
          <a:lstStyle/>
          <a:p>
            <a:r>
              <a:rPr lang="en-US" dirty="0"/>
              <a:t>Once you have selected your facility and the different permit types you will click the “OK” button at the bottom of the page. </a:t>
            </a:r>
          </a:p>
          <a:p>
            <a:endParaRPr lang="en-US" dirty="0"/>
          </a:p>
          <a:p>
            <a:endParaRPr lang="en-US" dirty="0"/>
          </a:p>
        </p:txBody>
      </p:sp>
      <p:pic>
        <p:nvPicPr>
          <p:cNvPr id="7" name="Content Placeholder 6">
            <a:extLst>
              <a:ext uri="{FF2B5EF4-FFF2-40B4-BE49-F238E27FC236}">
                <a16:creationId xmlns:a16="http://schemas.microsoft.com/office/drawing/2014/main" id="{8FFBE235-6DFB-4837-B47B-02E4005111D1}"/>
              </a:ext>
            </a:extLst>
          </p:cNvPr>
          <p:cNvPicPr>
            <a:picLocks noGrp="1" noChangeAspect="1"/>
          </p:cNvPicPr>
          <p:nvPr>
            <p:ph sz="half" idx="4294967295"/>
          </p:nvPr>
        </p:nvPicPr>
        <p:blipFill>
          <a:blip r:embed="rId2"/>
          <a:stretch>
            <a:fillRect/>
          </a:stretch>
        </p:blipFill>
        <p:spPr>
          <a:xfrm>
            <a:off x="1273944" y="2647767"/>
            <a:ext cx="6596109" cy="3410693"/>
          </a:xfrm>
          <a:prstGeom prst="rect">
            <a:avLst/>
          </a:prstGeom>
        </p:spPr>
      </p:pic>
    </p:spTree>
    <p:extLst>
      <p:ext uri="{BB962C8B-B14F-4D97-AF65-F5344CB8AC3E}">
        <p14:creationId xmlns:p14="http://schemas.microsoft.com/office/powerpoint/2010/main" val="4134071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21BE-89E9-4AEA-87FA-29F5700EE174}"/>
              </a:ext>
            </a:extLst>
          </p:cNvPr>
          <p:cNvSpPr>
            <a:spLocks noGrp="1"/>
          </p:cNvSpPr>
          <p:nvPr>
            <p:ph type="title"/>
          </p:nvPr>
        </p:nvSpPr>
        <p:spPr>
          <a:xfrm>
            <a:off x="457200" y="78871"/>
            <a:ext cx="8229600" cy="1143000"/>
          </a:xfrm>
        </p:spPr>
        <p:txBody>
          <a:bodyPr/>
          <a:lstStyle/>
          <a:p>
            <a:r>
              <a:rPr lang="en-US" dirty="0"/>
              <a:t>Saving Your Selected Facilities</a:t>
            </a:r>
          </a:p>
        </p:txBody>
      </p:sp>
      <p:pic>
        <p:nvPicPr>
          <p:cNvPr id="3" name="Picture 2">
            <a:extLst>
              <a:ext uri="{FF2B5EF4-FFF2-40B4-BE49-F238E27FC236}">
                <a16:creationId xmlns:a16="http://schemas.microsoft.com/office/drawing/2014/main" id="{57A7B5F9-F975-4953-8F8E-924C78483B8C}"/>
              </a:ext>
            </a:extLst>
          </p:cNvPr>
          <p:cNvPicPr>
            <a:picLocks noChangeAspect="1"/>
          </p:cNvPicPr>
          <p:nvPr/>
        </p:nvPicPr>
        <p:blipFill>
          <a:blip r:embed="rId2"/>
          <a:stretch>
            <a:fillRect/>
          </a:stretch>
        </p:blipFill>
        <p:spPr>
          <a:xfrm>
            <a:off x="1278384" y="2280260"/>
            <a:ext cx="6400800" cy="3927369"/>
          </a:xfrm>
          <a:prstGeom prst="rect">
            <a:avLst/>
          </a:prstGeom>
        </p:spPr>
      </p:pic>
      <p:sp>
        <p:nvSpPr>
          <p:cNvPr id="4" name="Rectangle 3">
            <a:extLst>
              <a:ext uri="{FF2B5EF4-FFF2-40B4-BE49-F238E27FC236}">
                <a16:creationId xmlns:a16="http://schemas.microsoft.com/office/drawing/2014/main" id="{07C687E1-ACD7-4B8D-832A-69285687080A}"/>
              </a:ext>
            </a:extLst>
          </p:cNvPr>
          <p:cNvSpPr/>
          <p:nvPr/>
        </p:nvSpPr>
        <p:spPr>
          <a:xfrm>
            <a:off x="395056" y="1104734"/>
            <a:ext cx="6911266" cy="1200329"/>
          </a:xfrm>
          <a:prstGeom prst="rect">
            <a:avLst/>
          </a:prstGeom>
        </p:spPr>
        <p:txBody>
          <a:bodyPr wrap="square">
            <a:spAutoFit/>
          </a:bodyPr>
          <a:lstStyle/>
          <a:p>
            <a:r>
              <a:rPr lang="en-US" sz="2400" dirty="0"/>
              <a:t>The system will save the selected information. You will need to click on the “OK” in the popup. It will remain in the facility selection screen until you select “Close”.</a:t>
            </a:r>
          </a:p>
        </p:txBody>
      </p:sp>
      <p:sp>
        <p:nvSpPr>
          <p:cNvPr id="5" name="Rectangle: Rounded Corners 4">
            <a:extLst>
              <a:ext uri="{FF2B5EF4-FFF2-40B4-BE49-F238E27FC236}">
                <a16:creationId xmlns:a16="http://schemas.microsoft.com/office/drawing/2014/main" id="{327DF9B7-D038-4814-B9C5-C24A0B3AF4EF}"/>
              </a:ext>
            </a:extLst>
          </p:cNvPr>
          <p:cNvSpPr/>
          <p:nvPr/>
        </p:nvSpPr>
        <p:spPr>
          <a:xfrm>
            <a:off x="1553592" y="5868140"/>
            <a:ext cx="479394" cy="26633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165231" y="2479431"/>
            <a:ext cx="2751992" cy="905607"/>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928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my facility is not in the list?</a:t>
            </a:r>
          </a:p>
        </p:txBody>
      </p:sp>
      <p:sp>
        <p:nvSpPr>
          <p:cNvPr id="3" name="Content Placeholder 2"/>
          <p:cNvSpPr>
            <a:spLocks noGrp="1"/>
          </p:cNvSpPr>
          <p:nvPr>
            <p:ph sz="half" idx="1"/>
          </p:nvPr>
        </p:nvSpPr>
        <p:spPr/>
        <p:txBody>
          <a:bodyPr>
            <a:normAutofit fontScale="77500" lnSpcReduction="20000"/>
          </a:bodyPr>
          <a:lstStyle/>
          <a:p>
            <a:r>
              <a:rPr lang="en-US" dirty="0"/>
              <a:t>Unless the facility that you want to associate is one of the following Account Types:  Brownfield, Invoice Payment Only, Scrap Tire, Storm Water Construction or Voluntary Remediation Program - EPD will need to add it to the list. You will be able to associate your facility at a later date once it has been added by EPD. You may continue the account creation process if your facility is not listed by selecting “Close” and then selecting “Next&gt;&gt;”.  </a:t>
            </a:r>
          </a:p>
          <a:p>
            <a:endParaRPr lang="en-US" dirty="0"/>
          </a:p>
          <a:p>
            <a:endParaRPr lang="en-US" dirty="0"/>
          </a:p>
        </p:txBody>
      </p:sp>
      <p:pic>
        <p:nvPicPr>
          <p:cNvPr id="6" name="Content Placeholder 5"/>
          <p:cNvPicPr>
            <a:picLocks noGrp="1" noChangeAspect="1"/>
          </p:cNvPicPr>
          <p:nvPr>
            <p:ph sz="half" idx="2"/>
          </p:nvPr>
        </p:nvPicPr>
        <p:blipFill>
          <a:blip r:embed="rId2"/>
          <a:stretch>
            <a:fillRect/>
          </a:stretch>
        </p:blipFill>
        <p:spPr>
          <a:xfrm>
            <a:off x="4495799" y="2611315"/>
            <a:ext cx="4587789" cy="2000489"/>
          </a:xfrm>
          <a:prstGeom prst="rect">
            <a:avLst/>
          </a:prstGeom>
        </p:spPr>
      </p:pic>
    </p:spTree>
    <p:extLst>
      <p:ext uri="{BB962C8B-B14F-4D97-AF65-F5344CB8AC3E}">
        <p14:creationId xmlns:p14="http://schemas.microsoft.com/office/powerpoint/2010/main" val="2322072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4C8A58-195A-4735-B13B-A0A6ECADA8C2}"/>
              </a:ext>
            </a:extLst>
          </p:cNvPr>
          <p:cNvPicPr>
            <a:picLocks noChangeAspect="1"/>
          </p:cNvPicPr>
          <p:nvPr/>
        </p:nvPicPr>
        <p:blipFill>
          <a:blip r:embed="rId2"/>
          <a:stretch>
            <a:fillRect/>
          </a:stretch>
        </p:blipFill>
        <p:spPr>
          <a:xfrm>
            <a:off x="1464816" y="3269374"/>
            <a:ext cx="5822493" cy="3036732"/>
          </a:xfrm>
          <a:prstGeom prst="rect">
            <a:avLst/>
          </a:prstGeom>
        </p:spPr>
      </p:pic>
      <p:sp>
        <p:nvSpPr>
          <p:cNvPr id="6" name="Title 5"/>
          <p:cNvSpPr>
            <a:spLocks noGrp="1"/>
          </p:cNvSpPr>
          <p:nvPr>
            <p:ph type="title"/>
          </p:nvPr>
        </p:nvSpPr>
        <p:spPr/>
        <p:txBody>
          <a:bodyPr/>
          <a:lstStyle/>
          <a:p>
            <a:r>
              <a:rPr lang="en-US" dirty="0"/>
              <a:t>What if my facility is not in the list?</a:t>
            </a:r>
          </a:p>
        </p:txBody>
      </p:sp>
      <p:sp>
        <p:nvSpPr>
          <p:cNvPr id="3" name="Content Placeholder 2"/>
          <p:cNvSpPr>
            <a:spLocks noGrp="1"/>
          </p:cNvSpPr>
          <p:nvPr>
            <p:ph sz="half" idx="1"/>
          </p:nvPr>
        </p:nvSpPr>
        <p:spPr>
          <a:xfrm>
            <a:off x="545123" y="1505684"/>
            <a:ext cx="8229600" cy="1793631"/>
          </a:xfrm>
        </p:spPr>
        <p:txBody>
          <a:bodyPr>
            <a:normAutofit fontScale="92500" lnSpcReduction="20000"/>
          </a:bodyPr>
          <a:lstStyle/>
          <a:p>
            <a:r>
              <a:rPr lang="en-US" dirty="0"/>
              <a:t>For Brownfield, Invoice Payment Only, Scrap Tire, Storm Water Construction or Voluntary Remediation Program if your facility is not present after you have searched you may use the “Create New Facility” button to add your facility.   </a:t>
            </a:r>
          </a:p>
        </p:txBody>
      </p:sp>
      <p:sp>
        <p:nvSpPr>
          <p:cNvPr id="13" name="Down Arrow 12"/>
          <p:cNvSpPr/>
          <p:nvPr/>
        </p:nvSpPr>
        <p:spPr>
          <a:xfrm rot="2606852">
            <a:off x="2794264" y="3178597"/>
            <a:ext cx="307731" cy="549295"/>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018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facility</a:t>
            </a:r>
          </a:p>
        </p:txBody>
      </p:sp>
      <p:sp>
        <p:nvSpPr>
          <p:cNvPr id="3" name="Content Placeholder 2"/>
          <p:cNvSpPr>
            <a:spLocks noGrp="1"/>
          </p:cNvSpPr>
          <p:nvPr>
            <p:ph sz="half" idx="1"/>
          </p:nvPr>
        </p:nvSpPr>
        <p:spPr/>
        <p:txBody>
          <a:bodyPr>
            <a:normAutofit fontScale="62500" lnSpcReduction="20000"/>
          </a:bodyPr>
          <a:lstStyle/>
          <a:p>
            <a:r>
              <a:rPr lang="en-US" dirty="0"/>
              <a:t>To create a new facility you will need to fill out the required fields. </a:t>
            </a:r>
          </a:p>
          <a:p>
            <a:r>
              <a:rPr lang="en-US" dirty="0"/>
              <a:t>It is best to fill out all fields if you have the information. </a:t>
            </a:r>
          </a:p>
          <a:p>
            <a:r>
              <a:rPr lang="en-US" dirty="0"/>
              <a:t>You may map the location of the facility using the “Map It” button. </a:t>
            </a:r>
          </a:p>
          <a:p>
            <a:r>
              <a:rPr lang="en-US" dirty="0"/>
              <a:t>We will cover the mapping tool in detail later in the class. </a:t>
            </a:r>
          </a:p>
          <a:p>
            <a:r>
              <a:rPr lang="en-US" dirty="0"/>
              <a:t>Once you have filled out the required fields hit the “Create” button. </a:t>
            </a:r>
          </a:p>
          <a:p>
            <a:r>
              <a:rPr lang="en-US" dirty="0"/>
              <a:t>Once the facility has been created you may select both your newly created facility and the submission types you would like. </a:t>
            </a:r>
          </a:p>
          <a:p>
            <a:r>
              <a:rPr lang="en-US" dirty="0"/>
              <a:t>Once you have done that click on the “OK” button at the bottom of the screen and then select “Next&gt;&gt;” on the subsequent screen. </a:t>
            </a:r>
          </a:p>
        </p:txBody>
      </p:sp>
      <p:pic>
        <p:nvPicPr>
          <p:cNvPr id="7" name="Content Placeholder 6">
            <a:extLst>
              <a:ext uri="{FF2B5EF4-FFF2-40B4-BE49-F238E27FC236}">
                <a16:creationId xmlns:a16="http://schemas.microsoft.com/office/drawing/2014/main" id="{3140AFF9-871F-4894-83B9-3460FA411B1E}"/>
              </a:ext>
            </a:extLst>
          </p:cNvPr>
          <p:cNvPicPr>
            <a:picLocks noGrp="1" noChangeAspect="1"/>
          </p:cNvPicPr>
          <p:nvPr>
            <p:ph sz="half" idx="2"/>
          </p:nvPr>
        </p:nvPicPr>
        <p:blipFill>
          <a:blip r:embed="rId2"/>
          <a:stretch>
            <a:fillRect/>
          </a:stretch>
        </p:blipFill>
        <p:spPr>
          <a:xfrm>
            <a:off x="4412201" y="1864311"/>
            <a:ext cx="4522895" cy="3611079"/>
          </a:xfrm>
          <a:prstGeom prst="rect">
            <a:avLst/>
          </a:prstGeom>
        </p:spPr>
      </p:pic>
    </p:spTree>
    <p:extLst>
      <p:ext uri="{BB962C8B-B14F-4D97-AF65-F5344CB8AC3E}">
        <p14:creationId xmlns:p14="http://schemas.microsoft.com/office/powerpoint/2010/main" val="404665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Creation (Universal)</a:t>
            </a:r>
          </a:p>
        </p:txBody>
      </p:sp>
      <p:sp>
        <p:nvSpPr>
          <p:cNvPr id="3" name="Content Placeholder 2"/>
          <p:cNvSpPr>
            <a:spLocks noGrp="1"/>
          </p:cNvSpPr>
          <p:nvPr>
            <p:ph sz="half" idx="1"/>
          </p:nvPr>
        </p:nvSpPr>
        <p:spPr/>
        <p:txBody>
          <a:bodyPr/>
          <a:lstStyle/>
          <a:p>
            <a:r>
              <a:rPr lang="en-US" dirty="0"/>
              <a:t>Next you will need to provide answers to a few security questions. These questions will be used later to retrieve a lost password and used to submit applications.</a:t>
            </a:r>
          </a:p>
          <a:p>
            <a:r>
              <a:rPr lang="en-US" dirty="0"/>
              <a:t>Answers are case sensitive!!</a:t>
            </a:r>
          </a:p>
        </p:txBody>
      </p:sp>
      <p:pic>
        <p:nvPicPr>
          <p:cNvPr id="9" name="Content Placeholder 8">
            <a:extLst>
              <a:ext uri="{FF2B5EF4-FFF2-40B4-BE49-F238E27FC236}">
                <a16:creationId xmlns:a16="http://schemas.microsoft.com/office/drawing/2014/main" id="{A1964FE2-C6FE-4A7A-B7B5-CBEF45937B1F}"/>
              </a:ext>
            </a:extLst>
          </p:cNvPr>
          <p:cNvPicPr>
            <a:picLocks noGrp="1" noChangeAspect="1"/>
          </p:cNvPicPr>
          <p:nvPr>
            <p:ph sz="half" idx="2"/>
          </p:nvPr>
        </p:nvPicPr>
        <p:blipFill>
          <a:blip r:embed="rId2"/>
          <a:stretch>
            <a:fillRect/>
          </a:stretch>
        </p:blipFill>
        <p:spPr>
          <a:xfrm>
            <a:off x="4358443" y="1713390"/>
            <a:ext cx="4718482" cy="3758083"/>
          </a:xfrm>
          <a:prstGeom prst="rect">
            <a:avLst/>
          </a:prstGeom>
        </p:spPr>
      </p:pic>
    </p:spTree>
    <p:extLst>
      <p:ext uri="{BB962C8B-B14F-4D97-AF65-F5344CB8AC3E}">
        <p14:creationId xmlns:p14="http://schemas.microsoft.com/office/powerpoint/2010/main" val="816155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Creation (Preparer)</a:t>
            </a:r>
          </a:p>
        </p:txBody>
      </p:sp>
      <p:sp>
        <p:nvSpPr>
          <p:cNvPr id="3" name="Content Placeholder 2"/>
          <p:cNvSpPr>
            <a:spLocks noGrp="1"/>
          </p:cNvSpPr>
          <p:nvPr>
            <p:ph sz="half" idx="1"/>
          </p:nvPr>
        </p:nvSpPr>
        <p:spPr/>
        <p:txBody>
          <a:bodyPr/>
          <a:lstStyle/>
          <a:p>
            <a:r>
              <a:rPr lang="en-US" dirty="0"/>
              <a:t>To finalize account creation, a CAPTCHA needs to be verified. Once verified, the account will be created.</a:t>
            </a:r>
          </a:p>
          <a:p>
            <a:r>
              <a:rPr lang="en-US" dirty="0"/>
              <a:t>The system will display instructions on how to activate the account so that all features can be opened.</a:t>
            </a:r>
          </a:p>
        </p:txBody>
      </p:sp>
      <p:grpSp>
        <p:nvGrpSpPr>
          <p:cNvPr id="5" name="Group 4"/>
          <p:cNvGrpSpPr>
            <a:grpSpLocks/>
          </p:cNvGrpSpPr>
          <p:nvPr/>
        </p:nvGrpSpPr>
        <p:grpSpPr bwMode="auto">
          <a:xfrm>
            <a:off x="4874622" y="1591024"/>
            <a:ext cx="3450771" cy="1500051"/>
            <a:chOff x="7243" y="-159"/>
            <a:chExt cx="3602" cy="1308"/>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 y="-150"/>
              <a:ext cx="3585" cy="129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a:grpSpLocks/>
            </p:cNvGrpSpPr>
            <p:nvPr/>
          </p:nvGrpSpPr>
          <p:grpSpPr bwMode="auto">
            <a:xfrm>
              <a:off x="7243" y="-159"/>
              <a:ext cx="3602" cy="1308"/>
              <a:chOff x="7243" y="-159"/>
              <a:chExt cx="3602" cy="1308"/>
            </a:xfrm>
          </p:grpSpPr>
          <p:sp>
            <p:nvSpPr>
              <p:cNvPr id="8" name="Freeform 7"/>
              <p:cNvSpPr>
                <a:spLocks/>
              </p:cNvSpPr>
              <p:nvPr/>
            </p:nvSpPr>
            <p:spPr bwMode="auto">
              <a:xfrm>
                <a:off x="7243" y="-159"/>
                <a:ext cx="3602" cy="1308"/>
              </a:xfrm>
              <a:custGeom>
                <a:avLst/>
                <a:gdLst>
                  <a:gd name="T0" fmla="+- 0 7243 7243"/>
                  <a:gd name="T1" fmla="*/ T0 w 3602"/>
                  <a:gd name="T2" fmla="+- 0 1148 -159"/>
                  <a:gd name="T3" fmla="*/ 1148 h 1308"/>
                  <a:gd name="T4" fmla="+- 0 10845 7243"/>
                  <a:gd name="T5" fmla="*/ T4 w 3602"/>
                  <a:gd name="T6" fmla="+- 0 1148 -159"/>
                  <a:gd name="T7" fmla="*/ 1148 h 1308"/>
                  <a:gd name="T8" fmla="+- 0 10845 7243"/>
                  <a:gd name="T9" fmla="*/ T8 w 3602"/>
                  <a:gd name="T10" fmla="+- 0 -159 -159"/>
                  <a:gd name="T11" fmla="*/ -159 h 1308"/>
                  <a:gd name="T12" fmla="+- 0 7243 7243"/>
                  <a:gd name="T13" fmla="*/ T12 w 3602"/>
                  <a:gd name="T14" fmla="+- 0 -159 -159"/>
                  <a:gd name="T15" fmla="*/ -159 h 1308"/>
                  <a:gd name="T16" fmla="+- 0 7243 7243"/>
                  <a:gd name="T17" fmla="*/ T16 w 3602"/>
                  <a:gd name="T18" fmla="+- 0 1148 -159"/>
                  <a:gd name="T19" fmla="*/ 1148 h 1308"/>
                </a:gdLst>
                <a:ahLst/>
                <a:cxnLst>
                  <a:cxn ang="0">
                    <a:pos x="T1" y="T3"/>
                  </a:cxn>
                  <a:cxn ang="0">
                    <a:pos x="T5" y="T7"/>
                  </a:cxn>
                  <a:cxn ang="0">
                    <a:pos x="T9" y="T11"/>
                  </a:cxn>
                  <a:cxn ang="0">
                    <a:pos x="T13" y="T15"/>
                  </a:cxn>
                  <a:cxn ang="0">
                    <a:pos x="T17" y="T19"/>
                  </a:cxn>
                </a:cxnLst>
                <a:rect l="0" t="0" r="r" b="b"/>
                <a:pathLst>
                  <a:path w="3602" h="1308">
                    <a:moveTo>
                      <a:pt x="0" y="1307"/>
                    </a:moveTo>
                    <a:lnTo>
                      <a:pt x="3602" y="1307"/>
                    </a:lnTo>
                    <a:lnTo>
                      <a:pt x="3602" y="0"/>
                    </a:lnTo>
                    <a:lnTo>
                      <a:pt x="0" y="0"/>
                    </a:lnTo>
                    <a:lnTo>
                      <a:pt x="0" y="130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pic>
        <p:nvPicPr>
          <p:cNvPr id="4" name="Picture 3">
            <a:extLst>
              <a:ext uri="{FF2B5EF4-FFF2-40B4-BE49-F238E27FC236}">
                <a16:creationId xmlns:a16="http://schemas.microsoft.com/office/drawing/2014/main" id="{44F90C1A-F6F7-47BF-9900-70CA8A1B4713}"/>
              </a:ext>
            </a:extLst>
          </p:cNvPr>
          <p:cNvPicPr>
            <a:picLocks noChangeAspect="1"/>
          </p:cNvPicPr>
          <p:nvPr/>
        </p:nvPicPr>
        <p:blipFill>
          <a:blip r:embed="rId3"/>
          <a:stretch>
            <a:fillRect/>
          </a:stretch>
        </p:blipFill>
        <p:spPr>
          <a:xfrm>
            <a:off x="4252404" y="3753445"/>
            <a:ext cx="4850571" cy="1919385"/>
          </a:xfrm>
          <a:prstGeom prst="rect">
            <a:avLst/>
          </a:prstGeom>
        </p:spPr>
      </p:pic>
    </p:spTree>
    <p:extLst>
      <p:ext uri="{BB962C8B-B14F-4D97-AF65-F5344CB8AC3E}">
        <p14:creationId xmlns:p14="http://schemas.microsoft.com/office/powerpoint/2010/main" val="1731533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Creation (RO)</a:t>
            </a:r>
          </a:p>
        </p:txBody>
      </p:sp>
      <p:sp>
        <p:nvSpPr>
          <p:cNvPr id="3" name="Content Placeholder 2"/>
          <p:cNvSpPr>
            <a:spLocks noGrp="1"/>
          </p:cNvSpPr>
          <p:nvPr>
            <p:ph sz="half" idx="1"/>
          </p:nvPr>
        </p:nvSpPr>
        <p:spPr>
          <a:xfrm>
            <a:off x="457200" y="1600200"/>
            <a:ext cx="2583455" cy="4525963"/>
          </a:xfrm>
        </p:spPr>
        <p:txBody>
          <a:bodyPr>
            <a:normAutofit fontScale="92500"/>
          </a:bodyPr>
          <a:lstStyle/>
          <a:p>
            <a:r>
              <a:rPr lang="en-US" dirty="0"/>
              <a:t>Depending on the “Account type” RO’s may be required to provide proof of identity</a:t>
            </a:r>
          </a:p>
          <a:p>
            <a:r>
              <a:rPr lang="en-US" dirty="0"/>
              <a:t>Two methods</a:t>
            </a:r>
          </a:p>
          <a:p>
            <a:pPr lvl="1"/>
            <a:r>
              <a:rPr lang="en-US" dirty="0"/>
              <a:t>E-Verify</a:t>
            </a:r>
          </a:p>
          <a:p>
            <a:pPr lvl="1"/>
            <a:r>
              <a:rPr lang="en-US" dirty="0"/>
              <a:t>ESA (Subscriber agreement)</a:t>
            </a:r>
          </a:p>
        </p:txBody>
      </p:sp>
      <p:pic>
        <p:nvPicPr>
          <p:cNvPr id="8" name="Content Placeholder 7">
            <a:extLst>
              <a:ext uri="{FF2B5EF4-FFF2-40B4-BE49-F238E27FC236}">
                <a16:creationId xmlns:a16="http://schemas.microsoft.com/office/drawing/2014/main" id="{DC44029C-50D7-4FCA-9236-3246F45F1B64}"/>
              </a:ext>
            </a:extLst>
          </p:cNvPr>
          <p:cNvPicPr>
            <a:picLocks noGrp="1" noChangeAspect="1"/>
          </p:cNvPicPr>
          <p:nvPr>
            <p:ph sz="half" idx="2"/>
          </p:nvPr>
        </p:nvPicPr>
        <p:blipFill>
          <a:blip r:embed="rId2"/>
          <a:stretch>
            <a:fillRect/>
          </a:stretch>
        </p:blipFill>
        <p:spPr>
          <a:xfrm>
            <a:off x="3040655" y="1628397"/>
            <a:ext cx="5971949" cy="4053311"/>
          </a:xfrm>
          <a:prstGeom prst="rect">
            <a:avLst/>
          </a:prstGeom>
        </p:spPr>
      </p:pic>
    </p:spTree>
    <p:extLst>
      <p:ext uri="{BB962C8B-B14F-4D97-AF65-F5344CB8AC3E}">
        <p14:creationId xmlns:p14="http://schemas.microsoft.com/office/powerpoint/2010/main" val="3609079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963"/>
            <a:ext cx="8229600" cy="1143000"/>
          </a:xfrm>
        </p:spPr>
        <p:txBody>
          <a:bodyPr>
            <a:normAutofit/>
          </a:bodyPr>
          <a:lstStyle/>
          <a:p>
            <a:r>
              <a:rPr lang="en-US" b="1" dirty="0"/>
              <a:t>What are the benefits of GEOS?</a:t>
            </a:r>
          </a:p>
        </p:txBody>
      </p:sp>
      <p:sp>
        <p:nvSpPr>
          <p:cNvPr id="3" name="Content Placeholder 2"/>
          <p:cNvSpPr>
            <a:spLocks noGrp="1"/>
          </p:cNvSpPr>
          <p:nvPr>
            <p:ph idx="1"/>
          </p:nvPr>
        </p:nvSpPr>
        <p:spPr>
          <a:xfrm>
            <a:off x="457200" y="1438275"/>
            <a:ext cx="8229600" cy="3838575"/>
          </a:xfrm>
          <a:solidFill>
            <a:schemeClr val="bg1"/>
          </a:solidFill>
        </p:spPr>
        <p:txBody>
          <a:bodyPr>
            <a:normAutofit lnSpcReduction="10000"/>
          </a:bodyPr>
          <a:lstStyle/>
          <a:p>
            <a:pPr fontAlgn="base"/>
            <a:r>
              <a:rPr lang="en-US" dirty="0"/>
              <a:t>Improves program effectiveness and efficiency.</a:t>
            </a:r>
          </a:p>
          <a:p>
            <a:pPr fontAlgn="base"/>
            <a:r>
              <a:rPr lang="en-US" dirty="0"/>
              <a:t>Reduced workload for managing data.</a:t>
            </a:r>
          </a:p>
          <a:p>
            <a:pPr fontAlgn="base"/>
            <a:r>
              <a:rPr lang="en-US" dirty="0"/>
              <a:t>Reduction in printing and mailing costs.</a:t>
            </a:r>
          </a:p>
          <a:p>
            <a:pPr fontAlgn="base"/>
            <a:r>
              <a:rPr lang="en-US" dirty="0"/>
              <a:t>Gives permittees the ability to track their permit status electronically.</a:t>
            </a:r>
          </a:p>
          <a:p>
            <a:pPr fontAlgn="base"/>
            <a:r>
              <a:rPr lang="en-US" dirty="0"/>
              <a:t>Web Based – no software to install</a:t>
            </a:r>
          </a:p>
        </p:txBody>
      </p:sp>
    </p:spTree>
    <p:extLst>
      <p:ext uri="{BB962C8B-B14F-4D97-AF65-F5344CB8AC3E}">
        <p14:creationId xmlns:p14="http://schemas.microsoft.com/office/powerpoint/2010/main" val="267963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RO/Owner for Storm Water Construction Only</a:t>
            </a:r>
          </a:p>
        </p:txBody>
      </p:sp>
      <p:sp>
        <p:nvSpPr>
          <p:cNvPr id="3" name="Content Placeholder 2"/>
          <p:cNvSpPr>
            <a:spLocks noGrp="1"/>
          </p:cNvSpPr>
          <p:nvPr>
            <p:ph sz="half" idx="1"/>
          </p:nvPr>
        </p:nvSpPr>
        <p:spPr>
          <a:xfrm>
            <a:off x="457200" y="1600200"/>
            <a:ext cx="3006969" cy="4525963"/>
          </a:xfrm>
        </p:spPr>
        <p:txBody>
          <a:bodyPr/>
          <a:lstStyle/>
          <a:p>
            <a:r>
              <a:rPr lang="en-US" dirty="0"/>
              <a:t>If the only account type you have is Storm Water Construction then you have the option to Opt Out</a:t>
            </a:r>
          </a:p>
        </p:txBody>
      </p:sp>
      <p:pic>
        <p:nvPicPr>
          <p:cNvPr id="5" name="Content Placeholder 4"/>
          <p:cNvPicPr>
            <a:picLocks noGrp="1" noChangeAspect="1"/>
          </p:cNvPicPr>
          <p:nvPr>
            <p:ph sz="half" idx="2"/>
          </p:nvPr>
        </p:nvPicPr>
        <p:blipFill>
          <a:blip r:embed="rId2"/>
          <a:stretch>
            <a:fillRect/>
          </a:stretch>
        </p:blipFill>
        <p:spPr>
          <a:xfrm>
            <a:off x="3657599" y="1818664"/>
            <a:ext cx="5308963" cy="3606189"/>
          </a:xfrm>
          <a:prstGeom prst="rect">
            <a:avLst/>
          </a:prstGeom>
        </p:spPr>
      </p:pic>
      <p:sp>
        <p:nvSpPr>
          <p:cNvPr id="6" name="Rounded Rectangle 5"/>
          <p:cNvSpPr/>
          <p:nvPr/>
        </p:nvSpPr>
        <p:spPr>
          <a:xfrm>
            <a:off x="7561385" y="5117123"/>
            <a:ext cx="1274884" cy="30773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148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CBD487F-3FA6-48B0-8E74-3BFDAE162033}"/>
              </a:ext>
            </a:extLst>
          </p:cNvPr>
          <p:cNvPicPr>
            <a:picLocks noGrp="1" noChangeAspect="1"/>
          </p:cNvPicPr>
          <p:nvPr>
            <p:ph sz="half" idx="2"/>
          </p:nvPr>
        </p:nvPicPr>
        <p:blipFill>
          <a:blip r:embed="rId2"/>
          <a:stretch>
            <a:fillRect/>
          </a:stretch>
        </p:blipFill>
        <p:spPr>
          <a:xfrm>
            <a:off x="4394447" y="1963480"/>
            <a:ext cx="4597692" cy="3842516"/>
          </a:xfrm>
          <a:prstGeom prst="rect">
            <a:avLst/>
          </a:prstGeom>
        </p:spPr>
      </p:pic>
      <p:sp>
        <p:nvSpPr>
          <p:cNvPr id="2" name="Title 1"/>
          <p:cNvSpPr>
            <a:spLocks noGrp="1"/>
          </p:cNvSpPr>
          <p:nvPr>
            <p:ph type="title"/>
          </p:nvPr>
        </p:nvSpPr>
        <p:spPr/>
        <p:txBody>
          <a:bodyPr/>
          <a:lstStyle/>
          <a:p>
            <a:r>
              <a:rPr lang="en-US" dirty="0"/>
              <a:t>E-Verify Identity Verification (RO)</a:t>
            </a:r>
          </a:p>
        </p:txBody>
      </p:sp>
      <p:sp>
        <p:nvSpPr>
          <p:cNvPr id="5" name="Content Placeholder 4"/>
          <p:cNvSpPr>
            <a:spLocks noGrp="1"/>
          </p:cNvSpPr>
          <p:nvPr>
            <p:ph sz="half" idx="1"/>
          </p:nvPr>
        </p:nvSpPr>
        <p:spPr/>
        <p:txBody>
          <a:bodyPr>
            <a:normAutofit fontScale="85000" lnSpcReduction="20000"/>
          </a:bodyPr>
          <a:lstStyle/>
          <a:p>
            <a:r>
              <a:rPr lang="en-US" dirty="0"/>
              <a:t>The E-Verify option is recommended for time sensitive submittals, such as applying for general permits or to expedite requests.</a:t>
            </a:r>
          </a:p>
          <a:p>
            <a:r>
              <a:rPr lang="en-US" dirty="0"/>
              <a:t>The E-Verify process notifies EPD for review.</a:t>
            </a:r>
          </a:p>
          <a:p>
            <a:r>
              <a:rPr lang="en-US" dirty="0"/>
              <a:t>EPD will verify your identity and make a decision on your RO request.</a:t>
            </a:r>
          </a:p>
          <a:p>
            <a:r>
              <a:rPr lang="en-US" dirty="0"/>
              <a:t>Once approved you can start using your account to certify/submit documents to the Agency.</a:t>
            </a:r>
          </a:p>
        </p:txBody>
      </p:sp>
      <p:sp>
        <p:nvSpPr>
          <p:cNvPr id="6" name="Oval 5"/>
          <p:cNvSpPr/>
          <p:nvPr/>
        </p:nvSpPr>
        <p:spPr>
          <a:xfrm>
            <a:off x="5794132" y="5246703"/>
            <a:ext cx="1609845" cy="55929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483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E-Verify Identity Verification (RO)</a:t>
            </a:r>
          </a:p>
        </p:txBody>
      </p:sp>
      <p:sp>
        <p:nvSpPr>
          <p:cNvPr id="3" name="Content Placeholder 2"/>
          <p:cNvSpPr>
            <a:spLocks noGrp="1"/>
          </p:cNvSpPr>
          <p:nvPr>
            <p:ph sz="half" idx="1"/>
          </p:nvPr>
        </p:nvSpPr>
        <p:spPr>
          <a:xfrm>
            <a:off x="89656" y="1600200"/>
            <a:ext cx="4038600" cy="4525963"/>
          </a:xfrm>
        </p:spPr>
        <p:txBody>
          <a:bodyPr>
            <a:normAutofit fontScale="92500" lnSpcReduction="20000"/>
          </a:bodyPr>
          <a:lstStyle/>
          <a:p>
            <a:r>
              <a:rPr lang="en-US" dirty="0"/>
              <a:t>E-Verify Option</a:t>
            </a:r>
          </a:p>
          <a:p>
            <a:pPr lvl="1"/>
            <a:r>
              <a:rPr lang="en-US" dirty="0"/>
              <a:t>You will be asked to provide your </a:t>
            </a:r>
            <a:r>
              <a:rPr lang="en-US" b="1" u="sng" dirty="0"/>
              <a:t>home</a:t>
            </a:r>
            <a:r>
              <a:rPr lang="en-US" dirty="0"/>
              <a:t> address and phone</a:t>
            </a:r>
          </a:p>
          <a:p>
            <a:pPr lvl="1"/>
            <a:r>
              <a:rPr lang="en-US" dirty="0"/>
              <a:t>birth date (MM/DD/YYYY )</a:t>
            </a:r>
          </a:p>
          <a:p>
            <a:pPr lvl="1"/>
            <a:r>
              <a:rPr lang="en-US" dirty="0"/>
              <a:t>last 4 digits of Social Security Number </a:t>
            </a:r>
          </a:p>
          <a:p>
            <a:r>
              <a:rPr lang="en-US" dirty="0"/>
              <a:t>The System will then attempt to verify your identity</a:t>
            </a:r>
          </a:p>
          <a:p>
            <a:r>
              <a:rPr lang="en-US" dirty="0"/>
              <a:t>Due to security reasons, the System will only allow you 3 attempts. </a:t>
            </a:r>
          </a:p>
          <a:p>
            <a:endParaRPr lang="en-US" dirty="0"/>
          </a:p>
          <a:p>
            <a:endParaRPr lang="en-US" dirty="0"/>
          </a:p>
          <a:p>
            <a:endParaRPr lang="en-US" dirty="0"/>
          </a:p>
        </p:txBody>
      </p:sp>
      <p:pic>
        <p:nvPicPr>
          <p:cNvPr id="10" name="Content Placeholder 9">
            <a:extLst>
              <a:ext uri="{FF2B5EF4-FFF2-40B4-BE49-F238E27FC236}">
                <a16:creationId xmlns:a16="http://schemas.microsoft.com/office/drawing/2014/main" id="{64BE328D-8DFF-4DC1-84EB-417CD58B1844}"/>
              </a:ext>
            </a:extLst>
          </p:cNvPr>
          <p:cNvPicPr>
            <a:picLocks noGrp="1" noChangeAspect="1"/>
          </p:cNvPicPr>
          <p:nvPr>
            <p:ph sz="half" idx="2"/>
          </p:nvPr>
        </p:nvPicPr>
        <p:blipFill>
          <a:blip r:embed="rId2"/>
          <a:stretch>
            <a:fillRect/>
          </a:stretch>
        </p:blipFill>
        <p:spPr>
          <a:xfrm>
            <a:off x="4128255" y="1534528"/>
            <a:ext cx="4822327" cy="4422389"/>
          </a:xfrm>
          <a:prstGeom prst="rect">
            <a:avLst/>
          </a:prstGeom>
        </p:spPr>
      </p:pic>
    </p:spTree>
    <p:extLst>
      <p:ext uri="{BB962C8B-B14F-4D97-AF65-F5344CB8AC3E}">
        <p14:creationId xmlns:p14="http://schemas.microsoft.com/office/powerpoint/2010/main" val="1123914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E-verify common issues</a:t>
            </a:r>
          </a:p>
        </p:txBody>
      </p:sp>
      <p:sp>
        <p:nvSpPr>
          <p:cNvPr id="6" name="Content Placeholder 5"/>
          <p:cNvSpPr>
            <a:spLocks noGrp="1"/>
          </p:cNvSpPr>
          <p:nvPr>
            <p:ph idx="1"/>
          </p:nvPr>
        </p:nvSpPr>
        <p:spPr/>
        <p:txBody>
          <a:bodyPr>
            <a:normAutofit fontScale="92500" lnSpcReduction="20000"/>
          </a:bodyPr>
          <a:lstStyle/>
          <a:p>
            <a:r>
              <a:rPr lang="en-US" dirty="0"/>
              <a:t>The important pointers for e-Verify is that the user is doing the following:</a:t>
            </a:r>
          </a:p>
          <a:p>
            <a:pPr lvl="1"/>
            <a:r>
              <a:rPr lang="en-US" dirty="0"/>
              <a:t>Using their legal first and last names</a:t>
            </a:r>
          </a:p>
          <a:p>
            <a:pPr lvl="1"/>
            <a:r>
              <a:rPr lang="en-US" dirty="0"/>
              <a:t>Correct last 4 digits of SSN</a:t>
            </a:r>
          </a:p>
          <a:p>
            <a:pPr lvl="1"/>
            <a:r>
              <a:rPr lang="en-US" dirty="0"/>
              <a:t>Entering their correct HOME address with correct zip code. Some users are entering business address and that will fail</a:t>
            </a:r>
          </a:p>
          <a:p>
            <a:pPr lvl="1"/>
            <a:r>
              <a:rPr lang="en-US" dirty="0"/>
              <a:t>Entering date of birth as month/day/year (MM/DD/YYYY). Many of our users are used to day/month/year and that has most likely been causing many failures</a:t>
            </a:r>
          </a:p>
          <a:p>
            <a:pPr lvl="1"/>
            <a:r>
              <a:rPr lang="en-US" dirty="0"/>
              <a:t>Entering home phone number</a:t>
            </a:r>
          </a:p>
          <a:p>
            <a:endParaRPr lang="en-US" dirty="0"/>
          </a:p>
        </p:txBody>
      </p:sp>
    </p:spTree>
    <p:extLst>
      <p:ext uri="{BB962C8B-B14F-4D97-AF65-F5344CB8AC3E}">
        <p14:creationId xmlns:p14="http://schemas.microsoft.com/office/powerpoint/2010/main" val="3984331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D6349A4-BB3B-4234-B9F7-D397083C11C0}"/>
              </a:ext>
            </a:extLst>
          </p:cNvPr>
          <p:cNvPicPr>
            <a:picLocks noGrp="1" noChangeAspect="1"/>
          </p:cNvPicPr>
          <p:nvPr>
            <p:ph sz="half" idx="2"/>
          </p:nvPr>
        </p:nvPicPr>
        <p:blipFill>
          <a:blip r:embed="rId2"/>
          <a:stretch>
            <a:fillRect/>
          </a:stretch>
        </p:blipFill>
        <p:spPr>
          <a:xfrm>
            <a:off x="4279036" y="1949076"/>
            <a:ext cx="4660777" cy="3894283"/>
          </a:xfrm>
          <a:prstGeom prst="rect">
            <a:avLst/>
          </a:prstGeom>
        </p:spPr>
      </p:pic>
      <p:sp>
        <p:nvSpPr>
          <p:cNvPr id="2" name="Title 1"/>
          <p:cNvSpPr>
            <a:spLocks noGrp="1"/>
          </p:cNvSpPr>
          <p:nvPr>
            <p:ph type="title"/>
          </p:nvPr>
        </p:nvSpPr>
        <p:spPr/>
        <p:txBody>
          <a:bodyPr>
            <a:normAutofit fontScale="90000"/>
          </a:bodyPr>
          <a:lstStyle/>
          <a:p>
            <a:r>
              <a:rPr lang="en-US" dirty="0"/>
              <a:t>ESA Option Identity Verification (RO)</a:t>
            </a:r>
          </a:p>
        </p:txBody>
      </p:sp>
      <p:sp>
        <p:nvSpPr>
          <p:cNvPr id="5" name="Content Placeholder 4"/>
          <p:cNvSpPr>
            <a:spLocks noGrp="1"/>
          </p:cNvSpPr>
          <p:nvPr>
            <p:ph sz="half" idx="1"/>
          </p:nvPr>
        </p:nvSpPr>
        <p:spPr/>
        <p:txBody>
          <a:bodyPr>
            <a:normAutofit fontScale="70000" lnSpcReduction="20000"/>
          </a:bodyPr>
          <a:lstStyle/>
          <a:p>
            <a:r>
              <a:rPr lang="en-US" dirty="0"/>
              <a:t>You will be asked to print and sign an Electronic Signature Agreement and mail it to the Agency at the address shown on the ESA. </a:t>
            </a:r>
          </a:p>
          <a:p>
            <a:r>
              <a:rPr lang="en-US" dirty="0"/>
              <a:t>EPD will verify your identity and make a decision on your RO request. </a:t>
            </a:r>
          </a:p>
          <a:p>
            <a:r>
              <a:rPr lang="en-US" dirty="0"/>
              <a:t>You will receive an email notification after an Agency’s decision is made. </a:t>
            </a:r>
          </a:p>
          <a:p>
            <a:r>
              <a:rPr lang="en-US" dirty="0"/>
              <a:t>The ESA will take some time because it involves mail delivery, paper handling, human checks, and data entries. </a:t>
            </a:r>
          </a:p>
        </p:txBody>
      </p:sp>
      <p:sp>
        <p:nvSpPr>
          <p:cNvPr id="6" name="Oval 5"/>
          <p:cNvSpPr/>
          <p:nvPr/>
        </p:nvSpPr>
        <p:spPr>
          <a:xfrm>
            <a:off x="7103615" y="5334029"/>
            <a:ext cx="1383438" cy="504165"/>
          </a:xfrm>
          <a:prstGeom prst="ellipse">
            <a:avLst/>
          </a:prstGeom>
          <a:noFill/>
          <a:ln w="28575">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37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ESA Option Identity Verification (RO)</a:t>
            </a:r>
            <a:endParaRPr lang="en-US" sz="3600" dirty="0"/>
          </a:p>
        </p:txBody>
      </p:sp>
      <p:sp>
        <p:nvSpPr>
          <p:cNvPr id="3" name="Content Placeholder 2"/>
          <p:cNvSpPr>
            <a:spLocks noGrp="1"/>
          </p:cNvSpPr>
          <p:nvPr>
            <p:ph sz="half" idx="1"/>
          </p:nvPr>
        </p:nvSpPr>
        <p:spPr>
          <a:xfrm>
            <a:off x="457200" y="1417638"/>
            <a:ext cx="7843421" cy="1231777"/>
          </a:xfrm>
        </p:spPr>
        <p:txBody>
          <a:bodyPr>
            <a:normAutofit/>
          </a:bodyPr>
          <a:lstStyle/>
          <a:p>
            <a:r>
              <a:rPr lang="en-US" dirty="0"/>
              <a:t>Click the “Print Subscriber Agreement” link, GEOS will auto-fill the subscriber agreement form. </a:t>
            </a:r>
          </a:p>
        </p:txBody>
      </p:sp>
      <p:pic>
        <p:nvPicPr>
          <p:cNvPr id="15" name="Content Placeholder 14">
            <a:extLst>
              <a:ext uri="{FF2B5EF4-FFF2-40B4-BE49-F238E27FC236}">
                <a16:creationId xmlns:a16="http://schemas.microsoft.com/office/drawing/2014/main" id="{01A8C8CB-9306-46E3-AA66-C5AA1860D6CD}"/>
              </a:ext>
            </a:extLst>
          </p:cNvPr>
          <p:cNvPicPr>
            <a:picLocks noGrp="1" noChangeAspect="1"/>
          </p:cNvPicPr>
          <p:nvPr>
            <p:ph sz="half" idx="2"/>
          </p:nvPr>
        </p:nvPicPr>
        <p:blipFill>
          <a:blip r:embed="rId2"/>
          <a:stretch>
            <a:fillRect/>
          </a:stretch>
        </p:blipFill>
        <p:spPr>
          <a:xfrm>
            <a:off x="1040939" y="2614966"/>
            <a:ext cx="7062122" cy="3408856"/>
          </a:xfrm>
          <a:prstGeom prst="rect">
            <a:avLst/>
          </a:prstGeom>
        </p:spPr>
      </p:pic>
      <p:sp>
        <p:nvSpPr>
          <p:cNvPr id="16" name="Rectangle: Rounded Corners 15">
            <a:extLst>
              <a:ext uri="{FF2B5EF4-FFF2-40B4-BE49-F238E27FC236}">
                <a16:creationId xmlns:a16="http://schemas.microsoft.com/office/drawing/2014/main" id="{376628F2-A081-4AA4-A3D9-3B1F85C6BDA4}"/>
              </a:ext>
            </a:extLst>
          </p:cNvPr>
          <p:cNvSpPr/>
          <p:nvPr/>
        </p:nvSpPr>
        <p:spPr>
          <a:xfrm>
            <a:off x="905522" y="5060272"/>
            <a:ext cx="1571348" cy="488272"/>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134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4FDE7D-6797-4484-AD08-821C8C5E3803}"/>
              </a:ext>
            </a:extLst>
          </p:cNvPr>
          <p:cNvSpPr>
            <a:spLocks noGrp="1"/>
          </p:cNvSpPr>
          <p:nvPr>
            <p:ph type="title"/>
          </p:nvPr>
        </p:nvSpPr>
        <p:spPr/>
        <p:txBody>
          <a:bodyPr/>
          <a:lstStyle/>
          <a:p>
            <a:r>
              <a:rPr lang="en-US" dirty="0"/>
              <a:t>Subscriber Agreement</a:t>
            </a:r>
          </a:p>
        </p:txBody>
      </p:sp>
      <p:sp>
        <p:nvSpPr>
          <p:cNvPr id="9" name="Content Placeholder 8">
            <a:extLst>
              <a:ext uri="{FF2B5EF4-FFF2-40B4-BE49-F238E27FC236}">
                <a16:creationId xmlns:a16="http://schemas.microsoft.com/office/drawing/2014/main" id="{2F0174E5-16EA-42C7-A711-2C9B80C11E72}"/>
              </a:ext>
            </a:extLst>
          </p:cNvPr>
          <p:cNvSpPr>
            <a:spLocks noGrp="1"/>
          </p:cNvSpPr>
          <p:nvPr>
            <p:ph sz="half" idx="1"/>
          </p:nvPr>
        </p:nvSpPr>
        <p:spPr/>
        <p:txBody>
          <a:bodyPr>
            <a:normAutofit fontScale="85000" lnSpcReduction="20000"/>
          </a:bodyPr>
          <a:lstStyle/>
          <a:p>
            <a:endParaRPr lang="en-US"/>
          </a:p>
        </p:txBody>
      </p:sp>
      <p:sp>
        <p:nvSpPr>
          <p:cNvPr id="10" name="Content Placeholder 9">
            <a:extLst>
              <a:ext uri="{FF2B5EF4-FFF2-40B4-BE49-F238E27FC236}">
                <a16:creationId xmlns:a16="http://schemas.microsoft.com/office/drawing/2014/main" id="{51A58249-7039-4721-A251-CC43C4F3BD27}"/>
              </a:ext>
            </a:extLst>
          </p:cNvPr>
          <p:cNvSpPr>
            <a:spLocks noGrp="1"/>
          </p:cNvSpPr>
          <p:nvPr>
            <p:ph sz="half" idx="2"/>
          </p:nvPr>
        </p:nvSpPr>
        <p:spPr>
          <a:xfrm>
            <a:off x="5856902" y="1600200"/>
            <a:ext cx="2829898" cy="4525963"/>
          </a:xfrm>
        </p:spPr>
        <p:txBody>
          <a:bodyPr>
            <a:normAutofit fontScale="85000" lnSpcReduction="20000"/>
          </a:bodyPr>
          <a:lstStyle/>
          <a:p>
            <a:r>
              <a:rPr lang="en-US" dirty="0"/>
              <a:t>Fill out Section B (Type of Request)</a:t>
            </a:r>
          </a:p>
          <a:p>
            <a:r>
              <a:rPr lang="en-US" dirty="0"/>
              <a:t>Sign and date Section E (Signatory Authorization)</a:t>
            </a:r>
          </a:p>
          <a:p>
            <a:r>
              <a:rPr lang="en-US" dirty="0"/>
              <a:t>Sign and date Section F (Subscriber Signature)</a:t>
            </a:r>
          </a:p>
          <a:p>
            <a:r>
              <a:rPr lang="en-US" dirty="0"/>
              <a:t>Mail to the address in the upper right hand corner</a:t>
            </a:r>
          </a:p>
          <a:p>
            <a:endParaRPr lang="en-US" dirty="0"/>
          </a:p>
        </p:txBody>
      </p:sp>
      <p:pic>
        <p:nvPicPr>
          <p:cNvPr id="6" name="Picture 5">
            <a:extLst>
              <a:ext uri="{FF2B5EF4-FFF2-40B4-BE49-F238E27FC236}">
                <a16:creationId xmlns:a16="http://schemas.microsoft.com/office/drawing/2014/main" id="{C76D9F8C-5D6D-421E-8E59-7AF5E287B3CC}"/>
              </a:ext>
            </a:extLst>
          </p:cNvPr>
          <p:cNvPicPr>
            <a:picLocks noChangeAspect="1"/>
          </p:cNvPicPr>
          <p:nvPr/>
        </p:nvPicPr>
        <p:blipFill>
          <a:blip r:embed="rId2"/>
          <a:stretch>
            <a:fillRect/>
          </a:stretch>
        </p:blipFill>
        <p:spPr>
          <a:xfrm>
            <a:off x="23580" y="1630230"/>
            <a:ext cx="5833322" cy="3960898"/>
          </a:xfrm>
          <a:prstGeom prst="rect">
            <a:avLst/>
          </a:prstGeom>
        </p:spPr>
      </p:pic>
    </p:spTree>
    <p:extLst>
      <p:ext uri="{BB962C8B-B14F-4D97-AF65-F5344CB8AC3E}">
        <p14:creationId xmlns:p14="http://schemas.microsoft.com/office/powerpoint/2010/main" val="3651429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286"/>
            <a:ext cx="8229600" cy="1143000"/>
          </a:xfrm>
        </p:spPr>
        <p:txBody>
          <a:bodyPr/>
          <a:lstStyle/>
          <a:p>
            <a:r>
              <a:rPr lang="en-US" dirty="0"/>
              <a:t>Account Creation (Universal)</a:t>
            </a:r>
          </a:p>
        </p:txBody>
      </p:sp>
      <p:sp>
        <p:nvSpPr>
          <p:cNvPr id="3" name="Content Placeholder 2"/>
          <p:cNvSpPr>
            <a:spLocks noGrp="1"/>
          </p:cNvSpPr>
          <p:nvPr>
            <p:ph sz="half" idx="1"/>
          </p:nvPr>
        </p:nvSpPr>
        <p:spPr/>
        <p:txBody>
          <a:bodyPr/>
          <a:lstStyle/>
          <a:p>
            <a:r>
              <a:rPr lang="en-US" dirty="0"/>
              <a:t>You will receive an e-mail notification of the account creation with your login name and randomly generated password. </a:t>
            </a:r>
          </a:p>
          <a:p>
            <a:r>
              <a:rPr lang="en-US" dirty="0"/>
              <a:t>You can use this information to login to the GEOS Public Portal.</a:t>
            </a:r>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291084" y="1832101"/>
            <a:ext cx="4648200" cy="2356721"/>
          </a:xfrm>
          <a:prstGeom prst="rect">
            <a:avLst/>
          </a:prstGeom>
        </p:spPr>
      </p:pic>
    </p:spTree>
    <p:extLst>
      <p:ext uri="{BB962C8B-B14F-4D97-AF65-F5344CB8AC3E}">
        <p14:creationId xmlns:p14="http://schemas.microsoft.com/office/powerpoint/2010/main" val="3582026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Password and PIN</a:t>
            </a:r>
          </a:p>
        </p:txBody>
      </p:sp>
      <p:sp>
        <p:nvSpPr>
          <p:cNvPr id="5" name="Content Placeholder 4"/>
          <p:cNvSpPr>
            <a:spLocks noGrp="1"/>
          </p:cNvSpPr>
          <p:nvPr>
            <p:ph idx="1"/>
          </p:nvPr>
        </p:nvSpPr>
        <p:spPr/>
        <p:txBody>
          <a:bodyPr/>
          <a:lstStyle/>
          <a:p>
            <a:r>
              <a:rPr lang="en-US" dirty="0"/>
              <a:t>Once you log back in you will be required to create a password and a PIN number and confirm each of these. </a:t>
            </a:r>
          </a:p>
          <a:p>
            <a:r>
              <a:rPr lang="en-US" dirty="0"/>
              <a:t>Password must have at least one uppercase letter, one lowercase letter and one digit number and be a minimum of 8 characters long. </a:t>
            </a:r>
          </a:p>
          <a:p>
            <a:r>
              <a:rPr lang="en-US" dirty="0"/>
              <a:t>Your PIN number must be at least 4 digits. </a:t>
            </a:r>
          </a:p>
        </p:txBody>
      </p:sp>
    </p:spTree>
    <p:extLst>
      <p:ext uri="{BB962C8B-B14F-4D97-AF65-F5344CB8AC3E}">
        <p14:creationId xmlns:p14="http://schemas.microsoft.com/office/powerpoint/2010/main" val="1218684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Exercise 1 – Create Account</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721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672"/>
            <a:ext cx="8229600" cy="1313716"/>
          </a:xfrm>
        </p:spPr>
        <p:txBody>
          <a:bodyPr>
            <a:noAutofit/>
          </a:bodyPr>
          <a:lstStyle/>
          <a:p>
            <a:r>
              <a:rPr lang="en-US" sz="3600" b="1" dirty="0"/>
              <a:t>GEOS Website:</a:t>
            </a:r>
            <a:br>
              <a:rPr lang="en-US" sz="3600" b="1" dirty="0"/>
            </a:br>
            <a:r>
              <a:rPr lang="en-US" sz="3600" b="1" dirty="0"/>
              <a:t>This should be your starting point</a:t>
            </a:r>
          </a:p>
        </p:txBody>
      </p:sp>
      <p:sp>
        <p:nvSpPr>
          <p:cNvPr id="3" name="Content Placeholder 2"/>
          <p:cNvSpPr>
            <a:spLocks noGrp="1"/>
          </p:cNvSpPr>
          <p:nvPr>
            <p:ph idx="1"/>
          </p:nvPr>
        </p:nvSpPr>
        <p:spPr>
          <a:xfrm>
            <a:off x="0" y="2244517"/>
            <a:ext cx="9144000" cy="1154650"/>
          </a:xfrm>
          <a:solidFill>
            <a:schemeClr val="bg1"/>
          </a:solidFill>
        </p:spPr>
        <p:txBody>
          <a:bodyPr>
            <a:normAutofit/>
          </a:bodyPr>
          <a:lstStyle/>
          <a:p>
            <a:pPr marL="0" indent="0" algn="ctr">
              <a:buNone/>
            </a:pPr>
            <a:r>
              <a:rPr lang="en-US" dirty="0">
                <a:hlinkClick r:id="rId3"/>
              </a:rPr>
              <a:t>http://epd.georgia.gov/geos</a:t>
            </a:r>
            <a:endParaRPr lang="en-US" dirty="0"/>
          </a:p>
        </p:txBody>
      </p:sp>
      <p:sp>
        <p:nvSpPr>
          <p:cNvPr id="4" name="TextBox 3"/>
          <p:cNvSpPr txBox="1"/>
          <p:nvPr/>
        </p:nvSpPr>
        <p:spPr>
          <a:xfrm>
            <a:off x="600501" y="3399167"/>
            <a:ext cx="8086299"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Training material and documentation</a:t>
            </a:r>
          </a:p>
          <a:p>
            <a:pPr marL="285750" indent="-285750">
              <a:buFont typeface="Arial" panose="020B0604020202020204" pitchFamily="34" charset="0"/>
              <a:buChar char="•"/>
            </a:pPr>
            <a:r>
              <a:rPr lang="en-US" sz="2400" dirty="0"/>
              <a:t>FAQ</a:t>
            </a:r>
          </a:p>
          <a:p>
            <a:pPr marL="285750" indent="-285750">
              <a:buFont typeface="Arial" panose="020B0604020202020204" pitchFamily="34" charset="0"/>
              <a:buChar char="•"/>
            </a:pPr>
            <a:r>
              <a:rPr lang="en-US" sz="2400" dirty="0"/>
              <a:t>Training calendar</a:t>
            </a:r>
          </a:p>
          <a:p>
            <a:pPr marL="285750" indent="-285750">
              <a:buFont typeface="Arial" panose="020B0604020202020204" pitchFamily="34" charset="0"/>
              <a:buChar char="•"/>
            </a:pPr>
            <a:r>
              <a:rPr lang="en-US" sz="2400" dirty="0"/>
              <a:t>Important Links (GEOS testing and live site)</a:t>
            </a:r>
          </a:p>
          <a:p>
            <a:pPr marL="285750" indent="-285750">
              <a:buFont typeface="Arial" panose="020B0604020202020204" pitchFamily="34" charset="0"/>
              <a:buChar char="•"/>
            </a:pPr>
            <a:r>
              <a:rPr lang="en-US" sz="2400" dirty="0"/>
              <a:t>Information about GEOS</a:t>
            </a:r>
          </a:p>
        </p:txBody>
      </p:sp>
    </p:spTree>
    <p:extLst>
      <p:ext uri="{BB962C8B-B14F-4D97-AF65-F5344CB8AC3E}">
        <p14:creationId xmlns:p14="http://schemas.microsoft.com/office/powerpoint/2010/main" val="3377108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996"/>
            <a:ext cx="8229600" cy="1143000"/>
          </a:xfrm>
        </p:spPr>
        <p:txBody>
          <a:bodyPr/>
          <a:lstStyle/>
          <a:p>
            <a:r>
              <a:rPr lang="en-US" dirty="0"/>
              <a:t>Dashboard</a:t>
            </a:r>
          </a:p>
        </p:txBody>
      </p:sp>
      <p:sp>
        <p:nvSpPr>
          <p:cNvPr id="7" name="TextBox 6"/>
          <p:cNvSpPr txBox="1"/>
          <p:nvPr/>
        </p:nvSpPr>
        <p:spPr>
          <a:xfrm>
            <a:off x="5575177" y="1151421"/>
            <a:ext cx="3285242" cy="5016758"/>
          </a:xfrm>
          <a:prstGeom prst="rect">
            <a:avLst/>
          </a:prstGeom>
          <a:noFill/>
        </p:spPr>
        <p:txBody>
          <a:bodyPr wrap="square" rtlCol="0">
            <a:spAutoFit/>
          </a:bodyPr>
          <a:lstStyle/>
          <a:p>
            <a:r>
              <a:rPr lang="en-US" sz="1600" b="1" dirty="0">
                <a:solidFill>
                  <a:srgbClr val="FF0000"/>
                </a:solidFill>
              </a:rPr>
              <a:t>3. </a:t>
            </a:r>
            <a:r>
              <a:rPr lang="en-US" sz="1600" dirty="0"/>
              <a:t>‘Search Account Transaction’ allows user to search all transactions in FIMS by searching account ID. The</a:t>
            </a:r>
          </a:p>
          <a:p>
            <a:r>
              <a:rPr lang="en-US" sz="1600" dirty="0"/>
              <a:t>user will be required to type in the pin number to access account information.</a:t>
            </a:r>
          </a:p>
          <a:p>
            <a:r>
              <a:rPr lang="en-US" sz="1600" b="1" dirty="0">
                <a:solidFill>
                  <a:srgbClr val="FF0000"/>
                </a:solidFill>
              </a:rPr>
              <a:t>4. </a:t>
            </a:r>
            <a:r>
              <a:rPr lang="en-US" sz="1600" dirty="0"/>
              <a:t>‘Message Center’ provides information that needed the user’s attention. Information includes link to any communication done via GEOS. This provides a shortcut for the user to see e-mails or correspondence messages that were sent to them.</a:t>
            </a:r>
          </a:p>
          <a:p>
            <a:r>
              <a:rPr lang="en-US" sz="1600" b="1" dirty="0">
                <a:solidFill>
                  <a:srgbClr val="FF0000"/>
                </a:solidFill>
              </a:rPr>
              <a:t>5. </a:t>
            </a:r>
            <a:r>
              <a:rPr lang="en-US" sz="1600" dirty="0"/>
              <a:t>‘Permit/Licenses’ here the user can view all permit/licenses/issuance that have been issued to the user. The user can access related submittal form by clicking through the link of submission name.</a:t>
            </a:r>
          </a:p>
        </p:txBody>
      </p:sp>
      <p:sp>
        <p:nvSpPr>
          <p:cNvPr id="9" name="Rectangle 8"/>
          <p:cNvSpPr/>
          <p:nvPr/>
        </p:nvSpPr>
        <p:spPr>
          <a:xfrm>
            <a:off x="9719" y="4363656"/>
            <a:ext cx="5387903" cy="1815882"/>
          </a:xfrm>
          <a:prstGeom prst="rect">
            <a:avLst/>
          </a:prstGeom>
        </p:spPr>
        <p:txBody>
          <a:bodyPr wrap="square">
            <a:spAutoFit/>
          </a:bodyPr>
          <a:lstStyle/>
          <a:p>
            <a:r>
              <a:rPr lang="en-US" sz="1600" b="1" dirty="0">
                <a:solidFill>
                  <a:srgbClr val="FF0000"/>
                </a:solidFill>
              </a:rPr>
              <a:t>1. </a:t>
            </a:r>
            <a:r>
              <a:rPr lang="en-US" sz="1600" dirty="0"/>
              <a:t>‘Start a New Submittal’ allows the user to start a new submittal from the dashboard. </a:t>
            </a:r>
          </a:p>
          <a:p>
            <a:r>
              <a:rPr lang="en-US" sz="1600" b="1" dirty="0">
                <a:solidFill>
                  <a:srgbClr val="FF0000"/>
                </a:solidFill>
              </a:rPr>
              <a:t>2. </a:t>
            </a:r>
            <a:r>
              <a:rPr lang="en-US" sz="1600" dirty="0"/>
              <a:t>‘Upcoming Submittal Obligations’ is specifically prepared for site to submit obligation report. Under monitoring period, the site can see all obligation reports under this section. When the date passes report start date, the “Edit” button will be enabled.</a:t>
            </a:r>
          </a:p>
        </p:txBody>
      </p:sp>
      <p:pic>
        <p:nvPicPr>
          <p:cNvPr id="8" name="Content Placeholder 7">
            <a:extLst>
              <a:ext uri="{FF2B5EF4-FFF2-40B4-BE49-F238E27FC236}">
                <a16:creationId xmlns:a16="http://schemas.microsoft.com/office/drawing/2014/main" id="{5127419C-C447-40D8-9C2C-352B92237A64}"/>
              </a:ext>
            </a:extLst>
          </p:cNvPr>
          <p:cNvPicPr>
            <a:picLocks noGrp="1" noChangeAspect="1"/>
          </p:cNvPicPr>
          <p:nvPr>
            <p:ph idx="1"/>
          </p:nvPr>
        </p:nvPicPr>
        <p:blipFill>
          <a:blip r:embed="rId2"/>
          <a:stretch>
            <a:fillRect/>
          </a:stretch>
        </p:blipFill>
        <p:spPr>
          <a:xfrm>
            <a:off x="9720" y="1001154"/>
            <a:ext cx="5387902" cy="3441522"/>
          </a:xfrm>
          <a:prstGeom prst="rect">
            <a:avLst/>
          </a:prstGeom>
        </p:spPr>
      </p:pic>
      <p:sp>
        <p:nvSpPr>
          <p:cNvPr id="10" name="TextBox 9">
            <a:extLst>
              <a:ext uri="{FF2B5EF4-FFF2-40B4-BE49-F238E27FC236}">
                <a16:creationId xmlns:a16="http://schemas.microsoft.com/office/drawing/2014/main" id="{F8D34A49-40CF-4E0D-8740-0FDD48E02EED}"/>
              </a:ext>
            </a:extLst>
          </p:cNvPr>
          <p:cNvSpPr txBox="1"/>
          <p:nvPr/>
        </p:nvSpPr>
        <p:spPr>
          <a:xfrm>
            <a:off x="0" y="1455937"/>
            <a:ext cx="425915" cy="646331"/>
          </a:xfrm>
          <a:prstGeom prst="rect">
            <a:avLst/>
          </a:prstGeom>
          <a:noFill/>
        </p:spPr>
        <p:txBody>
          <a:bodyPr wrap="square" rtlCol="0">
            <a:spAutoFit/>
          </a:bodyPr>
          <a:lstStyle/>
          <a:p>
            <a:r>
              <a:rPr lang="en-US" sz="3600" b="1" dirty="0">
                <a:solidFill>
                  <a:srgbClr val="FF0000"/>
                </a:solidFill>
                <a:highlight>
                  <a:srgbClr val="FFFF00"/>
                </a:highlight>
              </a:rPr>
              <a:t>1</a:t>
            </a:r>
          </a:p>
        </p:txBody>
      </p:sp>
      <p:sp>
        <p:nvSpPr>
          <p:cNvPr id="12" name="TextBox 11">
            <a:extLst>
              <a:ext uri="{FF2B5EF4-FFF2-40B4-BE49-F238E27FC236}">
                <a16:creationId xmlns:a16="http://schemas.microsoft.com/office/drawing/2014/main" id="{951549CE-BF3B-48ED-BE99-22EDFDD3CBCB}"/>
              </a:ext>
            </a:extLst>
          </p:cNvPr>
          <p:cNvSpPr txBox="1"/>
          <p:nvPr/>
        </p:nvSpPr>
        <p:spPr>
          <a:xfrm>
            <a:off x="4403323" y="1427720"/>
            <a:ext cx="425915" cy="646331"/>
          </a:xfrm>
          <a:prstGeom prst="rect">
            <a:avLst/>
          </a:prstGeom>
          <a:noFill/>
        </p:spPr>
        <p:txBody>
          <a:bodyPr wrap="square" rtlCol="0">
            <a:spAutoFit/>
          </a:bodyPr>
          <a:lstStyle/>
          <a:p>
            <a:r>
              <a:rPr lang="en-US" sz="3600" b="1" dirty="0">
                <a:solidFill>
                  <a:srgbClr val="FF0000"/>
                </a:solidFill>
                <a:highlight>
                  <a:srgbClr val="FFFF00"/>
                </a:highlight>
              </a:rPr>
              <a:t>2</a:t>
            </a:r>
          </a:p>
        </p:txBody>
      </p:sp>
      <p:sp>
        <p:nvSpPr>
          <p:cNvPr id="14" name="TextBox 13">
            <a:extLst>
              <a:ext uri="{FF2B5EF4-FFF2-40B4-BE49-F238E27FC236}">
                <a16:creationId xmlns:a16="http://schemas.microsoft.com/office/drawing/2014/main" id="{C0CC5B87-47E5-4E12-B1BE-230A4550404D}"/>
              </a:ext>
            </a:extLst>
          </p:cNvPr>
          <p:cNvSpPr txBox="1"/>
          <p:nvPr/>
        </p:nvSpPr>
        <p:spPr>
          <a:xfrm>
            <a:off x="2028968" y="2075584"/>
            <a:ext cx="355107" cy="646331"/>
          </a:xfrm>
          <a:prstGeom prst="rect">
            <a:avLst/>
          </a:prstGeom>
          <a:noFill/>
        </p:spPr>
        <p:txBody>
          <a:bodyPr wrap="square" rtlCol="0">
            <a:spAutoFit/>
          </a:bodyPr>
          <a:lstStyle/>
          <a:p>
            <a:r>
              <a:rPr lang="en-US" sz="3600" b="1" dirty="0">
                <a:solidFill>
                  <a:srgbClr val="FF0000"/>
                </a:solidFill>
                <a:highlight>
                  <a:srgbClr val="FFFF00"/>
                </a:highlight>
              </a:rPr>
              <a:t>3</a:t>
            </a:r>
          </a:p>
        </p:txBody>
      </p:sp>
      <p:sp>
        <p:nvSpPr>
          <p:cNvPr id="15" name="TextBox 14">
            <a:extLst>
              <a:ext uri="{FF2B5EF4-FFF2-40B4-BE49-F238E27FC236}">
                <a16:creationId xmlns:a16="http://schemas.microsoft.com/office/drawing/2014/main" id="{03117115-9947-4149-B9A8-6E997D83602D}"/>
              </a:ext>
            </a:extLst>
          </p:cNvPr>
          <p:cNvSpPr txBox="1"/>
          <p:nvPr/>
        </p:nvSpPr>
        <p:spPr>
          <a:xfrm>
            <a:off x="2028968" y="3429000"/>
            <a:ext cx="510046" cy="646331"/>
          </a:xfrm>
          <a:prstGeom prst="rect">
            <a:avLst/>
          </a:prstGeom>
          <a:noFill/>
        </p:spPr>
        <p:txBody>
          <a:bodyPr wrap="square" rtlCol="0">
            <a:spAutoFit/>
          </a:bodyPr>
          <a:lstStyle/>
          <a:p>
            <a:r>
              <a:rPr lang="en-US" sz="3600" b="1" dirty="0">
                <a:solidFill>
                  <a:srgbClr val="FF0000"/>
                </a:solidFill>
                <a:highlight>
                  <a:srgbClr val="FFFF00"/>
                </a:highlight>
              </a:rPr>
              <a:t>4</a:t>
            </a:r>
          </a:p>
        </p:txBody>
      </p:sp>
      <p:sp>
        <p:nvSpPr>
          <p:cNvPr id="16" name="TextBox 15">
            <a:extLst>
              <a:ext uri="{FF2B5EF4-FFF2-40B4-BE49-F238E27FC236}">
                <a16:creationId xmlns:a16="http://schemas.microsoft.com/office/drawing/2014/main" id="{DDA124DC-1EFF-4AD1-8FF3-C3EFE0679773}"/>
              </a:ext>
            </a:extLst>
          </p:cNvPr>
          <p:cNvSpPr txBox="1"/>
          <p:nvPr/>
        </p:nvSpPr>
        <p:spPr>
          <a:xfrm>
            <a:off x="4971707" y="3796345"/>
            <a:ext cx="425915" cy="646331"/>
          </a:xfrm>
          <a:prstGeom prst="rect">
            <a:avLst/>
          </a:prstGeom>
          <a:noFill/>
        </p:spPr>
        <p:txBody>
          <a:bodyPr wrap="square" rtlCol="0">
            <a:spAutoFit/>
          </a:bodyPr>
          <a:lstStyle/>
          <a:p>
            <a:r>
              <a:rPr lang="en-US" sz="3600" b="1" dirty="0">
                <a:solidFill>
                  <a:srgbClr val="FF0000"/>
                </a:solidFill>
                <a:highlight>
                  <a:srgbClr val="FFFF00"/>
                </a:highlight>
              </a:rPr>
              <a:t>5</a:t>
            </a:r>
          </a:p>
        </p:txBody>
      </p:sp>
    </p:spTree>
    <p:extLst>
      <p:ext uri="{BB962C8B-B14F-4D97-AF65-F5344CB8AC3E}">
        <p14:creationId xmlns:p14="http://schemas.microsoft.com/office/powerpoint/2010/main" val="302289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B81FFB-F010-4DE1-833F-C95E84DE6331}"/>
              </a:ext>
            </a:extLst>
          </p:cNvPr>
          <p:cNvPicPr>
            <a:picLocks noChangeAspect="1"/>
          </p:cNvPicPr>
          <p:nvPr/>
        </p:nvPicPr>
        <p:blipFill>
          <a:blip r:embed="rId2"/>
          <a:stretch>
            <a:fillRect/>
          </a:stretch>
        </p:blipFill>
        <p:spPr>
          <a:xfrm>
            <a:off x="1011815" y="3934202"/>
            <a:ext cx="5538049" cy="2013836"/>
          </a:xfrm>
          <a:prstGeom prst="rect">
            <a:avLst/>
          </a:prstGeom>
        </p:spPr>
      </p:pic>
      <p:sp>
        <p:nvSpPr>
          <p:cNvPr id="2" name="Title 1"/>
          <p:cNvSpPr>
            <a:spLocks noGrp="1"/>
          </p:cNvSpPr>
          <p:nvPr>
            <p:ph type="title"/>
          </p:nvPr>
        </p:nvSpPr>
        <p:spPr/>
        <p:txBody>
          <a:bodyPr/>
          <a:lstStyle/>
          <a:p>
            <a:r>
              <a:rPr lang="en-US" dirty="0"/>
              <a:t>Managing Account Settings</a:t>
            </a:r>
          </a:p>
        </p:txBody>
      </p:sp>
      <p:sp>
        <p:nvSpPr>
          <p:cNvPr id="3" name="Content Placeholder 2"/>
          <p:cNvSpPr>
            <a:spLocks noGrp="1"/>
          </p:cNvSpPr>
          <p:nvPr>
            <p:ph idx="1"/>
          </p:nvPr>
        </p:nvSpPr>
        <p:spPr>
          <a:xfrm>
            <a:off x="457200" y="1600201"/>
            <a:ext cx="8229600" cy="2118946"/>
          </a:xfrm>
        </p:spPr>
        <p:txBody>
          <a:bodyPr/>
          <a:lstStyle/>
          <a:p>
            <a:r>
              <a:rPr lang="en-US" dirty="0"/>
              <a:t>It’s important to keep your information up to date in GEOS.  You can manage your account information by clicking ‘My Account’ in the menu bar:</a:t>
            </a:r>
          </a:p>
          <a:p>
            <a:endParaRPr lang="en-US" dirty="0"/>
          </a:p>
          <a:p>
            <a:endParaRPr lang="en-US" dirty="0"/>
          </a:p>
          <a:p>
            <a:endParaRPr lang="en-US" dirty="0"/>
          </a:p>
        </p:txBody>
      </p:sp>
      <p:sp>
        <p:nvSpPr>
          <p:cNvPr id="7" name="Oval 6"/>
          <p:cNvSpPr/>
          <p:nvPr/>
        </p:nvSpPr>
        <p:spPr>
          <a:xfrm>
            <a:off x="4572000" y="4827604"/>
            <a:ext cx="1776845" cy="62367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522054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Account Settings</a:t>
            </a:r>
          </a:p>
        </p:txBody>
      </p:sp>
      <p:sp>
        <p:nvSpPr>
          <p:cNvPr id="4" name="Content Placeholder 3"/>
          <p:cNvSpPr>
            <a:spLocks noGrp="1"/>
          </p:cNvSpPr>
          <p:nvPr>
            <p:ph sz="half" idx="1"/>
          </p:nvPr>
        </p:nvSpPr>
        <p:spPr/>
        <p:txBody>
          <a:bodyPr>
            <a:normAutofit fontScale="92500" lnSpcReduction="20000"/>
          </a:bodyPr>
          <a:lstStyle/>
          <a:p>
            <a:r>
              <a:rPr lang="en-US" dirty="0"/>
              <a:t>In ‘Basic Information’, you can change your name and contact information</a:t>
            </a:r>
          </a:p>
          <a:p>
            <a:r>
              <a:rPr lang="en-US" dirty="0"/>
              <a:t>Click the ‘Password’ and/or the ‘Security Questions’ links to modify these settings.</a:t>
            </a:r>
          </a:p>
          <a:p>
            <a:r>
              <a:rPr lang="en-US" dirty="0"/>
              <a:t>If you are an RO you are to review and edit consultant information by clicking the ‘Manage Consultants and Preparers’ link</a:t>
            </a:r>
          </a:p>
        </p:txBody>
      </p:sp>
      <p:pic>
        <p:nvPicPr>
          <p:cNvPr id="6" name="Content Placeholder 5"/>
          <p:cNvPicPr>
            <a:picLocks noGrp="1" noChangeAspect="1"/>
          </p:cNvPicPr>
          <p:nvPr>
            <p:ph sz="half" idx="2"/>
          </p:nvPr>
        </p:nvPicPr>
        <p:blipFill>
          <a:blip r:embed="rId2"/>
          <a:stretch>
            <a:fillRect/>
          </a:stretch>
        </p:blipFill>
        <p:spPr>
          <a:xfrm>
            <a:off x="4897619" y="1600200"/>
            <a:ext cx="3495754" cy="4469695"/>
          </a:xfrm>
          <a:prstGeom prst="rect">
            <a:avLst/>
          </a:prstGeom>
        </p:spPr>
      </p:pic>
    </p:spTree>
    <p:extLst>
      <p:ext uri="{BB962C8B-B14F-4D97-AF65-F5344CB8AC3E}">
        <p14:creationId xmlns:p14="http://schemas.microsoft.com/office/powerpoint/2010/main" val="3336255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information section</a:t>
            </a:r>
          </a:p>
        </p:txBody>
      </p:sp>
      <p:sp>
        <p:nvSpPr>
          <p:cNvPr id="7" name="Content Placeholder 6"/>
          <p:cNvSpPr>
            <a:spLocks noGrp="1"/>
          </p:cNvSpPr>
          <p:nvPr>
            <p:ph idx="1"/>
          </p:nvPr>
        </p:nvSpPr>
        <p:spPr/>
        <p:txBody>
          <a:bodyPr>
            <a:normAutofit fontScale="77500" lnSpcReduction="20000"/>
          </a:bodyPr>
          <a:lstStyle/>
          <a:p>
            <a:r>
              <a:rPr lang="en-US" dirty="0"/>
              <a:t>Everyone will have at least three tabs. These will be ‘General Information’, ‘Address Information’ and ‘Attachment’.  </a:t>
            </a:r>
          </a:p>
          <a:p>
            <a:r>
              <a:rPr lang="en-US" dirty="0"/>
              <a:t>The ‘General Information’ and ‘Address Information’ allow for updating and managing these data items.</a:t>
            </a:r>
          </a:p>
          <a:p>
            <a:r>
              <a:rPr lang="en-US" dirty="0"/>
              <a:t>The ‘Attachment’ tab will allow you to upload documents. </a:t>
            </a:r>
          </a:p>
          <a:p>
            <a:r>
              <a:rPr lang="en-US" dirty="0"/>
              <a:t>If you are a preparer, the ‘Associated RO’ tab allows you to see RO and facility information as well as permission level and application types. </a:t>
            </a:r>
          </a:p>
          <a:p>
            <a:r>
              <a:rPr lang="en-US" dirty="0"/>
              <a:t>If you are an RO, the ‘Associated Facilities’ tab allows you to see your facilities as well as associate a new facility for which you will serve as a Responsible Official. An RO may add additional account types here.</a:t>
            </a:r>
          </a:p>
        </p:txBody>
      </p:sp>
    </p:spTree>
    <p:extLst>
      <p:ext uri="{BB962C8B-B14F-4D97-AF65-F5344CB8AC3E}">
        <p14:creationId xmlns:p14="http://schemas.microsoft.com/office/powerpoint/2010/main" val="1589927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 Facilities</a:t>
            </a:r>
          </a:p>
        </p:txBody>
      </p:sp>
      <p:sp>
        <p:nvSpPr>
          <p:cNvPr id="3" name="Content Placeholder 2"/>
          <p:cNvSpPr>
            <a:spLocks noGrp="1"/>
          </p:cNvSpPr>
          <p:nvPr>
            <p:ph idx="1"/>
          </p:nvPr>
        </p:nvSpPr>
        <p:spPr/>
        <p:txBody>
          <a:bodyPr>
            <a:normAutofit fontScale="92500" lnSpcReduction="10000"/>
          </a:bodyPr>
          <a:lstStyle/>
          <a:p>
            <a:r>
              <a:rPr lang="en-US" dirty="0"/>
              <a:t>You can determine if you have been approved by EPD by the “Status” column</a:t>
            </a:r>
          </a:p>
          <a:p>
            <a:r>
              <a:rPr lang="en-US" dirty="0"/>
              <a:t>You also have the ability to replace existing ROs without having to contact EPD</a:t>
            </a:r>
          </a:p>
          <a:p>
            <a:r>
              <a:rPr lang="en-US" dirty="0"/>
              <a:t>When associating facilities please pay attention to source column as to whether or not the Facility you are selecting is registered for that application type</a:t>
            </a:r>
          </a:p>
          <a:p>
            <a:r>
              <a:rPr lang="en-US" dirty="0"/>
              <a:t>You may also use e-verify when adding new facilities </a:t>
            </a:r>
          </a:p>
        </p:txBody>
      </p:sp>
    </p:spTree>
    <p:extLst>
      <p:ext uri="{BB962C8B-B14F-4D97-AF65-F5344CB8AC3E}">
        <p14:creationId xmlns:p14="http://schemas.microsoft.com/office/powerpoint/2010/main" val="1950556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8441E7-0C58-4617-85FC-E813C1B375DA}"/>
              </a:ext>
            </a:extLst>
          </p:cNvPr>
          <p:cNvPicPr>
            <a:picLocks noChangeAspect="1"/>
          </p:cNvPicPr>
          <p:nvPr/>
        </p:nvPicPr>
        <p:blipFill>
          <a:blip r:embed="rId2"/>
          <a:stretch>
            <a:fillRect/>
          </a:stretch>
        </p:blipFill>
        <p:spPr>
          <a:xfrm>
            <a:off x="4572000" y="3688837"/>
            <a:ext cx="3401627" cy="2437326"/>
          </a:xfrm>
          <a:prstGeom prst="rect">
            <a:avLst/>
          </a:prstGeom>
        </p:spPr>
      </p:pic>
      <p:sp>
        <p:nvSpPr>
          <p:cNvPr id="2" name="Title 1"/>
          <p:cNvSpPr>
            <a:spLocks noGrp="1"/>
          </p:cNvSpPr>
          <p:nvPr>
            <p:ph type="title"/>
          </p:nvPr>
        </p:nvSpPr>
        <p:spPr/>
        <p:txBody>
          <a:bodyPr/>
          <a:lstStyle/>
          <a:p>
            <a:r>
              <a:rPr lang="en-US" dirty="0"/>
              <a:t>Password Section</a:t>
            </a:r>
          </a:p>
        </p:txBody>
      </p:sp>
      <p:sp>
        <p:nvSpPr>
          <p:cNvPr id="3" name="Content Placeholder 2"/>
          <p:cNvSpPr>
            <a:spLocks noGrp="1"/>
          </p:cNvSpPr>
          <p:nvPr>
            <p:ph idx="1"/>
          </p:nvPr>
        </p:nvSpPr>
        <p:spPr/>
        <p:txBody>
          <a:bodyPr>
            <a:normAutofit/>
          </a:bodyPr>
          <a:lstStyle/>
          <a:p>
            <a:r>
              <a:rPr lang="en-US" dirty="0"/>
              <a:t>This section contains two tabs. One allows you to change your password the other allows you to change your PIN or request a new PIN.</a:t>
            </a:r>
          </a:p>
          <a:p>
            <a:r>
              <a:rPr lang="en-US" dirty="0"/>
              <a:t>There is a Forgot Password on the Login Page.</a:t>
            </a:r>
          </a:p>
          <a:p>
            <a:r>
              <a:rPr lang="en-US" dirty="0"/>
              <a:t>Changing the PIN and </a:t>
            </a:r>
          </a:p>
          <a:p>
            <a:pPr marL="0" indent="0">
              <a:buNone/>
            </a:pPr>
            <a:r>
              <a:rPr lang="en-US" dirty="0"/>
              <a:t>    Requesting a new PIN </a:t>
            </a:r>
          </a:p>
          <a:p>
            <a:pPr marL="0" indent="0">
              <a:buNone/>
            </a:pPr>
            <a:r>
              <a:rPr lang="en-US" dirty="0"/>
              <a:t>    are two separate </a:t>
            </a:r>
          </a:p>
          <a:p>
            <a:pPr marL="0" indent="0">
              <a:buNone/>
            </a:pPr>
            <a:r>
              <a:rPr lang="en-US" dirty="0"/>
              <a:t>    actions.</a:t>
            </a:r>
          </a:p>
        </p:txBody>
      </p:sp>
      <p:cxnSp>
        <p:nvCxnSpPr>
          <p:cNvPr id="10" name="Straight Arrow Connector 9"/>
          <p:cNvCxnSpPr>
            <a:cxnSpLocks/>
          </p:cNvCxnSpPr>
          <p:nvPr/>
        </p:nvCxnSpPr>
        <p:spPr>
          <a:xfrm>
            <a:off x="4572000" y="4094328"/>
            <a:ext cx="399495" cy="1036390"/>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C923F0C3-5635-457D-8505-CE1F1E2EF8B7}"/>
              </a:ext>
            </a:extLst>
          </p:cNvPr>
          <p:cNvCxnSpPr/>
          <p:nvPr/>
        </p:nvCxnSpPr>
        <p:spPr>
          <a:xfrm rot="16200000" flipH="1">
            <a:off x="3844031" y="4953740"/>
            <a:ext cx="870012" cy="585926"/>
          </a:xfrm>
          <a:prstGeom prst="bentConnector3">
            <a:avLst>
              <a:gd name="adj1" fmla="val 100000"/>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6100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Questions Section</a:t>
            </a:r>
          </a:p>
        </p:txBody>
      </p:sp>
      <p:sp>
        <p:nvSpPr>
          <p:cNvPr id="3" name="Content Placeholder 2"/>
          <p:cNvSpPr>
            <a:spLocks noGrp="1"/>
          </p:cNvSpPr>
          <p:nvPr>
            <p:ph idx="1"/>
          </p:nvPr>
        </p:nvSpPr>
        <p:spPr/>
        <p:txBody>
          <a:bodyPr/>
          <a:lstStyle/>
          <a:p>
            <a:r>
              <a:rPr lang="en-US" dirty="0"/>
              <a:t>This section allows you to update and change your security questions. </a:t>
            </a:r>
          </a:p>
          <a:p>
            <a:r>
              <a:rPr lang="en-US" dirty="0"/>
              <a:t>The security questions and PIN are the credentials used for certification and submission.</a:t>
            </a:r>
          </a:p>
          <a:p>
            <a:r>
              <a:rPr lang="en-US" dirty="0"/>
              <a:t>Don’t forget to fill out the section on the reason for changing the answers</a:t>
            </a:r>
          </a:p>
        </p:txBody>
      </p:sp>
    </p:spTree>
    <p:extLst>
      <p:ext uri="{BB962C8B-B14F-4D97-AF65-F5344CB8AC3E}">
        <p14:creationId xmlns:p14="http://schemas.microsoft.com/office/powerpoint/2010/main" val="2478410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 Consultants and Preparers Section</a:t>
            </a:r>
          </a:p>
        </p:txBody>
      </p:sp>
      <p:sp>
        <p:nvSpPr>
          <p:cNvPr id="3" name="Content Placeholder 2"/>
          <p:cNvSpPr>
            <a:spLocks noGrp="1"/>
          </p:cNvSpPr>
          <p:nvPr>
            <p:ph idx="1"/>
          </p:nvPr>
        </p:nvSpPr>
        <p:spPr/>
        <p:txBody>
          <a:bodyPr>
            <a:normAutofit/>
          </a:bodyPr>
          <a:lstStyle/>
          <a:p>
            <a:r>
              <a:rPr lang="en-US" dirty="0"/>
              <a:t>In this section, an RO user can see a grid view of preparers that have been associated to their account.  </a:t>
            </a:r>
          </a:p>
          <a:p>
            <a:pPr lvl="1"/>
            <a:r>
              <a:rPr lang="en-US" dirty="0"/>
              <a:t>The grid view lists out who they have associated with them and for which facility and application type, as well as the effective dates of this association. </a:t>
            </a:r>
          </a:p>
          <a:p>
            <a:r>
              <a:rPr lang="en-US" dirty="0"/>
              <a:t>This is also where you can add a new ‘Preparer’</a:t>
            </a:r>
          </a:p>
        </p:txBody>
      </p:sp>
    </p:spTree>
    <p:extLst>
      <p:ext uri="{BB962C8B-B14F-4D97-AF65-F5344CB8AC3E}">
        <p14:creationId xmlns:p14="http://schemas.microsoft.com/office/powerpoint/2010/main" val="1695143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Manage Consultants and Preparers Section</a:t>
            </a:r>
          </a:p>
        </p:txBody>
      </p:sp>
      <p:sp>
        <p:nvSpPr>
          <p:cNvPr id="10" name="Content Placeholder 9"/>
          <p:cNvSpPr>
            <a:spLocks noGrp="1"/>
          </p:cNvSpPr>
          <p:nvPr>
            <p:ph sz="half" idx="1"/>
          </p:nvPr>
        </p:nvSpPr>
        <p:spPr>
          <a:xfrm>
            <a:off x="457200" y="1600201"/>
            <a:ext cx="8229600" cy="1723292"/>
          </a:xfrm>
        </p:spPr>
        <p:txBody>
          <a:bodyPr>
            <a:normAutofit/>
          </a:bodyPr>
          <a:lstStyle/>
          <a:p>
            <a:r>
              <a:rPr lang="en-US" dirty="0"/>
              <a:t>If you wish to remove a consultant, simply click the red x    . If you wish to modify a consultant click on the pencil and paper icon      . </a:t>
            </a:r>
          </a:p>
          <a:p>
            <a:endParaRPr lang="en-US" dirty="0"/>
          </a:p>
        </p:txBody>
      </p:sp>
      <p:pic>
        <p:nvPicPr>
          <p:cNvPr id="12" name="Picture 11"/>
          <p:cNvPicPr>
            <a:picLocks noChangeAspect="1"/>
          </p:cNvPicPr>
          <p:nvPr/>
        </p:nvPicPr>
        <p:blipFill>
          <a:blip r:embed="rId2"/>
          <a:stretch>
            <a:fillRect/>
          </a:stretch>
        </p:blipFill>
        <p:spPr>
          <a:xfrm>
            <a:off x="1422323" y="2010704"/>
            <a:ext cx="432854" cy="451143"/>
          </a:xfrm>
          <a:prstGeom prst="rect">
            <a:avLst/>
          </a:prstGeom>
        </p:spPr>
      </p:pic>
      <p:pic>
        <p:nvPicPr>
          <p:cNvPr id="13" name="Picture 12"/>
          <p:cNvPicPr>
            <a:picLocks noChangeAspect="1"/>
          </p:cNvPicPr>
          <p:nvPr/>
        </p:nvPicPr>
        <p:blipFill>
          <a:blip r:embed="rId3"/>
          <a:stretch>
            <a:fillRect/>
          </a:stretch>
        </p:blipFill>
        <p:spPr>
          <a:xfrm>
            <a:off x="4571999" y="2461847"/>
            <a:ext cx="432854" cy="475529"/>
          </a:xfrm>
          <a:prstGeom prst="rect">
            <a:avLst/>
          </a:prstGeom>
        </p:spPr>
      </p:pic>
      <p:pic>
        <p:nvPicPr>
          <p:cNvPr id="5" name="Content Placeholder 4"/>
          <p:cNvPicPr>
            <a:picLocks noGrp="1" noChangeAspect="1"/>
          </p:cNvPicPr>
          <p:nvPr>
            <p:ph sz="half" idx="2"/>
          </p:nvPr>
        </p:nvPicPr>
        <p:blipFill>
          <a:blip r:embed="rId4"/>
          <a:stretch>
            <a:fillRect/>
          </a:stretch>
        </p:blipFill>
        <p:spPr>
          <a:xfrm>
            <a:off x="105508" y="3121268"/>
            <a:ext cx="8968154" cy="2892008"/>
          </a:xfrm>
          <a:prstGeom prst="rect">
            <a:avLst/>
          </a:prstGeom>
        </p:spPr>
      </p:pic>
    </p:spTree>
    <p:extLst>
      <p:ext uri="{BB962C8B-B14F-4D97-AF65-F5344CB8AC3E}">
        <p14:creationId xmlns:p14="http://schemas.microsoft.com/office/powerpoint/2010/main" val="1713758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new ‘Preparer’</a:t>
            </a:r>
          </a:p>
        </p:txBody>
      </p:sp>
      <p:sp>
        <p:nvSpPr>
          <p:cNvPr id="3" name="Content Placeholder 2"/>
          <p:cNvSpPr>
            <a:spLocks noGrp="1"/>
          </p:cNvSpPr>
          <p:nvPr>
            <p:ph sz="half" idx="1"/>
          </p:nvPr>
        </p:nvSpPr>
        <p:spPr/>
        <p:txBody>
          <a:bodyPr>
            <a:normAutofit/>
          </a:bodyPr>
          <a:lstStyle/>
          <a:p>
            <a:r>
              <a:rPr lang="en-US" dirty="0"/>
              <a:t>Select “Manage Consultants and Preparers”. </a:t>
            </a:r>
          </a:p>
          <a:p>
            <a:r>
              <a:rPr lang="en-US" dirty="0"/>
              <a:t>To add a new preparer, click the “Add User” button. </a:t>
            </a:r>
          </a:p>
        </p:txBody>
      </p:sp>
      <p:pic>
        <p:nvPicPr>
          <p:cNvPr id="5" name="Content Placeholder 4"/>
          <p:cNvPicPr>
            <a:picLocks noGrp="1" noChangeAspect="1"/>
          </p:cNvPicPr>
          <p:nvPr>
            <p:ph sz="half" idx="2"/>
          </p:nvPr>
        </p:nvPicPr>
        <p:blipFill>
          <a:blip r:embed="rId2"/>
          <a:stretch>
            <a:fillRect/>
          </a:stretch>
        </p:blipFill>
        <p:spPr>
          <a:xfrm>
            <a:off x="4358593" y="1417638"/>
            <a:ext cx="4554684" cy="4290646"/>
          </a:xfrm>
          <a:prstGeom prst="rect">
            <a:avLst/>
          </a:prstGeom>
        </p:spPr>
      </p:pic>
      <p:pic>
        <p:nvPicPr>
          <p:cNvPr id="6" name="Picture 5"/>
          <p:cNvPicPr>
            <a:picLocks noChangeAspect="1"/>
          </p:cNvPicPr>
          <p:nvPr/>
        </p:nvPicPr>
        <p:blipFill>
          <a:blip r:embed="rId3"/>
          <a:stretch>
            <a:fillRect/>
          </a:stretch>
        </p:blipFill>
        <p:spPr>
          <a:xfrm>
            <a:off x="4495800" y="4704616"/>
            <a:ext cx="3862215" cy="1003668"/>
          </a:xfrm>
          <a:prstGeom prst="rect">
            <a:avLst/>
          </a:prstGeom>
        </p:spPr>
      </p:pic>
    </p:spTree>
    <p:extLst>
      <p:ext uri="{BB962C8B-B14F-4D97-AF65-F5344CB8AC3E}">
        <p14:creationId xmlns:p14="http://schemas.microsoft.com/office/powerpoint/2010/main" val="427561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963"/>
            <a:ext cx="8229600" cy="1143000"/>
          </a:xfrm>
        </p:spPr>
        <p:txBody>
          <a:bodyPr>
            <a:normAutofit/>
          </a:bodyPr>
          <a:lstStyle/>
          <a:p>
            <a:r>
              <a:rPr lang="en-US" b="1" dirty="0"/>
              <a:t>General Agenda Overview</a:t>
            </a:r>
          </a:p>
        </p:txBody>
      </p:sp>
      <p:sp>
        <p:nvSpPr>
          <p:cNvPr id="3" name="Content Placeholder 2"/>
          <p:cNvSpPr>
            <a:spLocks noGrp="1"/>
          </p:cNvSpPr>
          <p:nvPr>
            <p:ph idx="1"/>
          </p:nvPr>
        </p:nvSpPr>
        <p:spPr>
          <a:xfrm>
            <a:off x="457200" y="1438275"/>
            <a:ext cx="8229600" cy="3838575"/>
          </a:xfrm>
          <a:solidFill>
            <a:schemeClr val="bg1"/>
          </a:solidFill>
        </p:spPr>
        <p:txBody>
          <a:bodyPr>
            <a:normAutofit lnSpcReduction="10000"/>
          </a:bodyPr>
          <a:lstStyle/>
          <a:p>
            <a:pPr marL="514350" indent="-514350">
              <a:buFont typeface="+mj-lt"/>
              <a:buAutoNum type="arabicPeriod"/>
            </a:pPr>
            <a:r>
              <a:rPr lang="en-US" dirty="0"/>
              <a:t>Understanding GEOS account groups and types.</a:t>
            </a:r>
          </a:p>
          <a:p>
            <a:pPr marL="514350" indent="-514350">
              <a:buFont typeface="+mj-lt"/>
              <a:buAutoNum type="arabicPeriod"/>
            </a:pPr>
            <a:r>
              <a:rPr lang="en-US" dirty="0"/>
              <a:t>Creating an account for GEOS.</a:t>
            </a:r>
          </a:p>
          <a:p>
            <a:pPr marL="514350" indent="-514350">
              <a:buFont typeface="+mj-lt"/>
              <a:buAutoNum type="arabicPeriod"/>
            </a:pPr>
            <a:r>
              <a:rPr lang="en-US" dirty="0"/>
              <a:t>Managing an account for GEOS.</a:t>
            </a:r>
          </a:p>
          <a:p>
            <a:pPr marL="514350" indent="-514350">
              <a:buFont typeface="+mj-lt"/>
              <a:buAutoNum type="arabicPeriod"/>
            </a:pPr>
            <a:r>
              <a:rPr lang="en-US" dirty="0"/>
              <a:t>Fill out/Submit application(s) within GEOS.</a:t>
            </a:r>
          </a:p>
          <a:p>
            <a:pPr marL="514350" indent="-514350">
              <a:buFont typeface="+mj-lt"/>
              <a:buAutoNum type="arabicPeriod"/>
            </a:pPr>
            <a:r>
              <a:rPr lang="en-US" dirty="0"/>
              <a:t>Managing/Tracking Applications within GEOS</a:t>
            </a:r>
          </a:p>
          <a:p>
            <a:pPr marL="514350" indent="-514350">
              <a:buFont typeface="+mj-lt"/>
              <a:buAutoNum type="arabicPeriod"/>
            </a:pPr>
            <a:r>
              <a:rPr lang="en-US" dirty="0"/>
              <a:t>Fee Payment &amp; Public Portal</a:t>
            </a:r>
          </a:p>
          <a:p>
            <a:pPr marL="514350" indent="-514350">
              <a:buFont typeface="+mj-lt"/>
              <a:buAutoNum type="arabicPeriod"/>
            </a:pPr>
            <a:endParaRPr lang="en-US" dirty="0"/>
          </a:p>
        </p:txBody>
      </p:sp>
    </p:spTree>
    <p:extLst>
      <p:ext uri="{BB962C8B-B14F-4D97-AF65-F5344CB8AC3E}">
        <p14:creationId xmlns:p14="http://schemas.microsoft.com/office/powerpoint/2010/main" val="6079250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Adding a new ‘Preparer’</a:t>
            </a:r>
          </a:p>
        </p:txBody>
      </p:sp>
      <p:sp>
        <p:nvSpPr>
          <p:cNvPr id="3" name="Content Placeholder 2"/>
          <p:cNvSpPr>
            <a:spLocks noGrp="1"/>
          </p:cNvSpPr>
          <p:nvPr>
            <p:ph sz="half" idx="1"/>
          </p:nvPr>
        </p:nvSpPr>
        <p:spPr/>
        <p:txBody>
          <a:bodyPr>
            <a:normAutofit lnSpcReduction="10000"/>
          </a:bodyPr>
          <a:lstStyle/>
          <a:p>
            <a:r>
              <a:rPr lang="en-US" sz="2800" dirty="0"/>
              <a:t>To add a new preparer, the system first prompts for the preparer’s e-mail, which means the preparer is required to have an account in GEOS first. </a:t>
            </a:r>
          </a:p>
          <a:p>
            <a:r>
              <a:rPr lang="en-US" sz="2800" dirty="0"/>
              <a:t>Next, GEOS asks for the effective date and expiration date of this association, if any.</a:t>
            </a:r>
          </a:p>
        </p:txBody>
      </p:sp>
      <p:pic>
        <p:nvPicPr>
          <p:cNvPr id="5" name="Content Placeholder 4"/>
          <p:cNvPicPr>
            <a:picLocks noGrp="1" noChangeAspect="1"/>
          </p:cNvPicPr>
          <p:nvPr>
            <p:ph sz="half" idx="2"/>
          </p:nvPr>
        </p:nvPicPr>
        <p:blipFill>
          <a:blip r:embed="rId2"/>
          <a:stretch>
            <a:fillRect/>
          </a:stretch>
        </p:blipFill>
        <p:spPr>
          <a:xfrm>
            <a:off x="4580793" y="1417637"/>
            <a:ext cx="4337774" cy="4712527"/>
          </a:xfrm>
          <a:prstGeom prst="rect">
            <a:avLst/>
          </a:prstGeom>
        </p:spPr>
      </p:pic>
    </p:spTree>
    <p:extLst>
      <p:ext uri="{BB962C8B-B14F-4D97-AF65-F5344CB8AC3E}">
        <p14:creationId xmlns:p14="http://schemas.microsoft.com/office/powerpoint/2010/main" val="485989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new ‘Preparer’</a:t>
            </a:r>
          </a:p>
        </p:txBody>
      </p:sp>
      <p:sp>
        <p:nvSpPr>
          <p:cNvPr id="3" name="Content Placeholder 2"/>
          <p:cNvSpPr>
            <a:spLocks noGrp="1"/>
          </p:cNvSpPr>
          <p:nvPr>
            <p:ph sz="half" idx="1"/>
          </p:nvPr>
        </p:nvSpPr>
        <p:spPr/>
        <p:txBody>
          <a:bodyPr>
            <a:normAutofit fontScale="92500" lnSpcReduction="10000"/>
          </a:bodyPr>
          <a:lstStyle/>
          <a:p>
            <a:r>
              <a:rPr lang="en-US" dirty="0"/>
              <a:t>The RO needs to </a:t>
            </a:r>
            <a:r>
              <a:rPr lang="en-US"/>
              <a:t>'Add Authorizations</a:t>
            </a:r>
            <a:r>
              <a:rPr lang="en-US" dirty="0"/>
              <a:t>’ to the preparer.</a:t>
            </a:r>
          </a:p>
          <a:p>
            <a:r>
              <a:rPr lang="en-US" dirty="0"/>
              <a:t>‘Application Authorization’ defines the facility(s) and the application type(s) (i.e. Title V or NPDES) the preparer is allowed to prepare, as well as the permission access.</a:t>
            </a:r>
          </a:p>
        </p:txBody>
      </p:sp>
      <p:pic>
        <p:nvPicPr>
          <p:cNvPr id="5" name="Content Placeholder 4"/>
          <p:cNvPicPr>
            <a:picLocks noGrp="1" noChangeAspect="1"/>
          </p:cNvPicPr>
          <p:nvPr>
            <p:ph sz="half" idx="2"/>
          </p:nvPr>
        </p:nvPicPr>
        <p:blipFill>
          <a:blip r:embed="rId2"/>
          <a:stretch>
            <a:fillRect/>
          </a:stretch>
        </p:blipFill>
        <p:spPr>
          <a:xfrm>
            <a:off x="4481198" y="1661745"/>
            <a:ext cx="4539560" cy="4246685"/>
          </a:xfrm>
          <a:prstGeom prst="rect">
            <a:avLst/>
          </a:prstGeom>
        </p:spPr>
      </p:pic>
      <p:pic>
        <p:nvPicPr>
          <p:cNvPr id="6" name="Picture 5"/>
          <p:cNvPicPr>
            <a:picLocks noChangeAspect="1"/>
          </p:cNvPicPr>
          <p:nvPr/>
        </p:nvPicPr>
        <p:blipFill>
          <a:blip r:embed="rId3"/>
          <a:stretch>
            <a:fillRect/>
          </a:stretch>
        </p:blipFill>
        <p:spPr>
          <a:xfrm>
            <a:off x="4670790" y="5356962"/>
            <a:ext cx="1348031" cy="551468"/>
          </a:xfrm>
          <a:prstGeom prst="rect">
            <a:avLst/>
          </a:prstGeom>
        </p:spPr>
      </p:pic>
    </p:spTree>
    <p:extLst>
      <p:ext uri="{BB962C8B-B14F-4D97-AF65-F5344CB8AC3E}">
        <p14:creationId xmlns:p14="http://schemas.microsoft.com/office/powerpoint/2010/main" val="37298742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new ‘Preparer’</a:t>
            </a:r>
          </a:p>
        </p:txBody>
      </p:sp>
      <p:sp>
        <p:nvSpPr>
          <p:cNvPr id="3" name="Content Placeholder 2"/>
          <p:cNvSpPr>
            <a:spLocks noGrp="1"/>
          </p:cNvSpPr>
          <p:nvPr>
            <p:ph sz="half" idx="1"/>
          </p:nvPr>
        </p:nvSpPr>
        <p:spPr>
          <a:xfrm>
            <a:off x="457200" y="1600201"/>
            <a:ext cx="8229600" cy="2198076"/>
          </a:xfrm>
        </p:spPr>
        <p:txBody>
          <a:bodyPr>
            <a:normAutofit fontScale="85000" lnSpcReduction="20000"/>
          </a:bodyPr>
          <a:lstStyle/>
          <a:p>
            <a:r>
              <a:rPr lang="en-US" dirty="0"/>
              <a:t>The RO must select the App Name, Permission and Facility that the preparer will need access to. </a:t>
            </a:r>
          </a:p>
          <a:p>
            <a:r>
              <a:rPr lang="en-US" dirty="0"/>
              <a:t>After you have selected all three of these hit the “OK” button at the bottom of the screen. </a:t>
            </a:r>
          </a:p>
          <a:p>
            <a:r>
              <a:rPr lang="en-US" dirty="0"/>
              <a:t>Please note you may not select your facility until you have been approved by EPD.</a:t>
            </a:r>
          </a:p>
        </p:txBody>
      </p:sp>
      <p:pic>
        <p:nvPicPr>
          <p:cNvPr id="7" name="Content Placeholder 6">
            <a:extLst>
              <a:ext uri="{FF2B5EF4-FFF2-40B4-BE49-F238E27FC236}">
                <a16:creationId xmlns:a16="http://schemas.microsoft.com/office/drawing/2014/main" id="{CE34F0CE-E013-43FE-B4A0-9256E13BEEB8}"/>
              </a:ext>
            </a:extLst>
          </p:cNvPr>
          <p:cNvPicPr>
            <a:picLocks noGrp="1" noChangeAspect="1"/>
          </p:cNvPicPr>
          <p:nvPr>
            <p:ph sz="half" idx="2"/>
          </p:nvPr>
        </p:nvPicPr>
        <p:blipFill>
          <a:blip r:embed="rId2"/>
          <a:stretch>
            <a:fillRect/>
          </a:stretch>
        </p:blipFill>
        <p:spPr>
          <a:xfrm>
            <a:off x="457200" y="3798277"/>
            <a:ext cx="8422960" cy="2067102"/>
          </a:xfrm>
          <a:prstGeom prst="rect">
            <a:avLst/>
          </a:prstGeom>
        </p:spPr>
      </p:pic>
      <p:sp>
        <p:nvSpPr>
          <p:cNvPr id="4" name="Rounded Rectangle 3"/>
          <p:cNvSpPr/>
          <p:nvPr/>
        </p:nvSpPr>
        <p:spPr>
          <a:xfrm>
            <a:off x="641838" y="4079630"/>
            <a:ext cx="202224" cy="45720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2883877" y="3798277"/>
            <a:ext cx="263769" cy="100232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787662" y="4079630"/>
            <a:ext cx="202223" cy="457202"/>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903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105C0B5-5641-474B-8F89-3B878BC2A2A4}"/>
              </a:ext>
            </a:extLst>
          </p:cNvPr>
          <p:cNvPicPr>
            <a:picLocks noGrp="1" noChangeAspect="1"/>
          </p:cNvPicPr>
          <p:nvPr>
            <p:ph sz="half" idx="2"/>
          </p:nvPr>
        </p:nvPicPr>
        <p:blipFill>
          <a:blip r:embed="rId2"/>
          <a:stretch>
            <a:fillRect/>
          </a:stretch>
        </p:blipFill>
        <p:spPr>
          <a:xfrm>
            <a:off x="3262361" y="1323181"/>
            <a:ext cx="5371173" cy="2662484"/>
          </a:xfrm>
          <a:prstGeom prst="rect">
            <a:avLst/>
          </a:prstGeom>
        </p:spPr>
      </p:pic>
      <p:sp>
        <p:nvSpPr>
          <p:cNvPr id="2" name="Title 1"/>
          <p:cNvSpPr>
            <a:spLocks noGrp="1"/>
          </p:cNvSpPr>
          <p:nvPr>
            <p:ph type="title"/>
          </p:nvPr>
        </p:nvSpPr>
        <p:spPr/>
        <p:txBody>
          <a:bodyPr/>
          <a:lstStyle/>
          <a:p>
            <a:r>
              <a:rPr lang="en-US" dirty="0"/>
              <a:t>Adding a new ‘Preparer’</a:t>
            </a:r>
          </a:p>
        </p:txBody>
      </p:sp>
      <p:sp>
        <p:nvSpPr>
          <p:cNvPr id="3" name="Content Placeholder 2"/>
          <p:cNvSpPr>
            <a:spLocks noGrp="1"/>
          </p:cNvSpPr>
          <p:nvPr>
            <p:ph sz="half" idx="1"/>
          </p:nvPr>
        </p:nvSpPr>
        <p:spPr>
          <a:xfrm>
            <a:off x="75460" y="1166018"/>
            <a:ext cx="3333565" cy="4525963"/>
          </a:xfrm>
        </p:spPr>
        <p:txBody>
          <a:bodyPr>
            <a:normAutofit fontScale="92500" lnSpcReduction="20000"/>
          </a:bodyPr>
          <a:lstStyle/>
          <a:p>
            <a:r>
              <a:rPr lang="en-US" dirty="0"/>
              <a:t>After you have added the Application Authorizations you will need to “Save” everything in order to commit it to GEOS.</a:t>
            </a:r>
          </a:p>
          <a:p>
            <a:r>
              <a:rPr lang="en-US" dirty="0"/>
              <a:t>Once the association is completed, the preparer can log in and begin working on applications.</a:t>
            </a:r>
          </a:p>
          <a:p>
            <a:endParaRPr lang="en-US" dirty="0"/>
          </a:p>
        </p:txBody>
      </p:sp>
      <p:pic>
        <p:nvPicPr>
          <p:cNvPr id="6" name="Picture 5"/>
          <p:cNvPicPr>
            <a:picLocks noChangeAspect="1"/>
          </p:cNvPicPr>
          <p:nvPr/>
        </p:nvPicPr>
        <p:blipFill>
          <a:blip r:embed="rId3"/>
          <a:stretch>
            <a:fillRect/>
          </a:stretch>
        </p:blipFill>
        <p:spPr>
          <a:xfrm>
            <a:off x="3409025" y="1820983"/>
            <a:ext cx="390618" cy="299875"/>
          </a:xfrm>
          <a:prstGeom prst="rect">
            <a:avLst/>
          </a:prstGeom>
        </p:spPr>
      </p:pic>
      <p:sp>
        <p:nvSpPr>
          <p:cNvPr id="9" name="TextBox 8">
            <a:extLst>
              <a:ext uri="{FF2B5EF4-FFF2-40B4-BE49-F238E27FC236}">
                <a16:creationId xmlns:a16="http://schemas.microsoft.com/office/drawing/2014/main" id="{287CF4D2-2E73-4454-934E-F51324219109}"/>
              </a:ext>
            </a:extLst>
          </p:cNvPr>
          <p:cNvSpPr txBox="1"/>
          <p:nvPr/>
        </p:nvSpPr>
        <p:spPr>
          <a:xfrm>
            <a:off x="3262361" y="4110878"/>
            <a:ext cx="5091344" cy="923330"/>
          </a:xfrm>
          <a:prstGeom prst="rect">
            <a:avLst/>
          </a:prstGeom>
          <a:noFill/>
        </p:spPr>
        <p:txBody>
          <a:bodyPr wrap="square" rtlCol="0">
            <a:spAutoFit/>
          </a:bodyPr>
          <a:lstStyle/>
          <a:p>
            <a:r>
              <a:rPr lang="en-US" dirty="0"/>
              <a:t>*You may also send the consultant/preparer an email notifying them. The system does not automatically send them an email. </a:t>
            </a:r>
          </a:p>
        </p:txBody>
      </p:sp>
      <p:cxnSp>
        <p:nvCxnSpPr>
          <p:cNvPr id="11" name="Connector: Elbow 10">
            <a:extLst>
              <a:ext uri="{FF2B5EF4-FFF2-40B4-BE49-F238E27FC236}">
                <a16:creationId xmlns:a16="http://schemas.microsoft.com/office/drawing/2014/main" id="{934EEB52-2B65-48C1-95A1-3EF925E3CF9A}"/>
              </a:ext>
            </a:extLst>
          </p:cNvPr>
          <p:cNvCxnSpPr>
            <a:cxnSpLocks/>
          </p:cNvCxnSpPr>
          <p:nvPr/>
        </p:nvCxnSpPr>
        <p:spPr>
          <a:xfrm rot="10800000">
            <a:off x="4558503" y="1951065"/>
            <a:ext cx="2987516" cy="2621478"/>
          </a:xfrm>
          <a:prstGeom prst="bentConnector3">
            <a:avLst>
              <a:gd name="adj1" fmla="val -43605"/>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175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 Preparer Relationship</a:t>
            </a:r>
          </a:p>
        </p:txBody>
      </p:sp>
      <p:sp>
        <p:nvSpPr>
          <p:cNvPr id="3" name="Content Placeholder 2"/>
          <p:cNvSpPr>
            <a:spLocks noGrp="1"/>
          </p:cNvSpPr>
          <p:nvPr>
            <p:ph idx="1"/>
          </p:nvPr>
        </p:nvSpPr>
        <p:spPr>
          <a:xfrm>
            <a:off x="250521" y="1287050"/>
            <a:ext cx="8718115" cy="4737969"/>
          </a:xfrm>
        </p:spPr>
        <p:txBody>
          <a:bodyPr>
            <a:normAutofit fontScale="55000" lnSpcReduction="20000"/>
          </a:bodyPr>
          <a:lstStyle/>
          <a:p>
            <a:r>
              <a:rPr lang="en-US" sz="4500" dirty="0"/>
              <a:t>In the traditional RO/Preparer relationship the following hold true –</a:t>
            </a:r>
          </a:p>
          <a:p>
            <a:pPr lvl="1"/>
            <a:r>
              <a:rPr lang="en-US" sz="4400" dirty="0"/>
              <a:t>These application types requires that there is an RO account in order to submit the application to EPD</a:t>
            </a:r>
          </a:p>
          <a:p>
            <a:pPr lvl="1"/>
            <a:r>
              <a:rPr lang="en-US" sz="4400" dirty="0"/>
              <a:t>The RO must associate a facility with their account in order to complete the application</a:t>
            </a:r>
          </a:p>
          <a:p>
            <a:pPr lvl="1"/>
            <a:r>
              <a:rPr lang="en-US" sz="4400" dirty="0"/>
              <a:t>There must be a facility associated with the submittal</a:t>
            </a:r>
          </a:p>
          <a:p>
            <a:pPr lvl="1"/>
            <a:r>
              <a:rPr lang="en-US" sz="4400" dirty="0"/>
              <a:t>A preparer may be designated by the RO to prepare for the facility</a:t>
            </a:r>
          </a:p>
          <a:p>
            <a:pPr lvl="1"/>
            <a:r>
              <a:rPr lang="en-US" sz="4400" dirty="0"/>
              <a:t>When finished the preparer will notify the RO that the application is ready to be submitted to EPD</a:t>
            </a:r>
          </a:p>
          <a:p>
            <a:pPr lvl="1"/>
            <a:r>
              <a:rPr lang="en-US" sz="4400" dirty="0"/>
              <a:t>The preparer cannot submit directly to EPD</a:t>
            </a:r>
          </a:p>
          <a:p>
            <a:pPr lvl="1"/>
            <a:r>
              <a:rPr lang="en-US" sz="4400" dirty="0"/>
              <a:t>There is some form of identity proofing required for the RO for each facility</a:t>
            </a:r>
          </a:p>
        </p:txBody>
      </p:sp>
    </p:spTree>
    <p:extLst>
      <p:ext uri="{BB962C8B-B14F-4D97-AF65-F5344CB8AC3E}">
        <p14:creationId xmlns:p14="http://schemas.microsoft.com/office/powerpoint/2010/main" val="28912776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 Preparer Relationship</a:t>
            </a:r>
          </a:p>
        </p:txBody>
      </p:sp>
      <p:sp>
        <p:nvSpPr>
          <p:cNvPr id="3" name="Content Placeholder 2"/>
          <p:cNvSpPr>
            <a:spLocks noGrp="1"/>
          </p:cNvSpPr>
          <p:nvPr>
            <p:ph idx="1"/>
          </p:nvPr>
        </p:nvSpPr>
        <p:spPr>
          <a:xfrm>
            <a:off x="225468" y="1290182"/>
            <a:ext cx="8718116" cy="4835982"/>
          </a:xfrm>
        </p:spPr>
        <p:txBody>
          <a:bodyPr>
            <a:normAutofit fontScale="85000" lnSpcReduction="10000"/>
          </a:bodyPr>
          <a:lstStyle/>
          <a:p>
            <a:r>
              <a:rPr lang="en-US" dirty="0"/>
              <a:t>In some instances if a preparer is designated by the RO then they can directly submit to EPD with the potential of the RO not knowing or ever being able to see the submission. In this scenario the following hold true –</a:t>
            </a:r>
          </a:p>
          <a:p>
            <a:pPr lvl="1"/>
            <a:r>
              <a:rPr lang="en-US" dirty="0"/>
              <a:t>These application types requires that there is an RO account in order to submit the application to EPD</a:t>
            </a:r>
          </a:p>
          <a:p>
            <a:pPr lvl="1"/>
            <a:r>
              <a:rPr lang="en-US" dirty="0"/>
              <a:t>The RO is not required to associate a facility with the account depending on the application type</a:t>
            </a:r>
          </a:p>
          <a:p>
            <a:pPr lvl="1"/>
            <a:r>
              <a:rPr lang="en-US" dirty="0"/>
              <a:t>No facility is required to submit to EPD</a:t>
            </a:r>
          </a:p>
          <a:p>
            <a:pPr lvl="1"/>
            <a:r>
              <a:rPr lang="en-US" dirty="0"/>
              <a:t>A preparer may be designated by the RO to prepare on behalf of the RO if and only if the RO has associated with a facility</a:t>
            </a:r>
          </a:p>
          <a:p>
            <a:pPr lvl="1"/>
            <a:r>
              <a:rPr lang="en-US" dirty="0"/>
              <a:t>When finished the preparer can submit directly to EPD</a:t>
            </a:r>
          </a:p>
        </p:txBody>
      </p:sp>
    </p:spTree>
    <p:extLst>
      <p:ext uri="{BB962C8B-B14F-4D97-AF65-F5344CB8AC3E}">
        <p14:creationId xmlns:p14="http://schemas.microsoft.com/office/powerpoint/2010/main" val="3472506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Hazardous Waste/Substance Fee</a:t>
            </a:r>
          </a:p>
        </p:txBody>
      </p:sp>
      <p:sp>
        <p:nvSpPr>
          <p:cNvPr id="3" name="Content Placeholder 2"/>
          <p:cNvSpPr>
            <a:spLocks noGrp="1"/>
          </p:cNvSpPr>
          <p:nvPr>
            <p:ph idx="1"/>
          </p:nvPr>
        </p:nvSpPr>
        <p:spPr/>
        <p:txBody>
          <a:bodyPr>
            <a:normAutofit lnSpcReduction="10000"/>
          </a:bodyPr>
          <a:lstStyle/>
          <a:p>
            <a:r>
              <a:rPr lang="en-US" dirty="0"/>
              <a:t>For these applications a preparer can directly submit to EPD without the need of an RO</a:t>
            </a:r>
          </a:p>
          <a:p>
            <a:pPr lvl="1"/>
            <a:r>
              <a:rPr lang="en-US" dirty="0"/>
              <a:t>These application types do not require an RO account in order to submit the application to EPD</a:t>
            </a:r>
          </a:p>
          <a:p>
            <a:pPr lvl="1"/>
            <a:r>
              <a:rPr lang="en-US" dirty="0"/>
              <a:t>The facility that is required to submit to EPD is entered via an EPA ID # or TRI ID #</a:t>
            </a:r>
          </a:p>
          <a:p>
            <a:pPr lvl="1"/>
            <a:r>
              <a:rPr lang="en-US" dirty="0"/>
              <a:t>When finished the preparer can submit directly to EPD</a:t>
            </a:r>
          </a:p>
          <a:p>
            <a:pPr lvl="1"/>
            <a:r>
              <a:rPr lang="en-US" dirty="0"/>
              <a:t>There is a no identity proofing required for the Preparer for each facility</a:t>
            </a:r>
          </a:p>
          <a:p>
            <a:endParaRPr lang="en-US" dirty="0"/>
          </a:p>
        </p:txBody>
      </p:sp>
    </p:spTree>
    <p:extLst>
      <p:ext uri="{BB962C8B-B14F-4D97-AF65-F5344CB8AC3E}">
        <p14:creationId xmlns:p14="http://schemas.microsoft.com/office/powerpoint/2010/main" val="35198863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Not Required</a:t>
            </a:r>
          </a:p>
        </p:txBody>
      </p:sp>
      <p:sp>
        <p:nvSpPr>
          <p:cNvPr id="3" name="Content Placeholder 2"/>
          <p:cNvSpPr>
            <a:spLocks noGrp="1"/>
          </p:cNvSpPr>
          <p:nvPr>
            <p:ph idx="1"/>
          </p:nvPr>
        </p:nvSpPr>
        <p:spPr/>
        <p:txBody>
          <a:bodyPr>
            <a:normAutofit fontScale="77500" lnSpcReduction="20000"/>
          </a:bodyPr>
          <a:lstStyle/>
          <a:p>
            <a:r>
              <a:rPr lang="en-US" dirty="0"/>
              <a:t>Pre-Post Training Notification</a:t>
            </a:r>
          </a:p>
          <a:p>
            <a:r>
              <a:rPr lang="en-US" dirty="0"/>
              <a:t>Retail Tire Dealer / Scrap Tire Generator ID Number Application</a:t>
            </a:r>
          </a:p>
          <a:p>
            <a:r>
              <a:rPr lang="en-US" dirty="0"/>
              <a:t>RRP Pre-Post Training Notification</a:t>
            </a:r>
          </a:p>
          <a:p>
            <a:r>
              <a:rPr lang="en-US" dirty="0"/>
              <a:t>Scrap Tire Processor Pre-Application</a:t>
            </a:r>
          </a:p>
          <a:p>
            <a:r>
              <a:rPr lang="en-US" dirty="0"/>
              <a:t>Tire </a:t>
            </a:r>
            <a:r>
              <a:rPr lang="en-US" dirty="0" err="1"/>
              <a:t>Retreader</a:t>
            </a:r>
            <a:r>
              <a:rPr lang="en-US" dirty="0"/>
              <a:t> Registration</a:t>
            </a:r>
          </a:p>
          <a:p>
            <a:r>
              <a:rPr lang="en-US" dirty="0"/>
              <a:t>Application for Lead-Based Paint Discipline Certification</a:t>
            </a:r>
          </a:p>
          <a:p>
            <a:r>
              <a:rPr lang="en-US" dirty="0"/>
              <a:t>Application for Lead-Based Paint Discipline Certification (Spanish worker)</a:t>
            </a:r>
          </a:p>
          <a:p>
            <a:r>
              <a:rPr lang="en-US" dirty="0"/>
              <a:t>Application for Renovator Certification</a:t>
            </a:r>
          </a:p>
          <a:p>
            <a:r>
              <a:rPr lang="en-US" dirty="0"/>
              <a:t>HSR Fee Invoice Report</a:t>
            </a:r>
          </a:p>
          <a:p>
            <a:r>
              <a:rPr lang="en-US" dirty="0"/>
              <a:t>HWM Fee Invoice Report</a:t>
            </a:r>
          </a:p>
          <a:p>
            <a:endParaRPr lang="en-US" dirty="0"/>
          </a:p>
          <a:p>
            <a:endParaRPr lang="en-US" dirty="0"/>
          </a:p>
          <a:p>
            <a:endParaRPr lang="en-US" dirty="0"/>
          </a:p>
        </p:txBody>
      </p:sp>
    </p:spTree>
    <p:extLst>
      <p:ext uri="{BB962C8B-B14F-4D97-AF65-F5344CB8AC3E}">
        <p14:creationId xmlns:p14="http://schemas.microsoft.com/office/powerpoint/2010/main" val="33298837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Default Preparer Application Types</a:t>
            </a:r>
          </a:p>
        </p:txBody>
      </p:sp>
      <p:sp>
        <p:nvSpPr>
          <p:cNvPr id="3" name="Content Placeholder 2"/>
          <p:cNvSpPr>
            <a:spLocks noGrp="1"/>
          </p:cNvSpPr>
          <p:nvPr>
            <p:ph idx="1"/>
          </p:nvPr>
        </p:nvSpPr>
        <p:spPr/>
        <p:txBody>
          <a:bodyPr>
            <a:normAutofit/>
          </a:bodyPr>
          <a:lstStyle/>
          <a:p>
            <a:r>
              <a:rPr lang="en-US" dirty="0"/>
              <a:t>Traditional Scenario -</a:t>
            </a:r>
          </a:p>
          <a:p>
            <a:pPr lvl="1"/>
            <a:r>
              <a:rPr lang="en-US" dirty="0"/>
              <a:t>Title V Air</a:t>
            </a:r>
          </a:p>
          <a:p>
            <a:pPr lvl="1"/>
            <a:r>
              <a:rPr lang="en-US" dirty="0"/>
              <a:t>NPDES Municipal Application</a:t>
            </a:r>
          </a:p>
          <a:p>
            <a:pPr lvl="1"/>
            <a:r>
              <a:rPr lang="en-US" dirty="0"/>
              <a:t>SIP Application</a:t>
            </a:r>
          </a:p>
          <a:p>
            <a:r>
              <a:rPr lang="en-US" dirty="0"/>
              <a:t>HSR &amp; HWM Scenario – </a:t>
            </a:r>
          </a:p>
          <a:p>
            <a:pPr lvl="1" fontAlgn="t"/>
            <a:r>
              <a:rPr lang="en-US" dirty="0"/>
              <a:t>HSR Fee Invoice Report</a:t>
            </a:r>
          </a:p>
          <a:p>
            <a:pPr lvl="1"/>
            <a:r>
              <a:rPr lang="en-US" dirty="0"/>
              <a:t>HWM Fee Invoice Report</a:t>
            </a:r>
          </a:p>
          <a:p>
            <a:endParaRPr lang="en-US" dirty="0"/>
          </a:p>
        </p:txBody>
      </p:sp>
    </p:spTree>
    <p:extLst>
      <p:ext uri="{BB962C8B-B14F-4D97-AF65-F5344CB8AC3E}">
        <p14:creationId xmlns:p14="http://schemas.microsoft.com/office/powerpoint/2010/main" val="2323421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65812" y="165254"/>
            <a:ext cx="8120988" cy="5960910"/>
          </a:xfrm>
          <a:prstGeom prst="rect">
            <a:avLst/>
          </a:prstGeom>
        </p:spPr>
      </p:pic>
    </p:spTree>
    <p:extLst>
      <p:ext uri="{BB962C8B-B14F-4D97-AF65-F5344CB8AC3E}">
        <p14:creationId xmlns:p14="http://schemas.microsoft.com/office/powerpoint/2010/main" val="320776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7"/>
            <a:ext cx="8229600" cy="1143000"/>
          </a:xfrm>
        </p:spPr>
        <p:txBody>
          <a:bodyPr/>
          <a:lstStyle/>
          <a:p>
            <a:r>
              <a:rPr lang="en-US" dirty="0"/>
              <a:t>Account Groups &amp; Privileges</a:t>
            </a:r>
          </a:p>
        </p:txBody>
      </p:sp>
      <p:graphicFrame>
        <p:nvGraphicFramePr>
          <p:cNvPr id="3" name="Table 2"/>
          <p:cNvGraphicFramePr>
            <a:graphicFrameLocks noGrp="1"/>
          </p:cNvGraphicFramePr>
          <p:nvPr>
            <p:extLst>
              <p:ext uri="{D42A27DB-BD31-4B8C-83A1-F6EECF244321}">
                <p14:modId xmlns:p14="http://schemas.microsoft.com/office/powerpoint/2010/main" val="849274525"/>
              </p:ext>
            </p:extLst>
          </p:nvPr>
        </p:nvGraphicFramePr>
        <p:xfrm>
          <a:off x="200414" y="966650"/>
          <a:ext cx="8780747" cy="5175892"/>
        </p:xfrm>
        <a:graphic>
          <a:graphicData uri="http://schemas.openxmlformats.org/drawingml/2006/table">
            <a:tbl>
              <a:tblPr firstRow="1" firstCol="1" bandRow="1"/>
              <a:tblGrid>
                <a:gridCol w="1879175">
                  <a:extLst>
                    <a:ext uri="{9D8B030D-6E8A-4147-A177-3AD203B41FA5}">
                      <a16:colId xmlns:a16="http://schemas.microsoft.com/office/drawing/2014/main" val="20000"/>
                    </a:ext>
                  </a:extLst>
                </a:gridCol>
                <a:gridCol w="4366715">
                  <a:extLst>
                    <a:ext uri="{9D8B030D-6E8A-4147-A177-3AD203B41FA5}">
                      <a16:colId xmlns:a16="http://schemas.microsoft.com/office/drawing/2014/main" val="20001"/>
                    </a:ext>
                  </a:extLst>
                </a:gridCol>
                <a:gridCol w="2534857">
                  <a:extLst>
                    <a:ext uri="{9D8B030D-6E8A-4147-A177-3AD203B41FA5}">
                      <a16:colId xmlns:a16="http://schemas.microsoft.com/office/drawing/2014/main" val="20002"/>
                    </a:ext>
                  </a:extLst>
                </a:gridCol>
              </a:tblGrid>
              <a:tr h="295805">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User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534" marR="4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Purpose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5534" marR="4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Account Privileges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534" marR="4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30433">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Fee Payment</a:t>
                      </a:r>
                    </a:p>
                  </a:txBody>
                  <a:tcPr marL="45534" marR="4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Fee Payment Account Type is designed for users who only want to use GEOS to make payments.</a:t>
                      </a:r>
                    </a:p>
                  </a:txBody>
                  <a:tcPr marL="45534" marR="4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View and submit Online Payment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Track account transactions</a:t>
                      </a:r>
                    </a:p>
                  </a:txBody>
                  <a:tcPr marL="45534" marR="4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49654">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Preparer</a:t>
                      </a:r>
                    </a:p>
                  </a:txBody>
                  <a:tcPr marL="45534" marR="4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preparer is someone who is assigned by a RO to create and prepare applications for their facility.</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preparer “generally” has no right to actually submit an application but can prepare applications for a single or multiple ROs that they</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have been </a:t>
                      </a:r>
                      <a:r>
                        <a:rPr lang="en-US" sz="1800" dirty="0">
                          <a:effectLst/>
                          <a:latin typeface="Calibri" panose="020F0502020204030204" pitchFamily="34" charset="0"/>
                          <a:ea typeface="Calibri" panose="020F0502020204030204" pitchFamily="34" charset="0"/>
                          <a:cs typeface="Times New Roman" panose="02020603050405020304" pitchFamily="18" charset="0"/>
                        </a:rPr>
                        <a:t> associated with. The types of application and the facilities that the preparer can prepare applications for are all defined by the RO. An RO can be associated as a preparer for another RO.</a:t>
                      </a:r>
                    </a:p>
                  </a:txBody>
                  <a:tcPr marL="45534" marR="4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View and prepare an electronic data entry form in GEOS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View submitted data in GEOS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Keep track of the status of submitted records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Keep track of issuances</a:t>
                      </a:r>
                    </a:p>
                  </a:txBody>
                  <a:tcPr marL="45534" marR="4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351419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Preparers Please Note</a:t>
            </a:r>
          </a:p>
        </p:txBody>
      </p:sp>
      <p:sp>
        <p:nvSpPr>
          <p:cNvPr id="3" name="Content Placeholder 2"/>
          <p:cNvSpPr>
            <a:spLocks noGrp="1"/>
          </p:cNvSpPr>
          <p:nvPr>
            <p:ph idx="1"/>
          </p:nvPr>
        </p:nvSpPr>
        <p:spPr/>
        <p:txBody>
          <a:bodyPr>
            <a:normAutofit fontScale="92500"/>
          </a:bodyPr>
          <a:lstStyle/>
          <a:p>
            <a:r>
              <a:rPr lang="en-US" dirty="0"/>
              <a:t>If your account group and type is “Preparer”</a:t>
            </a:r>
          </a:p>
          <a:p>
            <a:pPr lvl="1"/>
            <a:r>
              <a:rPr lang="en-US" dirty="0"/>
              <a:t>You will only see the default applications types until a Responsible Official requests that you prepare a particular application type for their facility</a:t>
            </a:r>
          </a:p>
          <a:p>
            <a:pPr lvl="1"/>
            <a:r>
              <a:rPr lang="en-US" dirty="0"/>
              <a:t>You may fill out the default applications but you will be unable to submit them to the Responsible Official until they have requested you to do so</a:t>
            </a:r>
          </a:p>
          <a:p>
            <a:pPr lvl="1"/>
            <a:r>
              <a:rPr lang="en-US" dirty="0"/>
              <a:t>If the application you need to fill out is not present call your Responsible Official </a:t>
            </a:r>
            <a:r>
              <a:rPr lang="en-US" b="1" u="sng" dirty="0"/>
              <a:t>do not call EPD</a:t>
            </a:r>
          </a:p>
        </p:txBody>
      </p:sp>
    </p:spTree>
    <p:extLst>
      <p:ext uri="{BB962C8B-B14F-4D97-AF65-F5344CB8AC3E}">
        <p14:creationId xmlns:p14="http://schemas.microsoft.com/office/powerpoint/2010/main" val="4111162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Exercise 2 – RO/Preparer Designations</a:t>
            </a:r>
          </a:p>
        </p:txBody>
      </p:sp>
      <p:sp>
        <p:nvSpPr>
          <p:cNvPr id="3" name="Content Placeholder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947785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an Application</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Select a submittal type</a:t>
            </a:r>
          </a:p>
          <a:p>
            <a:pPr marL="514350" indent="-514350">
              <a:buFont typeface="+mj-lt"/>
              <a:buAutoNum type="arabicPeriod"/>
            </a:pPr>
            <a:r>
              <a:rPr lang="en-US" dirty="0"/>
              <a:t>Select a facility</a:t>
            </a:r>
          </a:p>
          <a:p>
            <a:pPr marL="514350" indent="-514350">
              <a:buFont typeface="+mj-lt"/>
              <a:buAutoNum type="arabicPeriod"/>
            </a:pPr>
            <a:r>
              <a:rPr lang="en-US" dirty="0"/>
              <a:t>Enter necessary information on the application form</a:t>
            </a:r>
          </a:p>
          <a:p>
            <a:pPr marL="514350" indent="-514350">
              <a:buFont typeface="+mj-lt"/>
              <a:buAutoNum type="arabicPeriod"/>
            </a:pPr>
            <a:r>
              <a:rPr lang="en-US" dirty="0"/>
              <a:t>Insert attachment(s)</a:t>
            </a:r>
          </a:p>
          <a:p>
            <a:pPr marL="514350" indent="-514350">
              <a:buFont typeface="+mj-lt"/>
              <a:buAutoNum type="arabicPeriod"/>
            </a:pPr>
            <a:r>
              <a:rPr lang="en-US" dirty="0"/>
              <a:t>Data validation and completeness check</a:t>
            </a:r>
          </a:p>
          <a:p>
            <a:pPr marL="514350" indent="-514350">
              <a:buFont typeface="+mj-lt"/>
              <a:buAutoNum type="arabicPeriod"/>
            </a:pPr>
            <a:r>
              <a:rPr lang="en-US" dirty="0"/>
              <a:t>Pay Submittal Fee (If needed)</a:t>
            </a:r>
          </a:p>
          <a:p>
            <a:pPr marL="514350" indent="-514350">
              <a:buFont typeface="+mj-lt"/>
              <a:buAutoNum type="arabicPeriod"/>
            </a:pPr>
            <a:r>
              <a:rPr lang="en-US" dirty="0"/>
              <a:t>Certification and submission</a:t>
            </a:r>
          </a:p>
          <a:p>
            <a:pPr marL="514350" indent="-514350">
              <a:buFont typeface="+mj-lt"/>
              <a:buAutoNum type="arabicPeriod"/>
            </a:pPr>
            <a:r>
              <a:rPr lang="en-US" dirty="0"/>
              <a:t>Acknowledgement receipt and confirmation email</a:t>
            </a:r>
          </a:p>
          <a:p>
            <a:pPr marL="514350" indent="-514350">
              <a:buFont typeface="+mj-lt"/>
              <a:buAutoNum type="arabicPeriod"/>
            </a:pPr>
            <a:endParaRPr lang="en-US" dirty="0"/>
          </a:p>
        </p:txBody>
      </p:sp>
    </p:spTree>
    <p:extLst>
      <p:ext uri="{BB962C8B-B14F-4D97-AF65-F5344CB8AC3E}">
        <p14:creationId xmlns:p14="http://schemas.microsoft.com/office/powerpoint/2010/main" val="5249503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Fill out/Submit GEOS application(s)</a:t>
            </a:r>
          </a:p>
        </p:txBody>
      </p:sp>
      <p:sp>
        <p:nvSpPr>
          <p:cNvPr id="3" name="Content Placeholder 2"/>
          <p:cNvSpPr>
            <a:spLocks noGrp="1"/>
          </p:cNvSpPr>
          <p:nvPr>
            <p:ph idx="1"/>
          </p:nvPr>
        </p:nvSpPr>
        <p:spPr/>
        <p:txBody>
          <a:bodyPr>
            <a:normAutofit fontScale="85000" lnSpcReduction="20000"/>
          </a:bodyPr>
          <a:lstStyle/>
          <a:p>
            <a:r>
              <a:rPr lang="en-US" dirty="0"/>
              <a:t>GEOS will work with any modern browser</a:t>
            </a:r>
          </a:p>
          <a:p>
            <a:r>
              <a:rPr lang="en-US" dirty="0"/>
              <a:t>In order to choose a facility for your application, you must be associated with a facility as an RO or be designated for a facility by an RO.</a:t>
            </a:r>
          </a:p>
          <a:p>
            <a:r>
              <a:rPr lang="en-US" dirty="0"/>
              <a:t>Save/Next both ‘Save’.  </a:t>
            </a:r>
          </a:p>
          <a:p>
            <a:pPr lvl="1"/>
            <a:r>
              <a:rPr lang="en-US" dirty="0"/>
              <a:t>Next will validate the page.  </a:t>
            </a:r>
          </a:p>
          <a:p>
            <a:pPr lvl="1"/>
            <a:r>
              <a:rPr lang="en-US" dirty="0"/>
              <a:t>Save will only highlight required items.  </a:t>
            </a:r>
          </a:p>
          <a:p>
            <a:r>
              <a:rPr lang="en-US" dirty="0"/>
              <a:t>You may hop around to different sections leaving forms incomplete.  Please ‘Save’.  You will be prompted if you do not.</a:t>
            </a:r>
          </a:p>
          <a:p>
            <a:r>
              <a:rPr lang="en-US" dirty="0"/>
              <a:t>Many places where you add records require you click the green check when you are done</a:t>
            </a:r>
          </a:p>
        </p:txBody>
      </p:sp>
    </p:spTree>
    <p:extLst>
      <p:ext uri="{BB962C8B-B14F-4D97-AF65-F5344CB8AC3E}">
        <p14:creationId xmlns:p14="http://schemas.microsoft.com/office/powerpoint/2010/main" val="22055341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Fill out/Submit GEOS application(s)</a:t>
            </a:r>
          </a:p>
        </p:txBody>
      </p:sp>
      <p:sp>
        <p:nvSpPr>
          <p:cNvPr id="3" name="Content Placeholder 2"/>
          <p:cNvSpPr>
            <a:spLocks noGrp="1"/>
          </p:cNvSpPr>
          <p:nvPr>
            <p:ph idx="1"/>
          </p:nvPr>
        </p:nvSpPr>
        <p:spPr/>
        <p:txBody>
          <a:bodyPr>
            <a:normAutofit fontScale="85000" lnSpcReduction="20000"/>
          </a:bodyPr>
          <a:lstStyle/>
          <a:p>
            <a:r>
              <a:rPr lang="en-US" dirty="0"/>
              <a:t>In order to save some items and return to the application, you must select ‘Cancel’.  This is counterintuitive but how the system works. </a:t>
            </a:r>
          </a:p>
          <a:p>
            <a:r>
              <a:rPr lang="en-US" dirty="0"/>
              <a:t>Don’t overthink what you need to enter into GEOS.  GEOS allows for a lot of data to be entered but only the required fields are necessary.  </a:t>
            </a:r>
          </a:p>
          <a:p>
            <a:pPr lvl="1"/>
            <a:r>
              <a:rPr lang="en-US" dirty="0"/>
              <a:t>When in doubt, put what you think you should and explain in the comments.</a:t>
            </a:r>
          </a:p>
          <a:p>
            <a:r>
              <a:rPr lang="en-US" dirty="0"/>
              <a:t>Emailing questions is better than calls.  When a question is emailed, it is easier to get the info to you and the question can be added to the FAQs thereby helping others.</a:t>
            </a:r>
          </a:p>
        </p:txBody>
      </p:sp>
    </p:spTree>
    <p:extLst>
      <p:ext uri="{BB962C8B-B14F-4D97-AF65-F5344CB8AC3E}">
        <p14:creationId xmlns:p14="http://schemas.microsoft.com/office/powerpoint/2010/main" val="18027838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V</a:t>
            </a:r>
          </a:p>
        </p:txBody>
      </p:sp>
      <p:sp>
        <p:nvSpPr>
          <p:cNvPr id="3" name="Content Placeholder 2"/>
          <p:cNvSpPr>
            <a:spLocks noGrp="1"/>
          </p:cNvSpPr>
          <p:nvPr>
            <p:ph idx="1"/>
          </p:nvPr>
        </p:nvSpPr>
        <p:spPr/>
        <p:txBody>
          <a:bodyPr>
            <a:normAutofit fontScale="92500" lnSpcReduction="10000"/>
          </a:bodyPr>
          <a:lstStyle/>
          <a:p>
            <a:r>
              <a:rPr lang="en-US" dirty="0"/>
              <a:t>The system is not being used to cross check with other electronic systems.  </a:t>
            </a:r>
          </a:p>
          <a:p>
            <a:pPr lvl="1"/>
            <a:r>
              <a:rPr lang="en-US" dirty="0"/>
              <a:t>With Title V, continue to enter stack data as in the old application. It does not need to match the Emissions Inventory or Fees collection data exactly</a:t>
            </a:r>
          </a:p>
          <a:p>
            <a:r>
              <a:rPr lang="en-US" dirty="0"/>
              <a:t>Effective March 1, 2019 air permit applications are subject to fees. </a:t>
            </a:r>
          </a:p>
          <a:p>
            <a:r>
              <a:rPr lang="en-US" dirty="0"/>
              <a:t>Please contact the Air Branch at 404-363-7000 or visit </a:t>
            </a:r>
            <a:r>
              <a:rPr lang="en-US" dirty="0">
                <a:hlinkClick r:id="rId2"/>
              </a:rPr>
              <a:t>https://epd.georgia.gov/air/air-permit-fees</a:t>
            </a:r>
            <a:r>
              <a:rPr lang="en-US" dirty="0"/>
              <a:t>  for additional information.</a:t>
            </a:r>
          </a:p>
          <a:p>
            <a:endParaRPr lang="en-US" dirty="0"/>
          </a:p>
        </p:txBody>
      </p:sp>
    </p:spTree>
    <p:extLst>
      <p:ext uri="{BB962C8B-B14F-4D97-AF65-F5344CB8AC3E}">
        <p14:creationId xmlns:p14="http://schemas.microsoft.com/office/powerpoint/2010/main" val="12830547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Scrap Tire</a:t>
            </a:r>
          </a:p>
        </p:txBody>
      </p:sp>
      <p:sp>
        <p:nvSpPr>
          <p:cNvPr id="3" name="Content Placeholder 2"/>
          <p:cNvSpPr>
            <a:spLocks noGrp="1"/>
          </p:cNvSpPr>
          <p:nvPr>
            <p:ph idx="1"/>
          </p:nvPr>
        </p:nvSpPr>
        <p:spPr/>
        <p:txBody>
          <a:bodyPr/>
          <a:lstStyle/>
          <a:p>
            <a:r>
              <a:rPr lang="en-US" dirty="0"/>
              <a:t>When looking for your facility if you are unable to find it please contact Timothy Gilliland at EPD. Often times they have your facility and it is just hard to find.</a:t>
            </a:r>
          </a:p>
          <a:p>
            <a:endParaRPr lang="en-US" dirty="0"/>
          </a:p>
        </p:txBody>
      </p:sp>
    </p:spTree>
    <p:extLst>
      <p:ext uri="{BB962C8B-B14F-4D97-AF65-F5344CB8AC3E}">
        <p14:creationId xmlns:p14="http://schemas.microsoft.com/office/powerpoint/2010/main" val="23261422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Hazardous Waste &amp; Substance Fees</a:t>
            </a:r>
          </a:p>
        </p:txBody>
      </p:sp>
      <p:sp>
        <p:nvSpPr>
          <p:cNvPr id="3" name="Content Placeholder 2"/>
          <p:cNvSpPr>
            <a:spLocks noGrp="1"/>
          </p:cNvSpPr>
          <p:nvPr>
            <p:ph idx="1"/>
          </p:nvPr>
        </p:nvSpPr>
        <p:spPr/>
        <p:txBody>
          <a:bodyPr>
            <a:normAutofit fontScale="92500"/>
          </a:bodyPr>
          <a:lstStyle/>
          <a:p>
            <a:r>
              <a:rPr lang="en-US" dirty="0"/>
              <a:t>You don’t have to associate a facility with your account</a:t>
            </a:r>
          </a:p>
          <a:p>
            <a:pPr lvl="1"/>
            <a:r>
              <a:rPr lang="en-US" dirty="0"/>
              <a:t>When beginning a HWF or HSF submittal you will put your EPA ID # or TRI ID # and this will bring up your facility that matches and the fee can be paid in GEOS</a:t>
            </a:r>
          </a:p>
          <a:p>
            <a:r>
              <a:rPr lang="en-US" dirty="0"/>
              <a:t>If Classified as a large quantity generator, but had a small quantity for the year, you can complete an 8700-12 form for EPA and report at the level of generation you have for the year.</a:t>
            </a:r>
          </a:p>
        </p:txBody>
      </p:sp>
    </p:spTree>
    <p:extLst>
      <p:ext uri="{BB962C8B-B14F-4D97-AF65-F5344CB8AC3E}">
        <p14:creationId xmlns:p14="http://schemas.microsoft.com/office/powerpoint/2010/main" val="2827152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Hazardous Waste &amp; Substance Fees</a:t>
            </a:r>
          </a:p>
        </p:txBody>
      </p:sp>
      <p:sp>
        <p:nvSpPr>
          <p:cNvPr id="3" name="Content Placeholder 2"/>
          <p:cNvSpPr>
            <a:spLocks noGrp="1"/>
          </p:cNvSpPr>
          <p:nvPr>
            <p:ph idx="1"/>
          </p:nvPr>
        </p:nvSpPr>
        <p:spPr/>
        <p:txBody>
          <a:bodyPr/>
          <a:lstStyle/>
          <a:p>
            <a:r>
              <a:rPr lang="en-US" dirty="0"/>
              <a:t>System only allows users to make one submittal per year through GEOS with EPA ID or TRI #; if a correction is needed then user must contact EPD</a:t>
            </a:r>
          </a:p>
        </p:txBody>
      </p:sp>
    </p:spTree>
    <p:extLst>
      <p:ext uri="{BB962C8B-B14F-4D97-AF65-F5344CB8AC3E}">
        <p14:creationId xmlns:p14="http://schemas.microsoft.com/office/powerpoint/2010/main" val="41694982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Underground Storage Tanks</a:t>
            </a:r>
          </a:p>
        </p:txBody>
      </p:sp>
      <p:sp>
        <p:nvSpPr>
          <p:cNvPr id="3" name="Content Placeholder 2"/>
          <p:cNvSpPr>
            <a:spLocks noGrp="1"/>
          </p:cNvSpPr>
          <p:nvPr>
            <p:ph idx="1"/>
          </p:nvPr>
        </p:nvSpPr>
        <p:spPr/>
        <p:txBody>
          <a:bodyPr>
            <a:normAutofit/>
          </a:bodyPr>
          <a:lstStyle/>
          <a:p>
            <a:r>
              <a:rPr lang="en-US" dirty="0"/>
              <a:t>Annual Tank Registration is currently done via GEOS</a:t>
            </a:r>
          </a:p>
          <a:p>
            <a:pPr lvl="1"/>
            <a:r>
              <a:rPr lang="en-US" dirty="0"/>
              <a:t>A new facility will have to be done on paper</a:t>
            </a:r>
          </a:p>
          <a:p>
            <a:pPr lvl="1"/>
            <a:r>
              <a:rPr lang="en-US" dirty="0"/>
              <a:t>Any modifications (new tanks, new piping, etc..) will be coordinated with EPD. They will make the corrections based on information that you provide and then you will verify in GEOS</a:t>
            </a:r>
          </a:p>
        </p:txBody>
      </p:sp>
    </p:spTree>
    <p:extLst>
      <p:ext uri="{BB962C8B-B14F-4D97-AF65-F5344CB8AC3E}">
        <p14:creationId xmlns:p14="http://schemas.microsoft.com/office/powerpoint/2010/main" val="39831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787"/>
            <a:ext cx="8229600" cy="1143000"/>
          </a:xfrm>
        </p:spPr>
        <p:txBody>
          <a:bodyPr/>
          <a:lstStyle/>
          <a:p>
            <a:r>
              <a:rPr lang="en-US" dirty="0"/>
              <a:t>Account Groups &amp; Privileges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7891587"/>
              </p:ext>
            </p:extLst>
          </p:nvPr>
        </p:nvGraphicFramePr>
        <p:xfrm>
          <a:off x="133165" y="750369"/>
          <a:ext cx="8922058" cy="5355209"/>
        </p:xfrm>
        <a:graphic>
          <a:graphicData uri="http://schemas.openxmlformats.org/drawingml/2006/table">
            <a:tbl>
              <a:tblPr firstRow="1" bandRow="1">
                <a:tableStyleId>{5940675A-B579-460E-94D1-54222C63F5DA}</a:tableStyleId>
              </a:tblPr>
              <a:tblGrid>
                <a:gridCol w="2760955">
                  <a:extLst>
                    <a:ext uri="{9D8B030D-6E8A-4147-A177-3AD203B41FA5}">
                      <a16:colId xmlns:a16="http://schemas.microsoft.com/office/drawing/2014/main" val="20000"/>
                    </a:ext>
                  </a:extLst>
                </a:gridCol>
                <a:gridCol w="3044494">
                  <a:extLst>
                    <a:ext uri="{9D8B030D-6E8A-4147-A177-3AD203B41FA5}">
                      <a16:colId xmlns:a16="http://schemas.microsoft.com/office/drawing/2014/main" val="20001"/>
                    </a:ext>
                  </a:extLst>
                </a:gridCol>
                <a:gridCol w="3116609">
                  <a:extLst>
                    <a:ext uri="{9D8B030D-6E8A-4147-A177-3AD203B41FA5}">
                      <a16:colId xmlns:a16="http://schemas.microsoft.com/office/drawing/2014/main" val="20002"/>
                    </a:ext>
                  </a:extLst>
                </a:gridCol>
              </a:tblGrid>
              <a:tr h="238798">
                <a:tc>
                  <a:txBody>
                    <a:bodyPr/>
                    <a:lstStyle/>
                    <a:p>
                      <a:pPr marL="0" marR="0" algn="ctr">
                        <a:lnSpc>
                          <a:spcPct val="107000"/>
                        </a:lnSpc>
                        <a:spcBef>
                          <a:spcPts val="0"/>
                        </a:spcBef>
                        <a:spcAft>
                          <a:spcPts val="0"/>
                        </a:spcAft>
                      </a:pPr>
                      <a:r>
                        <a:rPr lang="en-US" sz="1800" b="1" dirty="0">
                          <a:effectLst/>
                        </a:rPr>
                        <a:t>User Type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34" marR="45534" marT="0" marB="0"/>
                </a:tc>
                <a:tc>
                  <a:txBody>
                    <a:bodyPr/>
                    <a:lstStyle/>
                    <a:p>
                      <a:pPr marL="0" marR="0" algn="ctr">
                        <a:lnSpc>
                          <a:spcPct val="107000"/>
                        </a:lnSpc>
                        <a:spcBef>
                          <a:spcPts val="0"/>
                        </a:spcBef>
                        <a:spcAft>
                          <a:spcPts val="0"/>
                        </a:spcAft>
                      </a:pPr>
                      <a:r>
                        <a:rPr lang="en-US" sz="1800" b="1" dirty="0">
                          <a:effectLst/>
                        </a:rPr>
                        <a:t>Purpose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34" marR="45534" marT="0" marB="0"/>
                </a:tc>
                <a:tc>
                  <a:txBody>
                    <a:bodyPr/>
                    <a:lstStyle/>
                    <a:p>
                      <a:pPr marL="0" marR="0" algn="ctr">
                        <a:lnSpc>
                          <a:spcPct val="107000"/>
                        </a:lnSpc>
                        <a:spcBef>
                          <a:spcPts val="0"/>
                        </a:spcBef>
                        <a:spcAft>
                          <a:spcPts val="0"/>
                        </a:spcAft>
                      </a:pPr>
                      <a:r>
                        <a:rPr lang="en-US" sz="1800" b="1" dirty="0">
                          <a:effectLst/>
                        </a:rPr>
                        <a:t>Account Privileges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534" marR="45534" marT="0" marB="0"/>
                </a:tc>
                <a:extLst>
                  <a:ext uri="{0D108BD9-81ED-4DB2-BD59-A6C34878D82A}">
                    <a16:rowId xmlns:a16="http://schemas.microsoft.com/office/drawing/2014/main" val="10000"/>
                  </a:ext>
                </a:extLst>
              </a:tr>
              <a:tr h="45593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effectLst/>
                        </a:rPr>
                        <a:t>Responsible Official (RO)</a:t>
                      </a:r>
                    </a:p>
                    <a:p>
                      <a:endParaRPr lang="en-US" dirty="0"/>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effectLst/>
                        </a:rPr>
                        <a:t>Only the RO account can certify and submit applications in GEOS.</a:t>
                      </a:r>
                    </a:p>
                    <a:p>
                      <a:pPr marL="285750" marR="0" indent="-285750">
                        <a:lnSpc>
                          <a:spcPct val="107000"/>
                        </a:lnSpc>
                        <a:spcBef>
                          <a:spcPts val="0"/>
                        </a:spcBef>
                        <a:spcAft>
                          <a:spcPts val="0"/>
                        </a:spcAft>
                        <a:buFont typeface="Arial" panose="020B0604020202020204" pitchFamily="34" charset="0"/>
                        <a:buChar char="•"/>
                      </a:pPr>
                      <a:r>
                        <a:rPr lang="en-US" sz="1600" dirty="0">
                          <a:effectLst/>
                        </a:rPr>
                        <a:t>An RO can only maintain one User Account; this account inherently has Preparer privileges. This one account may be assigned RO privileges for certain facilities and Preparer privileges for others. </a:t>
                      </a:r>
                    </a:p>
                    <a:p>
                      <a:pPr marL="285750" marR="0" indent="-285750">
                        <a:lnSpc>
                          <a:spcPct val="107000"/>
                        </a:lnSpc>
                        <a:spcBef>
                          <a:spcPts val="0"/>
                        </a:spcBef>
                        <a:spcAft>
                          <a:spcPts val="0"/>
                        </a:spcAft>
                        <a:buFont typeface="Arial" panose="020B0604020202020204" pitchFamily="34" charset="0"/>
                        <a:buChar char="•"/>
                      </a:pPr>
                      <a:r>
                        <a:rPr lang="en-US" sz="1600" dirty="0">
                          <a:effectLst/>
                        </a:rPr>
                        <a:t>Generally, for an RO to submit an application, they must first be approved by the EPD as the RO for that facility.</a:t>
                      </a:r>
                    </a:p>
                    <a:p>
                      <a:pPr marL="285750" marR="0" indent="-285750">
                        <a:lnSpc>
                          <a:spcPct val="107000"/>
                        </a:lnSpc>
                        <a:spcBef>
                          <a:spcPts val="0"/>
                        </a:spcBef>
                        <a:spcAft>
                          <a:spcPts val="0"/>
                        </a:spcAft>
                        <a:buFont typeface="Arial" panose="020B0604020202020204" pitchFamily="34" charset="0"/>
                        <a:buChar char="•"/>
                      </a:pPr>
                      <a:r>
                        <a:rPr lang="en-US" sz="1600" dirty="0">
                          <a:effectLst/>
                        </a:rPr>
                        <a:t>An RO can request additional Account Types through the GEOS system</a:t>
                      </a:r>
                    </a:p>
                  </a:txBody>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rPr>
                        <a:t>Certify and submit a data entry form in GEOS</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rPr>
                        <a:t>Associate a consultant to their account to prepare applications</a:t>
                      </a: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View and submit Online Payment</a:t>
                      </a: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Track account transactions</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FF0000"/>
                          </a:solidFill>
                          <a:effectLst/>
                        </a:rPr>
                        <a:t>View and prepare an electronic data entry form in GEOS</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FF0000"/>
                          </a:solidFill>
                          <a:effectLst/>
                        </a:rPr>
                        <a:t>View submitted data in GEOS  </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FF0000"/>
                          </a:solidFill>
                          <a:effectLst/>
                        </a:rPr>
                        <a:t>Keep track of the status of submitted records</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FF0000"/>
                          </a:solidFill>
                          <a:effectLst/>
                        </a:rPr>
                        <a:t>Keep track of issuances</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288586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Underground Storage Tanks</a:t>
            </a:r>
          </a:p>
        </p:txBody>
      </p:sp>
      <p:sp>
        <p:nvSpPr>
          <p:cNvPr id="3" name="Content Placeholder 2"/>
          <p:cNvSpPr>
            <a:spLocks noGrp="1"/>
          </p:cNvSpPr>
          <p:nvPr>
            <p:ph idx="1"/>
          </p:nvPr>
        </p:nvSpPr>
        <p:spPr/>
        <p:txBody>
          <a:bodyPr>
            <a:normAutofit lnSpcReduction="10000"/>
          </a:bodyPr>
          <a:lstStyle/>
          <a:p>
            <a:r>
              <a:rPr lang="en-US" dirty="0"/>
              <a:t>PART 1: If your answer brings up a yellow warning box will need to contact EPD to resolve prior to continuing</a:t>
            </a:r>
          </a:p>
          <a:p>
            <a:r>
              <a:rPr lang="en-US" dirty="0"/>
              <a:t>PART 3 &amp; 4: Operator of Tanks – this information can be found on your certificate and is required to be updated.  </a:t>
            </a:r>
            <a:endParaRPr lang="en-US" i="1" dirty="0"/>
          </a:p>
          <a:p>
            <a:r>
              <a:rPr lang="en-US" dirty="0"/>
              <a:t>PART 5: When you search you must know your location identifier in order to find your site and to “Add to form”</a:t>
            </a:r>
          </a:p>
        </p:txBody>
      </p:sp>
    </p:spTree>
    <p:extLst>
      <p:ext uri="{BB962C8B-B14F-4D97-AF65-F5344CB8AC3E}">
        <p14:creationId xmlns:p14="http://schemas.microsoft.com/office/powerpoint/2010/main" val="14287797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Underground Storage Tanks</a:t>
            </a:r>
          </a:p>
        </p:txBody>
      </p:sp>
      <p:sp>
        <p:nvSpPr>
          <p:cNvPr id="3" name="Content Placeholder 2"/>
          <p:cNvSpPr>
            <a:spLocks noGrp="1"/>
          </p:cNvSpPr>
          <p:nvPr>
            <p:ph idx="1"/>
          </p:nvPr>
        </p:nvSpPr>
        <p:spPr/>
        <p:txBody>
          <a:bodyPr>
            <a:normAutofit/>
          </a:bodyPr>
          <a:lstStyle/>
          <a:p>
            <a:r>
              <a:rPr lang="en-US" dirty="0"/>
              <a:t>PART 6: This is how you are insured</a:t>
            </a:r>
          </a:p>
          <a:p>
            <a:r>
              <a:rPr lang="en-US" dirty="0"/>
              <a:t>PART 7: Jobber Information is not required</a:t>
            </a:r>
          </a:p>
          <a:p>
            <a:r>
              <a:rPr lang="en-US" dirty="0"/>
              <a:t>PART 8: You must review all of the units and if any changes are necessary coordinate with EPD to make those changes.</a:t>
            </a:r>
          </a:p>
          <a:p>
            <a:r>
              <a:rPr lang="en-US" dirty="0"/>
              <a:t>Make sure that you upload all of your attachments</a:t>
            </a:r>
          </a:p>
          <a:p>
            <a:endParaRPr lang="en-US" dirty="0"/>
          </a:p>
          <a:p>
            <a:endParaRPr lang="en-US" dirty="0"/>
          </a:p>
        </p:txBody>
      </p:sp>
    </p:spTree>
    <p:extLst>
      <p:ext uri="{BB962C8B-B14F-4D97-AF65-F5344CB8AC3E}">
        <p14:creationId xmlns:p14="http://schemas.microsoft.com/office/powerpoint/2010/main" val="2438955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Underground Storage Tanks</a:t>
            </a:r>
          </a:p>
        </p:txBody>
      </p:sp>
      <p:sp>
        <p:nvSpPr>
          <p:cNvPr id="3" name="Content Placeholder 2"/>
          <p:cNvSpPr>
            <a:spLocks noGrp="1"/>
          </p:cNvSpPr>
          <p:nvPr>
            <p:ph idx="1"/>
          </p:nvPr>
        </p:nvSpPr>
        <p:spPr/>
        <p:txBody>
          <a:bodyPr/>
          <a:lstStyle/>
          <a:p>
            <a:r>
              <a:rPr lang="en-US" dirty="0"/>
              <a:t>Most tank registrations will be automatically approved</a:t>
            </a:r>
          </a:p>
          <a:p>
            <a:r>
              <a:rPr lang="en-US" dirty="0"/>
              <a:t>Once it has been approved the certificate will be generated through the GEOS system and you will need to print it out</a:t>
            </a:r>
          </a:p>
          <a:p>
            <a:r>
              <a:rPr lang="en-US" dirty="0"/>
              <a:t>Jobbers that pay into trust fund will be required to submit report through GEOS if they elect to opt in to the trust fund</a:t>
            </a:r>
          </a:p>
          <a:p>
            <a:endParaRPr lang="en-US" dirty="0"/>
          </a:p>
        </p:txBody>
      </p:sp>
    </p:spTree>
    <p:extLst>
      <p:ext uri="{BB962C8B-B14F-4D97-AF65-F5344CB8AC3E}">
        <p14:creationId xmlns:p14="http://schemas.microsoft.com/office/powerpoint/2010/main" val="20720374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Underground Storage Tanks</a:t>
            </a:r>
          </a:p>
        </p:txBody>
      </p:sp>
      <p:sp>
        <p:nvSpPr>
          <p:cNvPr id="3" name="Content Placeholder 2"/>
          <p:cNvSpPr>
            <a:spLocks noGrp="1"/>
          </p:cNvSpPr>
          <p:nvPr>
            <p:ph idx="1"/>
          </p:nvPr>
        </p:nvSpPr>
        <p:spPr/>
        <p:txBody>
          <a:bodyPr/>
          <a:lstStyle/>
          <a:p>
            <a:r>
              <a:rPr lang="en-US" dirty="0"/>
              <a:t>Helpful Websites – </a:t>
            </a:r>
          </a:p>
          <a:p>
            <a:pPr lvl="1"/>
            <a:r>
              <a:rPr lang="en-US" dirty="0">
                <a:hlinkClick r:id="rId2"/>
              </a:rPr>
              <a:t>https://epd.georgia.gov/underground-storage-tanks</a:t>
            </a:r>
            <a:endParaRPr lang="en-US" dirty="0"/>
          </a:p>
          <a:p>
            <a:pPr lvl="2"/>
            <a:r>
              <a:rPr lang="en-US" dirty="0"/>
              <a:t>Excel spread sheet with all facility IDs </a:t>
            </a:r>
          </a:p>
          <a:p>
            <a:pPr lvl="2"/>
            <a:r>
              <a:rPr lang="en-US" dirty="0"/>
              <a:t>Available in the Related Files section</a:t>
            </a:r>
          </a:p>
        </p:txBody>
      </p:sp>
    </p:spTree>
    <p:extLst>
      <p:ext uri="{BB962C8B-B14F-4D97-AF65-F5344CB8AC3E}">
        <p14:creationId xmlns:p14="http://schemas.microsoft.com/office/powerpoint/2010/main" val="22763236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Information</a:t>
            </a:r>
          </a:p>
        </p:txBody>
      </p:sp>
      <p:sp>
        <p:nvSpPr>
          <p:cNvPr id="3" name="Content Placeholder 2"/>
          <p:cNvSpPr>
            <a:spLocks noGrp="1"/>
          </p:cNvSpPr>
          <p:nvPr>
            <p:ph sz="half" idx="1"/>
          </p:nvPr>
        </p:nvSpPr>
        <p:spPr/>
        <p:txBody>
          <a:bodyPr>
            <a:normAutofit fontScale="92500" lnSpcReduction="10000"/>
          </a:bodyPr>
          <a:lstStyle/>
          <a:p>
            <a:r>
              <a:rPr lang="en-US" dirty="0"/>
              <a:t>GEOS provides a GIS function so that the applicant can view the location of the facility selected in order to verify that the facility selected is correct.</a:t>
            </a:r>
          </a:p>
          <a:p>
            <a:r>
              <a:rPr lang="en-US" dirty="0"/>
              <a:t>The GIS function can also be utilized in allowing the user to use a map to pinpoint the GIS location.</a:t>
            </a:r>
          </a:p>
        </p:txBody>
      </p:sp>
      <p:pic>
        <p:nvPicPr>
          <p:cNvPr id="5" name="Content Placeholder 4"/>
          <p:cNvPicPr>
            <a:picLocks noGrp="1" noChangeAspect="1"/>
          </p:cNvPicPr>
          <p:nvPr>
            <p:ph sz="half" idx="2"/>
          </p:nvPr>
        </p:nvPicPr>
        <p:blipFill>
          <a:blip r:embed="rId2"/>
          <a:stretch>
            <a:fillRect/>
          </a:stretch>
        </p:blipFill>
        <p:spPr>
          <a:xfrm>
            <a:off x="5210175" y="1533638"/>
            <a:ext cx="3476625" cy="2133600"/>
          </a:xfrm>
          <a:prstGeom prst="rect">
            <a:avLst/>
          </a:prstGeom>
        </p:spPr>
      </p:pic>
      <p:pic>
        <p:nvPicPr>
          <p:cNvPr id="6" name="Picture 5"/>
          <p:cNvPicPr>
            <a:picLocks noChangeAspect="1"/>
          </p:cNvPicPr>
          <p:nvPr/>
        </p:nvPicPr>
        <p:blipFill>
          <a:blip r:embed="rId3"/>
          <a:stretch>
            <a:fillRect/>
          </a:stretch>
        </p:blipFill>
        <p:spPr>
          <a:xfrm>
            <a:off x="5333999" y="3863181"/>
            <a:ext cx="3228975" cy="2095500"/>
          </a:xfrm>
          <a:prstGeom prst="rect">
            <a:avLst/>
          </a:prstGeom>
        </p:spPr>
      </p:pic>
    </p:spTree>
    <p:extLst>
      <p:ext uri="{BB962C8B-B14F-4D97-AF65-F5344CB8AC3E}">
        <p14:creationId xmlns:p14="http://schemas.microsoft.com/office/powerpoint/2010/main" val="42866087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6868" y="-30618"/>
            <a:ext cx="8229600" cy="1143000"/>
          </a:xfrm>
        </p:spPr>
        <p:txBody>
          <a:bodyPr/>
          <a:lstStyle/>
          <a:p>
            <a:r>
              <a:rPr lang="en-US" dirty="0"/>
              <a:t>Mapping Information</a:t>
            </a:r>
          </a:p>
        </p:txBody>
      </p:sp>
      <p:sp>
        <p:nvSpPr>
          <p:cNvPr id="3" name="Content Placeholder 2"/>
          <p:cNvSpPr>
            <a:spLocks noGrp="1"/>
          </p:cNvSpPr>
          <p:nvPr>
            <p:ph idx="1"/>
          </p:nvPr>
        </p:nvSpPr>
        <p:spPr>
          <a:xfrm>
            <a:off x="396240" y="964474"/>
            <a:ext cx="8229600" cy="4525963"/>
          </a:xfrm>
        </p:spPr>
        <p:txBody>
          <a:bodyPr>
            <a:normAutofit/>
          </a:bodyPr>
          <a:lstStyle/>
          <a:p>
            <a:r>
              <a:rPr lang="en-US" sz="2400" dirty="0"/>
              <a:t>The user can click on the ‘Get Lat. /long’ button and move the cursor to the desired location. Once the desired location is selected, the user can click the ‘Update’ button to populate the lat. /long with the pinpoint location’s lat. /long.</a:t>
            </a:r>
          </a:p>
        </p:txBody>
      </p:sp>
      <p:pic>
        <p:nvPicPr>
          <p:cNvPr id="4" name="Picture 3"/>
          <p:cNvPicPr>
            <a:picLocks noChangeAspect="1"/>
          </p:cNvPicPr>
          <p:nvPr/>
        </p:nvPicPr>
        <p:blipFill>
          <a:blip r:embed="rId2"/>
          <a:stretch>
            <a:fillRect/>
          </a:stretch>
        </p:blipFill>
        <p:spPr>
          <a:xfrm>
            <a:off x="152572" y="2506336"/>
            <a:ext cx="8817984" cy="3164702"/>
          </a:xfrm>
          <a:prstGeom prst="rect">
            <a:avLst/>
          </a:prstGeom>
        </p:spPr>
      </p:pic>
    </p:spTree>
    <p:extLst>
      <p:ext uri="{BB962C8B-B14F-4D97-AF65-F5344CB8AC3E}">
        <p14:creationId xmlns:p14="http://schemas.microsoft.com/office/powerpoint/2010/main" val="14880937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Protected Information</a:t>
            </a:r>
            <a:endParaRPr lang="en-US" dirty="0"/>
          </a:p>
        </p:txBody>
      </p:sp>
      <p:sp>
        <p:nvSpPr>
          <p:cNvPr id="4" name="Content Placeholder 3"/>
          <p:cNvSpPr>
            <a:spLocks noGrp="1"/>
          </p:cNvSpPr>
          <p:nvPr>
            <p:ph idx="1"/>
          </p:nvPr>
        </p:nvSpPr>
        <p:spPr/>
        <p:txBody>
          <a:bodyPr>
            <a:normAutofit/>
          </a:bodyPr>
          <a:lstStyle/>
          <a:p>
            <a:r>
              <a:rPr lang="en-US" sz="2400" dirty="0"/>
              <a:t>All information input and/or uploaded as attachments into the GEOS system should be considered Publically Available and should be treated that way by the Preparers.</a:t>
            </a:r>
          </a:p>
          <a:p>
            <a:r>
              <a:rPr lang="en-US" sz="2400" dirty="0"/>
              <a:t>If a Preparer feels that there is a need to include information not subject to disclosure an applicant should do the following:</a:t>
            </a:r>
          </a:p>
          <a:p>
            <a:pPr lvl="1"/>
            <a:r>
              <a:rPr lang="en-US" sz="2000" dirty="0"/>
              <a:t>Checkmark the box stating that “Information not subject to disclosure under the Georgia…” is included in the application.</a:t>
            </a:r>
          </a:p>
          <a:p>
            <a:endParaRPr lang="en-US"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14" y="4339501"/>
            <a:ext cx="8759679" cy="97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wn Arrow 10"/>
          <p:cNvSpPr/>
          <p:nvPr/>
        </p:nvSpPr>
        <p:spPr>
          <a:xfrm rot="18724970">
            <a:off x="7277169" y="3746591"/>
            <a:ext cx="362702" cy="1542749"/>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537032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Protected Information</a:t>
            </a:r>
          </a:p>
        </p:txBody>
      </p:sp>
      <p:sp>
        <p:nvSpPr>
          <p:cNvPr id="3" name="Content Placeholder 2"/>
          <p:cNvSpPr>
            <a:spLocks noGrp="1"/>
          </p:cNvSpPr>
          <p:nvPr>
            <p:ph sz="half" idx="1"/>
          </p:nvPr>
        </p:nvSpPr>
        <p:spPr/>
        <p:txBody>
          <a:bodyPr>
            <a:normAutofit/>
          </a:bodyPr>
          <a:lstStyle/>
          <a:p>
            <a:r>
              <a:rPr lang="en-US" dirty="0"/>
              <a:t>Instead of entering the protected piece of information, the phrase  [REDACT###] should be used in the entry field.</a:t>
            </a:r>
          </a:p>
          <a:p>
            <a:pPr lvl="1"/>
            <a:r>
              <a:rPr lang="en-US" dirty="0"/>
              <a:t>### should be incremented by the Preparer for each subsequent piece of information that is “not subject to disclosure…”</a:t>
            </a:r>
          </a:p>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599" y="2180163"/>
            <a:ext cx="4439993" cy="2786692"/>
          </a:xfrm>
        </p:spPr>
      </p:pic>
      <p:sp>
        <p:nvSpPr>
          <p:cNvPr id="9" name="Oval 8"/>
          <p:cNvSpPr/>
          <p:nvPr/>
        </p:nvSpPr>
        <p:spPr>
          <a:xfrm>
            <a:off x="4336472" y="3439391"/>
            <a:ext cx="1191492" cy="50915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378035" y="4504459"/>
            <a:ext cx="1108365" cy="51435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117773" y="4504459"/>
            <a:ext cx="1236518" cy="5715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6331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Protected Information</a:t>
            </a:r>
          </a:p>
        </p:txBody>
      </p:sp>
      <p:sp>
        <p:nvSpPr>
          <p:cNvPr id="5" name="Content Placeholder 4"/>
          <p:cNvSpPr>
            <a:spLocks noGrp="1"/>
          </p:cNvSpPr>
          <p:nvPr>
            <p:ph idx="1"/>
          </p:nvPr>
        </p:nvSpPr>
        <p:spPr/>
        <p:txBody>
          <a:bodyPr>
            <a:normAutofit lnSpcReduction="10000"/>
          </a:bodyPr>
          <a:lstStyle/>
          <a:p>
            <a:r>
              <a:rPr lang="en-US" dirty="0"/>
              <a:t>Once the application is finished, the Preparer will be able to generate and download the “Redact Report” in the Attachment section</a:t>
            </a:r>
          </a:p>
          <a:p>
            <a:pPr lvl="1"/>
            <a:r>
              <a:rPr lang="en-US" dirty="0"/>
              <a:t>The Preparer will then fill in the “Redacted Information” on the “Redact Report” with the Privileged Information</a:t>
            </a:r>
          </a:p>
          <a:p>
            <a:pPr lvl="1"/>
            <a:r>
              <a:rPr lang="en-US" dirty="0"/>
              <a:t>This report will only be able to be submitted by hard copy</a:t>
            </a:r>
          </a:p>
          <a:p>
            <a:pPr lvl="1"/>
            <a:r>
              <a:rPr lang="en-US" dirty="0"/>
              <a:t>Do not include electronic versions of the Redact Report or any Privileged Information within GEOS</a:t>
            </a:r>
          </a:p>
          <a:p>
            <a:endParaRPr lang="en-US" dirty="0"/>
          </a:p>
        </p:txBody>
      </p:sp>
    </p:spTree>
    <p:extLst>
      <p:ext uri="{BB962C8B-B14F-4D97-AF65-F5344CB8AC3E}">
        <p14:creationId xmlns:p14="http://schemas.microsoft.com/office/powerpoint/2010/main" val="2435920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Attachments</a:t>
            </a:r>
          </a:p>
        </p:txBody>
      </p:sp>
      <p:sp>
        <p:nvSpPr>
          <p:cNvPr id="3" name="Content Placeholder 2"/>
          <p:cNvSpPr>
            <a:spLocks noGrp="1"/>
          </p:cNvSpPr>
          <p:nvPr>
            <p:ph idx="1"/>
          </p:nvPr>
        </p:nvSpPr>
        <p:spPr/>
        <p:txBody>
          <a:bodyPr/>
          <a:lstStyle/>
          <a:p>
            <a:r>
              <a:rPr lang="en-US" dirty="0"/>
              <a:t>GEOS supports uploading of required and optional attachments. The file format of the attachments include</a:t>
            </a:r>
          </a:p>
          <a:p>
            <a:pPr lvl="1"/>
            <a:r>
              <a:rPr lang="en-US" dirty="0"/>
              <a:t>WORD (doc, </a:t>
            </a:r>
            <a:r>
              <a:rPr lang="en-US" dirty="0" err="1"/>
              <a:t>docx</a:t>
            </a:r>
            <a:r>
              <a:rPr lang="en-US" dirty="0"/>
              <a:t>)</a:t>
            </a:r>
          </a:p>
          <a:p>
            <a:pPr lvl="1"/>
            <a:r>
              <a:rPr lang="en-US" dirty="0"/>
              <a:t>EXCEL (</a:t>
            </a:r>
            <a:r>
              <a:rPr lang="en-US" dirty="0" err="1"/>
              <a:t>xls</a:t>
            </a:r>
            <a:r>
              <a:rPr lang="en-US" dirty="0"/>
              <a:t>, </a:t>
            </a:r>
            <a:r>
              <a:rPr lang="en-US" dirty="0" err="1"/>
              <a:t>xlsx</a:t>
            </a:r>
            <a:r>
              <a:rPr lang="en-US" dirty="0"/>
              <a:t>, and csv)</a:t>
            </a:r>
          </a:p>
          <a:p>
            <a:pPr lvl="1"/>
            <a:r>
              <a:rPr lang="en-US" dirty="0"/>
              <a:t>PDF</a:t>
            </a:r>
          </a:p>
          <a:p>
            <a:pPr lvl="1"/>
            <a:r>
              <a:rPr lang="en-US" dirty="0"/>
              <a:t>Image (JPEG, PNG, GIF, etc.)</a:t>
            </a:r>
          </a:p>
          <a:p>
            <a:r>
              <a:rPr lang="en-US" dirty="0"/>
              <a:t>30mb is the maximum file size</a:t>
            </a:r>
          </a:p>
        </p:txBody>
      </p:sp>
    </p:spTree>
    <p:extLst>
      <p:ext uri="{BB962C8B-B14F-4D97-AF65-F5344CB8AC3E}">
        <p14:creationId xmlns:p14="http://schemas.microsoft.com/office/powerpoint/2010/main" val="278011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154"/>
            <a:ext cx="8229600" cy="823673"/>
          </a:xfrm>
        </p:spPr>
        <p:txBody>
          <a:bodyPr/>
          <a:lstStyle/>
          <a:p>
            <a:r>
              <a:rPr lang="en-US" dirty="0"/>
              <a:t>Account Groups &amp; Types</a:t>
            </a:r>
          </a:p>
        </p:txBody>
      </p:sp>
      <p:sp>
        <p:nvSpPr>
          <p:cNvPr id="3" name="Content Placeholder 2"/>
          <p:cNvSpPr>
            <a:spLocks noGrp="1"/>
          </p:cNvSpPr>
          <p:nvPr>
            <p:ph idx="1"/>
          </p:nvPr>
        </p:nvSpPr>
        <p:spPr>
          <a:xfrm>
            <a:off x="457200" y="747442"/>
            <a:ext cx="8229600" cy="4525963"/>
          </a:xfrm>
        </p:spPr>
        <p:txBody>
          <a:bodyPr/>
          <a:lstStyle/>
          <a:p>
            <a:pPr marL="0" indent="0">
              <a:buNone/>
            </a:pPr>
            <a:r>
              <a:rPr lang="en-US" sz="2400" dirty="0"/>
              <a:t>GEOS has three account groups and twenty two account types for the regulated community. Your access to these account types will be determined by the account group you belong to.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29552571"/>
              </p:ext>
            </p:extLst>
          </p:nvPr>
        </p:nvGraphicFramePr>
        <p:xfrm>
          <a:off x="457200" y="1927897"/>
          <a:ext cx="8229600" cy="3609660"/>
        </p:xfrm>
        <a:graphic>
          <a:graphicData uri="http://schemas.openxmlformats.org/drawingml/2006/table">
            <a:tbl>
              <a:tblPr firstRow="1" firstCol="1" bandRow="1"/>
              <a:tblGrid>
                <a:gridCol w="2259624">
                  <a:extLst>
                    <a:ext uri="{9D8B030D-6E8A-4147-A177-3AD203B41FA5}">
                      <a16:colId xmlns:a16="http://schemas.microsoft.com/office/drawing/2014/main" val="20000"/>
                    </a:ext>
                  </a:extLst>
                </a:gridCol>
                <a:gridCol w="5969976">
                  <a:extLst>
                    <a:ext uri="{9D8B030D-6E8A-4147-A177-3AD203B41FA5}">
                      <a16:colId xmlns:a16="http://schemas.microsoft.com/office/drawing/2014/main" val="20001"/>
                    </a:ext>
                  </a:extLst>
                </a:gridCol>
              </a:tblGrid>
              <a:tr h="327068">
                <a:tc>
                  <a:txBody>
                    <a:bodyPr/>
                    <a:lstStyle/>
                    <a:p>
                      <a:pPr marL="0" marR="0" algn="ctr">
                        <a:lnSpc>
                          <a:spcPct val="107000"/>
                        </a:lnSpc>
                        <a:spcBef>
                          <a:spcPts val="0"/>
                        </a:spcBef>
                        <a:spcAft>
                          <a:spcPts val="0"/>
                        </a:spcAft>
                      </a:pPr>
                      <a:r>
                        <a:rPr lang="en-US" sz="1800" b="1" dirty="0">
                          <a:effectLst/>
                          <a:latin typeface="Calibri"/>
                          <a:ea typeface="Calibri"/>
                          <a:cs typeface="Times New Roman"/>
                        </a:rPr>
                        <a:t>Account Group</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a:ea typeface="Calibri"/>
                          <a:cs typeface="Times New Roman"/>
                        </a:rPr>
                        <a:t>Account Type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7068">
                <a:tc>
                  <a:txBody>
                    <a:bodyPr/>
                    <a:lstStyle/>
                    <a:p>
                      <a:pPr marL="0" marR="0">
                        <a:lnSpc>
                          <a:spcPct val="107000"/>
                        </a:lnSpc>
                        <a:spcBef>
                          <a:spcPts val="0"/>
                        </a:spcBef>
                        <a:spcAft>
                          <a:spcPts val="0"/>
                        </a:spcAft>
                      </a:pPr>
                      <a:r>
                        <a:rPr lang="en-US" sz="1800" dirty="0">
                          <a:effectLst/>
                          <a:latin typeface="Calibri"/>
                          <a:ea typeface="Calibri"/>
                          <a:cs typeface="Times New Roman"/>
                        </a:rPr>
                        <a:t>Fee Payment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a:ea typeface="Calibri"/>
                          <a:cs typeface="Times New Roman"/>
                        </a:rPr>
                        <a:t>Fee Payment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7068">
                <a:tc>
                  <a:txBody>
                    <a:bodyPr/>
                    <a:lstStyle/>
                    <a:p>
                      <a:pPr marL="0" marR="0">
                        <a:lnSpc>
                          <a:spcPct val="107000"/>
                        </a:lnSpc>
                        <a:spcBef>
                          <a:spcPts val="0"/>
                        </a:spcBef>
                        <a:spcAft>
                          <a:spcPts val="0"/>
                        </a:spcAft>
                      </a:pPr>
                      <a:r>
                        <a:rPr lang="en-US" sz="1800" dirty="0">
                          <a:effectLst/>
                          <a:latin typeface="Calibri"/>
                          <a:ea typeface="Calibri"/>
                          <a:cs typeface="Times New Roman"/>
                        </a:rPr>
                        <a:t>Preparer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a:ea typeface="Calibri"/>
                          <a:cs typeface="Times New Roman"/>
                        </a:rPr>
                        <a:t>Preparer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62410">
                <a:tc>
                  <a:txBody>
                    <a:bodyPr/>
                    <a:lstStyle/>
                    <a:p>
                      <a:pPr marL="0" marR="0">
                        <a:lnSpc>
                          <a:spcPct val="107000"/>
                        </a:lnSpc>
                        <a:spcBef>
                          <a:spcPts val="0"/>
                        </a:spcBef>
                        <a:spcAft>
                          <a:spcPts val="0"/>
                        </a:spcAft>
                      </a:pPr>
                      <a:r>
                        <a:rPr lang="en-US" sz="1800" dirty="0">
                          <a:effectLst/>
                          <a:latin typeface="Calibri"/>
                          <a:ea typeface="Calibri"/>
                          <a:cs typeface="Times New Roman"/>
                        </a:rPr>
                        <a:t>Responsible Official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a:cs typeface="Times New Roman"/>
                        </a:rPr>
                        <a:t>RO for: Brownfield, Construction Storm Water, EAF Fee Remitter, Hazardous Substance Fee, Hazardous Waste Fee, Industrial Pre-treatment Program, Industrial NPDES, Lead-Based Paint &amp; Asbestos, Municipal LAS Permits, Municipal Wastewater GEFA, NPDES Wastewater, Scrap Tire, Solid Waste, Storm Water Industrial, Title V, Trust Fund, Invoice Payment Only, Underground Storage Tank, Underground Injection Control Permit, Waste Reduction &amp; Voluntary Remediation Program</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090029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Attachments</a:t>
            </a:r>
          </a:p>
        </p:txBody>
      </p:sp>
      <p:pic>
        <p:nvPicPr>
          <p:cNvPr id="4" name="Content Placeholder 3"/>
          <p:cNvPicPr>
            <a:picLocks noGrp="1" noChangeAspect="1"/>
          </p:cNvPicPr>
          <p:nvPr>
            <p:ph idx="1"/>
          </p:nvPr>
        </p:nvPicPr>
        <p:blipFill>
          <a:blip r:embed="rId2"/>
          <a:stretch>
            <a:fillRect/>
          </a:stretch>
        </p:blipFill>
        <p:spPr>
          <a:xfrm>
            <a:off x="798922" y="1600200"/>
            <a:ext cx="7546156" cy="4525963"/>
          </a:xfrm>
          <a:prstGeom prst="rect">
            <a:avLst/>
          </a:prstGeom>
        </p:spPr>
      </p:pic>
    </p:spTree>
    <p:extLst>
      <p:ext uri="{BB962C8B-B14F-4D97-AF65-F5344CB8AC3E}">
        <p14:creationId xmlns:p14="http://schemas.microsoft.com/office/powerpoint/2010/main" val="40264359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a:t>
            </a:r>
          </a:p>
        </p:txBody>
      </p:sp>
      <p:sp>
        <p:nvSpPr>
          <p:cNvPr id="4" name="Content Placeholder 3"/>
          <p:cNvSpPr>
            <a:spLocks noGrp="1"/>
          </p:cNvSpPr>
          <p:nvPr>
            <p:ph sz="half" idx="1"/>
          </p:nvPr>
        </p:nvSpPr>
        <p:spPr>
          <a:xfrm>
            <a:off x="457200" y="1600200"/>
            <a:ext cx="3440545" cy="4525963"/>
          </a:xfrm>
        </p:spPr>
        <p:txBody>
          <a:bodyPr>
            <a:normAutofit/>
          </a:bodyPr>
          <a:lstStyle/>
          <a:p>
            <a:r>
              <a:rPr lang="en-US" dirty="0"/>
              <a:t>GEOS will automatically validate the online form.</a:t>
            </a:r>
          </a:p>
          <a:p>
            <a:r>
              <a:rPr lang="en-US" dirty="0"/>
              <a:t>GEOS confirms that all required fields have been filled and all required attachments have been submitted. </a:t>
            </a:r>
          </a:p>
        </p:txBody>
      </p:sp>
      <p:pic>
        <p:nvPicPr>
          <p:cNvPr id="6" name="Content Placeholder 5"/>
          <p:cNvPicPr>
            <a:picLocks noGrp="1" noChangeAspect="1"/>
          </p:cNvPicPr>
          <p:nvPr>
            <p:ph sz="half" idx="2"/>
          </p:nvPr>
        </p:nvPicPr>
        <p:blipFill>
          <a:blip r:embed="rId2"/>
          <a:stretch>
            <a:fillRect/>
          </a:stretch>
        </p:blipFill>
        <p:spPr>
          <a:xfrm>
            <a:off x="3910889" y="1930400"/>
            <a:ext cx="5184281" cy="3165921"/>
          </a:xfrm>
          <a:prstGeom prst="rect">
            <a:avLst/>
          </a:prstGeom>
        </p:spPr>
      </p:pic>
    </p:spTree>
    <p:extLst>
      <p:ext uri="{BB962C8B-B14F-4D97-AF65-F5344CB8AC3E}">
        <p14:creationId xmlns:p14="http://schemas.microsoft.com/office/powerpoint/2010/main" val="14893598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Preparer Submission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1" y="1751682"/>
            <a:ext cx="9134879" cy="4227221"/>
          </a:xfrm>
        </p:spPr>
      </p:pic>
    </p:spTree>
    <p:extLst>
      <p:ext uri="{BB962C8B-B14F-4D97-AF65-F5344CB8AC3E}">
        <p14:creationId xmlns:p14="http://schemas.microsoft.com/office/powerpoint/2010/main" val="20642894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Preparer Submitted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22" y="1872867"/>
            <a:ext cx="9176680" cy="3977090"/>
          </a:xfrm>
        </p:spPr>
      </p:pic>
      <p:sp>
        <p:nvSpPr>
          <p:cNvPr id="5" name="Oval 4"/>
          <p:cNvSpPr/>
          <p:nvPr/>
        </p:nvSpPr>
        <p:spPr>
          <a:xfrm>
            <a:off x="3172858" y="5310130"/>
            <a:ext cx="694062" cy="3084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8010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 Submission</a:t>
            </a:r>
          </a:p>
        </p:txBody>
      </p:sp>
      <p:pic>
        <p:nvPicPr>
          <p:cNvPr id="4" name="Content Placeholder 3"/>
          <p:cNvPicPr>
            <a:picLocks noGrp="1" noChangeAspect="1"/>
          </p:cNvPicPr>
          <p:nvPr>
            <p:ph idx="1"/>
          </p:nvPr>
        </p:nvPicPr>
        <p:blipFill>
          <a:blip r:embed="rId2"/>
          <a:stretch>
            <a:fillRect/>
          </a:stretch>
        </p:blipFill>
        <p:spPr>
          <a:xfrm>
            <a:off x="0" y="1676393"/>
            <a:ext cx="9144000" cy="4373577"/>
          </a:xfrm>
          <a:prstGeom prst="rect">
            <a:avLst/>
          </a:prstGeom>
        </p:spPr>
      </p:pic>
    </p:spTree>
    <p:extLst>
      <p:ext uri="{BB962C8B-B14F-4D97-AF65-F5344CB8AC3E}">
        <p14:creationId xmlns:p14="http://schemas.microsoft.com/office/powerpoint/2010/main" val="9135471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 Receipt from GEOS</a:t>
            </a:r>
          </a:p>
        </p:txBody>
      </p:sp>
      <p:pic>
        <p:nvPicPr>
          <p:cNvPr id="4" name="Content Placeholder 3"/>
          <p:cNvPicPr>
            <a:picLocks noGrp="1" noChangeAspect="1"/>
          </p:cNvPicPr>
          <p:nvPr>
            <p:ph idx="1"/>
          </p:nvPr>
        </p:nvPicPr>
        <p:blipFill>
          <a:blip r:embed="rId2"/>
          <a:stretch>
            <a:fillRect/>
          </a:stretch>
        </p:blipFill>
        <p:spPr>
          <a:xfrm>
            <a:off x="1165937" y="1181396"/>
            <a:ext cx="6812126" cy="4944767"/>
          </a:xfrm>
          <a:prstGeom prst="rect">
            <a:avLst/>
          </a:prstGeom>
        </p:spPr>
      </p:pic>
    </p:spTree>
    <p:extLst>
      <p:ext uri="{BB962C8B-B14F-4D97-AF65-F5344CB8AC3E}">
        <p14:creationId xmlns:p14="http://schemas.microsoft.com/office/powerpoint/2010/main" val="33918660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Exercise 3 – Filling out an Application</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534292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Managing Applications within GEOS</a:t>
            </a:r>
            <a:br>
              <a:rPr lang="en-US" dirty="0"/>
            </a:br>
            <a:r>
              <a:rPr lang="en-US" sz="3600" dirty="0"/>
              <a:t>Tracking Submittals</a:t>
            </a:r>
            <a:br>
              <a:rPr lang="en-US" dirty="0"/>
            </a:br>
            <a:endParaRPr lang="en-US" dirty="0"/>
          </a:p>
        </p:txBody>
      </p:sp>
      <p:sp>
        <p:nvSpPr>
          <p:cNvPr id="3" name="Content Placeholder 2"/>
          <p:cNvSpPr>
            <a:spLocks noGrp="1"/>
          </p:cNvSpPr>
          <p:nvPr>
            <p:ph idx="1"/>
          </p:nvPr>
        </p:nvSpPr>
        <p:spPr/>
        <p:txBody>
          <a:bodyPr>
            <a:normAutofit/>
          </a:bodyPr>
          <a:lstStyle/>
          <a:p>
            <a:r>
              <a:rPr lang="en-US" dirty="0"/>
              <a:t>GEOS provides the following features to track submittals:</a:t>
            </a:r>
          </a:p>
          <a:p>
            <a:pPr lvl="1"/>
            <a:r>
              <a:rPr lang="en-US" dirty="0"/>
              <a:t>Ability to review submittal</a:t>
            </a:r>
          </a:p>
          <a:p>
            <a:pPr lvl="1"/>
            <a:r>
              <a:rPr lang="en-US" dirty="0"/>
              <a:t>Tracking Submission Status and Work Activities</a:t>
            </a:r>
          </a:p>
          <a:p>
            <a:pPr lvl="1"/>
            <a:r>
              <a:rPr lang="en-US" dirty="0"/>
              <a:t>View issuance status</a:t>
            </a:r>
          </a:p>
          <a:p>
            <a:pPr lvl="1"/>
            <a:r>
              <a:rPr lang="en-US" dirty="0"/>
              <a:t>Communicate with EPD</a:t>
            </a:r>
          </a:p>
          <a:p>
            <a:pPr lvl="1"/>
            <a:r>
              <a:rPr lang="en-US" dirty="0"/>
              <a:t>E-mail tracking of notifications from EPD</a:t>
            </a:r>
          </a:p>
        </p:txBody>
      </p:sp>
    </p:spTree>
    <p:extLst>
      <p:ext uri="{BB962C8B-B14F-4D97-AF65-F5344CB8AC3E}">
        <p14:creationId xmlns:p14="http://schemas.microsoft.com/office/powerpoint/2010/main" val="40752813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35286" y="1417638"/>
            <a:ext cx="3951514" cy="4614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11"/>
          <p:cNvSpPr>
            <a:spLocks noGrp="1"/>
          </p:cNvSpPr>
          <p:nvPr>
            <p:ph sz="half" idx="1"/>
          </p:nvPr>
        </p:nvSpPr>
        <p:spPr>
          <a:xfrm>
            <a:off x="485712" y="1600200"/>
            <a:ext cx="4038600" cy="4525963"/>
          </a:xfrm>
        </p:spPr>
        <p:txBody>
          <a:bodyPr>
            <a:normAutofit/>
          </a:bodyPr>
          <a:lstStyle/>
          <a:p>
            <a:r>
              <a:rPr lang="en-US" dirty="0"/>
              <a:t>To track applications, navigate to the ‘Submittal’ menu bar and click “Track Submitted Submittals”. </a:t>
            </a:r>
          </a:p>
          <a:p>
            <a:r>
              <a:rPr lang="en-US" dirty="0"/>
              <a:t>From here you may find submittals using the search toolbar to filter your selection. </a:t>
            </a:r>
          </a:p>
          <a:p>
            <a:endParaRPr lang="en-US" dirty="0"/>
          </a:p>
        </p:txBody>
      </p:sp>
      <p:sp>
        <p:nvSpPr>
          <p:cNvPr id="2" name="Title 1"/>
          <p:cNvSpPr>
            <a:spLocks noGrp="1"/>
          </p:cNvSpPr>
          <p:nvPr>
            <p:ph type="title"/>
          </p:nvPr>
        </p:nvSpPr>
        <p:spPr/>
        <p:txBody>
          <a:bodyPr>
            <a:normAutofit fontScale="90000"/>
          </a:bodyPr>
          <a:lstStyle/>
          <a:p>
            <a:r>
              <a:rPr lang="en-US" dirty="0"/>
              <a:t>Managing Applications within GEOS</a:t>
            </a:r>
            <a:br>
              <a:rPr lang="en-US" dirty="0"/>
            </a:br>
            <a:r>
              <a:rPr lang="en-US" sz="3600" dirty="0"/>
              <a:t>Tracking Submissions</a:t>
            </a:r>
            <a:endParaRPr lang="en-US" dirty="0"/>
          </a:p>
        </p:txBody>
      </p:sp>
      <p:sp>
        <p:nvSpPr>
          <p:cNvPr id="7" name="Oval 6"/>
          <p:cNvSpPr/>
          <p:nvPr/>
        </p:nvSpPr>
        <p:spPr>
          <a:xfrm>
            <a:off x="4995058" y="3975688"/>
            <a:ext cx="1105988" cy="56476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739144" y="1393682"/>
            <a:ext cx="817519" cy="40841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6049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Managing Applications within GEOS</a:t>
            </a:r>
            <a:br>
              <a:rPr lang="en-US" dirty="0"/>
            </a:br>
            <a:r>
              <a:rPr lang="en-US" sz="3600" dirty="0"/>
              <a:t>Review Submissions</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en-US" sz="3600" dirty="0"/>
              <a:t>From the Submitted Applications list, click ‘View’ to see a submitted application’s details. The applications details are broken down into the following tabs:</a:t>
            </a:r>
          </a:p>
          <a:p>
            <a:pPr lvl="1">
              <a:lnSpc>
                <a:spcPct val="120000"/>
              </a:lnSpc>
            </a:pPr>
            <a:r>
              <a:rPr lang="en-US" sz="2900" b="1" dirty="0"/>
              <a:t>Submittal:</a:t>
            </a:r>
            <a:r>
              <a:rPr lang="en-US" sz="2900" dirty="0"/>
              <a:t>  View information related to the submission and status </a:t>
            </a:r>
          </a:p>
          <a:p>
            <a:pPr lvl="1">
              <a:lnSpc>
                <a:spcPct val="120000"/>
              </a:lnSpc>
            </a:pPr>
            <a:r>
              <a:rPr lang="en-US" sz="2900" b="1" dirty="0"/>
              <a:t>Attachment:</a:t>
            </a:r>
            <a:r>
              <a:rPr lang="en-US" sz="2900" dirty="0"/>
              <a:t> Displays any attachments that have been uploaded to GEOS during submission process.  The applicant can upload additional sets of attachments in this page.</a:t>
            </a:r>
          </a:p>
          <a:p>
            <a:pPr lvl="1">
              <a:lnSpc>
                <a:spcPct val="120000"/>
              </a:lnSpc>
            </a:pPr>
            <a:r>
              <a:rPr lang="en-US" sz="2900" b="1" dirty="0"/>
              <a:t>Payment:</a:t>
            </a:r>
            <a:r>
              <a:rPr lang="en-US" sz="2900" dirty="0"/>
              <a:t> Displays total application fee, payment made and fee balance as well as any pending balances on the application fee. </a:t>
            </a:r>
          </a:p>
          <a:p>
            <a:pPr lvl="1">
              <a:lnSpc>
                <a:spcPct val="120000"/>
              </a:lnSpc>
            </a:pPr>
            <a:r>
              <a:rPr lang="en-US" sz="2900" b="1" dirty="0"/>
              <a:t>Work Activities:  </a:t>
            </a:r>
            <a:r>
              <a:rPr lang="en-US" sz="2900" dirty="0"/>
              <a:t>The status of an application’s work activity is noted as either:  Scheduled, Cancelled, Overdue, or Completed.  </a:t>
            </a:r>
          </a:p>
          <a:p>
            <a:pPr lvl="1">
              <a:lnSpc>
                <a:spcPct val="120000"/>
              </a:lnSpc>
            </a:pPr>
            <a:r>
              <a:rPr lang="en-US" sz="2900" b="1" dirty="0"/>
              <a:t>Correspondence:</a:t>
            </a:r>
            <a:r>
              <a:rPr lang="en-US" sz="2900" dirty="0"/>
              <a:t> Allows applicant to initiate email correspondence with agency users, but visible to third-party users as well.</a:t>
            </a:r>
          </a:p>
          <a:p>
            <a:pPr lvl="1">
              <a:lnSpc>
                <a:spcPct val="120000"/>
              </a:lnSpc>
            </a:pPr>
            <a:r>
              <a:rPr lang="en-US" sz="2900" b="1" dirty="0"/>
              <a:t>Email History: </a:t>
            </a:r>
            <a:r>
              <a:rPr lang="en-US" sz="2900" dirty="0"/>
              <a:t>Displays a list of emails that have been system generated.</a:t>
            </a:r>
          </a:p>
          <a:p>
            <a:pPr lvl="1">
              <a:lnSpc>
                <a:spcPct val="120000"/>
              </a:lnSpc>
            </a:pPr>
            <a:r>
              <a:rPr lang="en-US" sz="2900" b="1" dirty="0"/>
              <a:t>Issuance:  </a:t>
            </a:r>
            <a:r>
              <a:rPr lang="en-US" sz="2900" dirty="0"/>
              <a:t>Any issuance documents may be accessed here. </a:t>
            </a:r>
          </a:p>
        </p:txBody>
      </p:sp>
    </p:spTree>
    <p:extLst>
      <p:ext uri="{BB962C8B-B14F-4D97-AF65-F5344CB8AC3E}">
        <p14:creationId xmlns:p14="http://schemas.microsoft.com/office/powerpoint/2010/main" val="1609637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13135</TotalTime>
  <Words>6876</Words>
  <Application>Microsoft Office PowerPoint</Application>
  <PresentationFormat>On-screen Show (4:3)</PresentationFormat>
  <Paragraphs>567</Paragraphs>
  <Slides>114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114</vt:i4>
      </vt:variant>
    </vt:vector>
  </HeadingPairs>
  <TitlesOfParts>
    <vt:vector size="118" baseType="lpstr">
      <vt:lpstr>Arial</vt:lpstr>
      <vt:lpstr>Calibri</vt:lpstr>
      <vt:lpstr>Symbol</vt:lpstr>
      <vt:lpstr>Office Theme</vt:lpstr>
      <vt:lpstr>GEOS Training for Applications &amp; Reporting</vt:lpstr>
      <vt:lpstr>Account Groups or User Types</vt:lpstr>
      <vt:lpstr>What is GEOS?</vt:lpstr>
      <vt:lpstr>What are the benefits of GEOS?</vt:lpstr>
      <vt:lpstr>GEOS Website: This should be your starting point</vt:lpstr>
      <vt:lpstr>General Agenda Overview</vt:lpstr>
      <vt:lpstr>Account Groups &amp; Privileges</vt:lpstr>
      <vt:lpstr>Account Groups &amp; Privileges</vt:lpstr>
      <vt:lpstr>Account Groups &amp; Types</vt:lpstr>
      <vt:lpstr>Identity Proofing</vt:lpstr>
      <vt:lpstr>Identity Proofing</vt:lpstr>
      <vt:lpstr>Identity Proofing</vt:lpstr>
      <vt:lpstr>Identity Proofing</vt:lpstr>
      <vt:lpstr>Identity Proofing Opt Out</vt:lpstr>
      <vt:lpstr>RO Delegation of Authority</vt:lpstr>
      <vt:lpstr>Responsible Official Air Branch</vt:lpstr>
      <vt:lpstr>Responsible Official Water Branch</vt:lpstr>
      <vt:lpstr> Responsible Official for Land Protection Branch</vt:lpstr>
      <vt:lpstr>Responsible Official for Land Protection Branch</vt:lpstr>
      <vt:lpstr>Responsible Official UST</vt:lpstr>
      <vt:lpstr>        Live versus Training</vt:lpstr>
      <vt:lpstr>Account Creation (Universal)</vt:lpstr>
      <vt:lpstr>Account Creation (Universal)</vt:lpstr>
      <vt:lpstr>Account Creation (Universal)</vt:lpstr>
      <vt:lpstr>Account Creation (Preparer)</vt:lpstr>
      <vt:lpstr>Account Creation (RO)</vt:lpstr>
      <vt:lpstr>Account Creation (RO)</vt:lpstr>
      <vt:lpstr>Account Creation (RO) RO Facility Association</vt:lpstr>
      <vt:lpstr>Searching for a Facility</vt:lpstr>
      <vt:lpstr>Multiple Sources are Possible</vt:lpstr>
      <vt:lpstr>Make sure to select the correct one</vt:lpstr>
      <vt:lpstr>Selecting and Exiting</vt:lpstr>
      <vt:lpstr>Saving Your Selected Facilities</vt:lpstr>
      <vt:lpstr>What if my facility is not in the list?</vt:lpstr>
      <vt:lpstr>What if my facility is not in the list?</vt:lpstr>
      <vt:lpstr>Creating a facility</vt:lpstr>
      <vt:lpstr>Account Creation (Universal)</vt:lpstr>
      <vt:lpstr>Account Creation (Preparer)</vt:lpstr>
      <vt:lpstr>Account Creation (RO)</vt:lpstr>
      <vt:lpstr>RO/Owner for Storm Water Construction Only</vt:lpstr>
      <vt:lpstr>E-Verify Identity Verification (RO)</vt:lpstr>
      <vt:lpstr>E-Verify Identity Verification (RO)</vt:lpstr>
      <vt:lpstr>E-verify common issues</vt:lpstr>
      <vt:lpstr>ESA Option Identity Verification (RO)</vt:lpstr>
      <vt:lpstr>ESA Option Identity Verification (RO)</vt:lpstr>
      <vt:lpstr>Subscriber Agreement</vt:lpstr>
      <vt:lpstr>Account Creation (Universal)</vt:lpstr>
      <vt:lpstr>Password and PIN</vt:lpstr>
      <vt:lpstr>Exercise 1 – Create Account</vt:lpstr>
      <vt:lpstr>Dashboard</vt:lpstr>
      <vt:lpstr>Managing Account Settings</vt:lpstr>
      <vt:lpstr>Managing Account Settings</vt:lpstr>
      <vt:lpstr>Basic information section</vt:lpstr>
      <vt:lpstr>Associate Facilities</vt:lpstr>
      <vt:lpstr>Password Section</vt:lpstr>
      <vt:lpstr>Security Questions Section</vt:lpstr>
      <vt:lpstr>Manage Consultants and Preparers Section</vt:lpstr>
      <vt:lpstr>Manage Consultants and Preparers Section</vt:lpstr>
      <vt:lpstr>Adding a new ‘Preparer’</vt:lpstr>
      <vt:lpstr>Adding a new ‘Preparer’</vt:lpstr>
      <vt:lpstr>Adding a new ‘Preparer’</vt:lpstr>
      <vt:lpstr>Adding a new ‘Preparer’</vt:lpstr>
      <vt:lpstr>Adding a new ‘Preparer’</vt:lpstr>
      <vt:lpstr>RO Preparer Relationship</vt:lpstr>
      <vt:lpstr>RO Preparer Relationship</vt:lpstr>
      <vt:lpstr>Hazardous Waste/Substance Fee</vt:lpstr>
      <vt:lpstr>Facility Not Required</vt:lpstr>
      <vt:lpstr>Default Preparer Application Types</vt:lpstr>
      <vt:lpstr>PowerPoint Presentation</vt:lpstr>
      <vt:lpstr>Preparers Please Note</vt:lpstr>
      <vt:lpstr>Exercise 2 – RO/Preparer Designations</vt:lpstr>
      <vt:lpstr>Submitting an Application</vt:lpstr>
      <vt:lpstr>Fill out/Submit GEOS application(s)</vt:lpstr>
      <vt:lpstr>Fill out/Submit GEOS application(s)</vt:lpstr>
      <vt:lpstr>Title V</vt:lpstr>
      <vt:lpstr>Scrap Tire</vt:lpstr>
      <vt:lpstr>Hazardous Waste &amp; Substance Fees</vt:lpstr>
      <vt:lpstr>Hazardous Waste &amp; Substance Fees</vt:lpstr>
      <vt:lpstr>Underground Storage Tanks</vt:lpstr>
      <vt:lpstr>Underground Storage Tanks</vt:lpstr>
      <vt:lpstr>Underground Storage Tanks</vt:lpstr>
      <vt:lpstr>Underground Storage Tanks</vt:lpstr>
      <vt:lpstr>Underground Storage Tanks</vt:lpstr>
      <vt:lpstr>Mapping Information</vt:lpstr>
      <vt:lpstr>Mapping Information</vt:lpstr>
      <vt:lpstr>Protected Information</vt:lpstr>
      <vt:lpstr>Protected Information</vt:lpstr>
      <vt:lpstr>Protected Information</vt:lpstr>
      <vt:lpstr>Attachments</vt:lpstr>
      <vt:lpstr>Attachments</vt:lpstr>
      <vt:lpstr>Validation</vt:lpstr>
      <vt:lpstr>Preparer Submission</vt:lpstr>
      <vt:lpstr>Preparer Submitted</vt:lpstr>
      <vt:lpstr>RO Submission</vt:lpstr>
      <vt:lpstr>RO Receipt from GEOS</vt:lpstr>
      <vt:lpstr>Exercise 3 – Filling out an Application</vt:lpstr>
      <vt:lpstr>Managing Applications within GEOS Tracking Submittals </vt:lpstr>
      <vt:lpstr>Managing Applications within GEOS Tracking Submissions</vt:lpstr>
      <vt:lpstr>Managing Applications within GEOS Review Submissions</vt:lpstr>
      <vt:lpstr>Managing Applications within GEOS Review Submissions</vt:lpstr>
      <vt:lpstr>Request for Application Withdrawal</vt:lpstr>
      <vt:lpstr>Request for Application Revision</vt:lpstr>
      <vt:lpstr>Request for Permit Termination</vt:lpstr>
      <vt:lpstr>Action Button</vt:lpstr>
      <vt:lpstr>Exercise 4 - Managing Submittals</vt:lpstr>
      <vt:lpstr>Submit Online Fee Payment</vt:lpstr>
      <vt:lpstr>Submit Online Fee Payment</vt:lpstr>
      <vt:lpstr>Submit Online Fee Payment</vt:lpstr>
      <vt:lpstr>Payments in GEOS</vt:lpstr>
      <vt:lpstr>Submit Online Fee Payment</vt:lpstr>
      <vt:lpstr>Submit Online Fee Payment</vt:lpstr>
      <vt:lpstr>Verify Account Balance</vt:lpstr>
      <vt:lpstr>Verify Account Balance</vt:lpstr>
      <vt:lpstr>Public Portal</vt:lpstr>
    </vt:vector>
  </TitlesOfParts>
  <Company>Carl Vinson Institute of Government, University of Georgia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Brower</dc:creator>
  <cp:lastModifiedBy>Eric McRae</cp:lastModifiedBy>
  <cp:revision>467</cp:revision>
  <cp:lastPrinted>2013-12-11T01:26:29Z</cp:lastPrinted>
  <dcterms:created xsi:type="dcterms:W3CDTF">2013-06-14T18:00:27Z</dcterms:created>
  <dcterms:modified xsi:type="dcterms:W3CDTF">2020-01-22T20:34:58Z</dcterms:modified>
</cp:coreProperties>
</file>