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16"/>
  </p:sldMasterIdLst>
  <p:notesMasterIdLst>
    <p:notesMasterId r:id="rId181"/>
  </p:notesMasterIdLst>
  <p:sldIdLst>
    <p:sldId id="256" r:id="rId117"/>
    <p:sldId id="298" r:id="rId118"/>
    <p:sldId id="344" r:id="rId119"/>
    <p:sldId id="299" r:id="rId120"/>
    <p:sldId id="343" r:id="rId121"/>
    <p:sldId id="308" r:id="rId122"/>
    <p:sldId id="331" r:id="rId123"/>
    <p:sldId id="297" r:id="rId124"/>
    <p:sldId id="258" r:id="rId125"/>
    <p:sldId id="300" r:id="rId126"/>
    <p:sldId id="266" r:id="rId127"/>
    <p:sldId id="352" r:id="rId128"/>
    <p:sldId id="265" r:id="rId129"/>
    <p:sldId id="310" r:id="rId130"/>
    <p:sldId id="261" r:id="rId131"/>
    <p:sldId id="269" r:id="rId132"/>
    <p:sldId id="353" r:id="rId133"/>
    <p:sldId id="326" r:id="rId134"/>
    <p:sldId id="327" r:id="rId135"/>
    <p:sldId id="309" r:id="rId136"/>
    <p:sldId id="383" r:id="rId137"/>
    <p:sldId id="382" r:id="rId138"/>
    <p:sldId id="316" r:id="rId139"/>
    <p:sldId id="311" r:id="rId140"/>
    <p:sldId id="312" r:id="rId141"/>
    <p:sldId id="271" r:id="rId142"/>
    <p:sldId id="272" r:id="rId143"/>
    <p:sldId id="273" r:id="rId144"/>
    <p:sldId id="274" r:id="rId145"/>
    <p:sldId id="275" r:id="rId146"/>
    <p:sldId id="276" r:id="rId147"/>
    <p:sldId id="277" r:id="rId148"/>
    <p:sldId id="354" r:id="rId149"/>
    <p:sldId id="385" r:id="rId150"/>
    <p:sldId id="319" r:id="rId151"/>
    <p:sldId id="322" r:id="rId152"/>
    <p:sldId id="325" r:id="rId153"/>
    <p:sldId id="324" r:id="rId154"/>
    <p:sldId id="323" r:id="rId155"/>
    <p:sldId id="332" r:id="rId156"/>
    <p:sldId id="342" r:id="rId157"/>
    <p:sldId id="384" r:id="rId158"/>
    <p:sldId id="333" r:id="rId159"/>
    <p:sldId id="356" r:id="rId160"/>
    <p:sldId id="348" r:id="rId161"/>
    <p:sldId id="336" r:id="rId162"/>
    <p:sldId id="351" r:id="rId163"/>
    <p:sldId id="357" r:id="rId164"/>
    <p:sldId id="337" r:id="rId165"/>
    <p:sldId id="338" r:id="rId166"/>
    <p:sldId id="349" r:id="rId167"/>
    <p:sldId id="350" r:id="rId168"/>
    <p:sldId id="355" r:id="rId169"/>
    <p:sldId id="347" r:id="rId170"/>
    <p:sldId id="359" r:id="rId171"/>
    <p:sldId id="360" r:id="rId172"/>
    <p:sldId id="361" r:id="rId173"/>
    <p:sldId id="362" r:id="rId174"/>
    <p:sldId id="363" r:id="rId175"/>
    <p:sldId id="364" r:id="rId176"/>
    <p:sldId id="365" r:id="rId177"/>
    <p:sldId id="366" r:id="rId178"/>
    <p:sldId id="367" r:id="rId179"/>
    <p:sldId id="368" r:id="rId1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89293" autoAdjust="0"/>
  </p:normalViewPr>
  <p:slideViewPr>
    <p:cSldViewPr snapToGrid="0">
      <p:cViewPr varScale="1">
        <p:scale>
          <a:sx n="53" d="100"/>
          <a:sy n="53" d="100"/>
        </p:scale>
        <p:origin x="677" y="53"/>
      </p:cViewPr>
      <p:guideLst/>
    </p:cSldViewPr>
  </p:slideViewPr>
  <p:outlineViewPr>
    <p:cViewPr>
      <p:scale>
        <a:sx n="33" d="100"/>
        <a:sy n="33" d="100"/>
      </p:scale>
      <p:origin x="0" y="-5285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17.xml"/><Relationship Id="rId138" Type="http://schemas.openxmlformats.org/officeDocument/2006/relationships/slide" Target="slides/slide22.xml"/><Relationship Id="rId154" Type="http://schemas.openxmlformats.org/officeDocument/2006/relationships/slide" Target="slides/slide38.xml"/><Relationship Id="rId159" Type="http://schemas.openxmlformats.org/officeDocument/2006/relationships/slide" Target="slides/slide43.xml"/><Relationship Id="rId175" Type="http://schemas.openxmlformats.org/officeDocument/2006/relationships/slide" Target="slides/slide59.xml"/><Relationship Id="rId170" Type="http://schemas.openxmlformats.org/officeDocument/2006/relationships/slide" Target="slides/slide54.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7.xml"/><Relationship Id="rId128" Type="http://schemas.openxmlformats.org/officeDocument/2006/relationships/slide" Target="slides/slide12.xml"/><Relationship Id="rId144" Type="http://schemas.openxmlformats.org/officeDocument/2006/relationships/slide" Target="slides/slide28.xml"/><Relationship Id="rId149" Type="http://schemas.openxmlformats.org/officeDocument/2006/relationships/slide" Target="slides/slide33.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slide" Target="slides/slide44.xml"/><Relationship Id="rId165" Type="http://schemas.openxmlformats.org/officeDocument/2006/relationships/slide" Target="slides/slide49.xml"/><Relationship Id="rId181" Type="http://schemas.openxmlformats.org/officeDocument/2006/relationships/notesMaster" Target="notesMasters/notesMaster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slide" Target="slides/slide2.xml"/><Relationship Id="rId134" Type="http://schemas.openxmlformats.org/officeDocument/2006/relationships/slide" Target="slides/slide18.xml"/><Relationship Id="rId139" Type="http://schemas.openxmlformats.org/officeDocument/2006/relationships/slide" Target="slides/slide23.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 Target="slides/slide34.xml"/><Relationship Id="rId155" Type="http://schemas.openxmlformats.org/officeDocument/2006/relationships/slide" Target="slides/slide39.xml"/><Relationship Id="rId171" Type="http://schemas.openxmlformats.org/officeDocument/2006/relationships/slide" Target="slides/slide55.xml"/><Relationship Id="rId176" Type="http://schemas.openxmlformats.org/officeDocument/2006/relationships/slide" Target="slides/slide60.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slide" Target="slides/slide8.xml"/><Relationship Id="rId129" Type="http://schemas.openxmlformats.org/officeDocument/2006/relationships/slide" Target="slides/slide13.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 Target="slides/slide24.xml"/><Relationship Id="rId145" Type="http://schemas.openxmlformats.org/officeDocument/2006/relationships/slide" Target="slides/slide29.xml"/><Relationship Id="rId161" Type="http://schemas.openxmlformats.org/officeDocument/2006/relationships/slide" Target="slides/slide45.xml"/><Relationship Id="rId166" Type="http://schemas.openxmlformats.org/officeDocument/2006/relationships/slide" Target="slides/slide50.xml"/><Relationship Id="rId18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slide" Target="slides/slide3.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 Target="slides/slide14.xml"/><Relationship Id="rId135" Type="http://schemas.openxmlformats.org/officeDocument/2006/relationships/slide" Target="slides/slide19.xml"/><Relationship Id="rId151" Type="http://schemas.openxmlformats.org/officeDocument/2006/relationships/slide" Target="slides/slide35.xml"/><Relationship Id="rId156" Type="http://schemas.openxmlformats.org/officeDocument/2006/relationships/slide" Target="slides/slide40.xml"/><Relationship Id="rId177" Type="http://schemas.openxmlformats.org/officeDocument/2006/relationships/slide" Target="slides/slide61.xml"/><Relationship Id="rId4" Type="http://schemas.openxmlformats.org/officeDocument/2006/relationships/customXml" Target="../customXml/item4.xml"/><Relationship Id="rId9" Type="http://schemas.openxmlformats.org/officeDocument/2006/relationships/customXml" Target="../customXml/item9.xml"/><Relationship Id="rId172" Type="http://schemas.openxmlformats.org/officeDocument/2006/relationships/slide" Target="slides/slide56.xml"/><Relationship Id="rId180" Type="http://schemas.openxmlformats.org/officeDocument/2006/relationships/slide" Target="slides/slide64.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 Target="slides/slide4.xml"/><Relationship Id="rId125" Type="http://schemas.openxmlformats.org/officeDocument/2006/relationships/slide" Target="slides/slide9.xml"/><Relationship Id="rId141" Type="http://schemas.openxmlformats.org/officeDocument/2006/relationships/slide" Target="slides/slide25.xml"/><Relationship Id="rId146" Type="http://schemas.openxmlformats.org/officeDocument/2006/relationships/slide" Target="slides/slide30.xml"/><Relationship Id="rId167" Type="http://schemas.openxmlformats.org/officeDocument/2006/relationships/slide" Target="slides/slide5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46.xml"/><Relationship Id="rId183"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15.xml"/><Relationship Id="rId136" Type="http://schemas.openxmlformats.org/officeDocument/2006/relationships/slide" Target="slides/slide20.xml"/><Relationship Id="rId157" Type="http://schemas.openxmlformats.org/officeDocument/2006/relationships/slide" Target="slides/slide41.xml"/><Relationship Id="rId178" Type="http://schemas.openxmlformats.org/officeDocument/2006/relationships/slide" Target="slides/slide62.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36.xml"/><Relationship Id="rId173" Type="http://schemas.openxmlformats.org/officeDocument/2006/relationships/slide" Target="slides/slide57.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10.xml"/><Relationship Id="rId147" Type="http://schemas.openxmlformats.org/officeDocument/2006/relationships/slide" Target="slides/slide31.xml"/><Relationship Id="rId168" Type="http://schemas.openxmlformats.org/officeDocument/2006/relationships/slide" Target="slides/slide5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5.xml"/><Relationship Id="rId142" Type="http://schemas.openxmlformats.org/officeDocument/2006/relationships/slide" Target="slides/slide26.xml"/><Relationship Id="rId163" Type="http://schemas.openxmlformats.org/officeDocument/2006/relationships/slide" Target="slides/slide47.xml"/><Relationship Id="rId184"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Master" Target="slideMasters/slideMaster1.xml"/><Relationship Id="rId137" Type="http://schemas.openxmlformats.org/officeDocument/2006/relationships/slide" Target="slides/slide21.xml"/><Relationship Id="rId158" Type="http://schemas.openxmlformats.org/officeDocument/2006/relationships/slide" Target="slides/slide42.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 Target="slides/slide16.xml"/><Relationship Id="rId153" Type="http://schemas.openxmlformats.org/officeDocument/2006/relationships/slide" Target="slides/slide37.xml"/><Relationship Id="rId174" Type="http://schemas.openxmlformats.org/officeDocument/2006/relationships/slide" Target="slides/slide58.xml"/><Relationship Id="rId179" Type="http://schemas.openxmlformats.org/officeDocument/2006/relationships/slide" Target="slides/slide6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 Target="slides/slide11.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6.xml"/><Relationship Id="rId143" Type="http://schemas.openxmlformats.org/officeDocument/2006/relationships/slide" Target="slides/slide27.xml"/><Relationship Id="rId148" Type="http://schemas.openxmlformats.org/officeDocument/2006/relationships/slide" Target="slides/slide32.xml"/><Relationship Id="rId164" Type="http://schemas.openxmlformats.org/officeDocument/2006/relationships/slide" Target="slides/slide48.xml"/><Relationship Id="rId169" Type="http://schemas.openxmlformats.org/officeDocument/2006/relationships/slide" Target="slides/slide53.xml"/><Relationship Id="rId18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F6B21-E74C-4014-B7A2-16612AF4BE65}" type="datetimeFigureOut">
              <a:rPr lang="en-US" smtClean="0"/>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BFA3-C99D-4D9D-A553-535963AEA662}" type="slidenum">
              <a:rPr lang="en-US" smtClean="0"/>
              <a:t>‹#›</a:t>
            </a:fld>
            <a:endParaRPr lang="en-US"/>
          </a:p>
        </p:txBody>
      </p:sp>
    </p:spTree>
    <p:extLst>
      <p:ext uri="{BB962C8B-B14F-4D97-AF65-F5344CB8AC3E}">
        <p14:creationId xmlns:p14="http://schemas.microsoft.com/office/powerpoint/2010/main" val="1147879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will discuss</a:t>
            </a:r>
            <a:r>
              <a:rPr lang="en-US" baseline="0" dirty="0"/>
              <a:t> the upcoming migration implementation for </a:t>
            </a:r>
            <a:r>
              <a:rPr lang="en-US" baseline="0" dirty="0" err="1"/>
              <a:t>NetDMR</a:t>
            </a:r>
            <a:r>
              <a:rPr lang="en-US" baseline="0" dirty="0"/>
              <a:t> to our Central Data Exchange (C D X)</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1</a:t>
            </a:fld>
            <a:endParaRPr lang="en-US"/>
          </a:p>
        </p:txBody>
      </p:sp>
    </p:spTree>
    <p:extLst>
      <p:ext uri="{BB962C8B-B14F-4D97-AF65-F5344CB8AC3E}">
        <p14:creationId xmlns:p14="http://schemas.microsoft.com/office/powerpoint/2010/main" val="173180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 sure to watch your spam folder for this message if you don’t receive it in your in box.  The email can be resent by contacting CDX</a:t>
            </a:r>
            <a:r>
              <a:rPr lang="en-US" b="1" baseline="0" dirty="0">
                <a:solidFill>
                  <a:srgbClr val="FF0000"/>
                </a:solidFill>
              </a:rPr>
              <a: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5F2BFA3-C99D-4D9D-A553-535963AEA662}" type="slidenum">
              <a:rPr lang="en-US" smtClean="0"/>
              <a:t>10</a:t>
            </a:fld>
            <a:endParaRPr lang="en-US"/>
          </a:p>
        </p:txBody>
      </p:sp>
    </p:spTree>
    <p:extLst>
      <p:ext uri="{BB962C8B-B14F-4D97-AF65-F5344CB8AC3E}">
        <p14:creationId xmlns:p14="http://schemas.microsoft.com/office/powerpoint/2010/main" val="81917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link in the email one time.  You may be required to copy and </a:t>
            </a:r>
            <a:r>
              <a:rPr lang="en-US" baseline="0" dirty="0"/>
              <a:t>go into your browser to paste the link.</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11</a:t>
            </a:fld>
            <a:endParaRPr lang="en-US"/>
          </a:p>
        </p:txBody>
      </p:sp>
    </p:spTree>
    <p:extLst>
      <p:ext uri="{BB962C8B-B14F-4D97-AF65-F5344CB8AC3E}">
        <p14:creationId xmlns:p14="http://schemas.microsoft.com/office/powerpoint/2010/main" val="109829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confirm your account.  Note the current role</a:t>
            </a:r>
            <a:r>
              <a:rPr lang="en-US" baseline="0" dirty="0"/>
              <a:t> that you have in CDX.  As a reminder the roles in CDX are permittee (signature), permittee (no sign) and data provider.</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13</a:t>
            </a:fld>
            <a:endParaRPr lang="en-US"/>
          </a:p>
        </p:txBody>
      </p:sp>
    </p:spTree>
    <p:extLst>
      <p:ext uri="{BB962C8B-B14F-4D97-AF65-F5344CB8AC3E}">
        <p14:creationId xmlns:p14="http://schemas.microsoft.com/office/powerpoint/2010/main" val="724616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Request Role Access icon.</a:t>
            </a:r>
          </a:p>
        </p:txBody>
      </p:sp>
      <p:sp>
        <p:nvSpPr>
          <p:cNvPr id="4" name="Slide Number Placeholder 3"/>
          <p:cNvSpPr>
            <a:spLocks noGrp="1"/>
          </p:cNvSpPr>
          <p:nvPr>
            <p:ph type="sldNum" sz="quarter" idx="10"/>
          </p:nvPr>
        </p:nvSpPr>
        <p:spPr/>
        <p:txBody>
          <a:bodyPr/>
          <a:lstStyle/>
          <a:p>
            <a:fld id="{15F2BFA3-C99D-4D9D-A553-535963AEA662}" type="slidenum">
              <a:rPr lang="en-US" smtClean="0"/>
              <a:t>14</a:t>
            </a:fld>
            <a:endParaRPr lang="en-US"/>
          </a:p>
        </p:txBody>
      </p:sp>
    </p:spTree>
    <p:extLst>
      <p:ext uri="{BB962C8B-B14F-4D97-AF65-F5344CB8AC3E}">
        <p14:creationId xmlns:p14="http://schemas.microsoft.com/office/powerpoint/2010/main" val="3670979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required information.  Note as asterisks indicates</a:t>
            </a:r>
            <a:r>
              <a:rPr lang="en-US" baseline="0" dirty="0"/>
              <a:t> a required field.  Enter the user id, user name, password and 3 security questions.</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15</a:t>
            </a:fld>
            <a:endParaRPr lang="en-US"/>
          </a:p>
        </p:txBody>
      </p:sp>
    </p:spTree>
    <p:extLst>
      <p:ext uri="{BB962C8B-B14F-4D97-AF65-F5344CB8AC3E}">
        <p14:creationId xmlns:p14="http://schemas.microsoft.com/office/powerpoint/2010/main" val="375215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Review Account information.  Search for your</a:t>
            </a:r>
            <a:r>
              <a:rPr lang="en-US" baseline="0" dirty="0"/>
              <a:t> organization (where you work) and search.  If you organization is found, click on the link in the Organization id column.  If your organization does not exist, instructions will follow.</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16</a:t>
            </a:fld>
            <a:endParaRPr lang="en-US"/>
          </a:p>
        </p:txBody>
      </p:sp>
    </p:spTree>
    <p:extLst>
      <p:ext uri="{BB962C8B-B14F-4D97-AF65-F5344CB8AC3E}">
        <p14:creationId xmlns:p14="http://schemas.microsoft.com/office/powerpoint/2010/main" val="2675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Review Account information.  Search for your</a:t>
            </a:r>
            <a:r>
              <a:rPr lang="en-US" baseline="0" dirty="0"/>
              <a:t> organization (where you work) and search.  If you organization is found, click on the link in the Organization id column.  If your organization does not exist, instructions will follow.</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17</a:t>
            </a:fld>
            <a:endParaRPr lang="en-US"/>
          </a:p>
        </p:txBody>
      </p:sp>
    </p:spTree>
    <p:extLst>
      <p:ext uri="{BB962C8B-B14F-4D97-AF65-F5344CB8AC3E}">
        <p14:creationId xmlns:p14="http://schemas.microsoft.com/office/powerpoint/2010/main" val="3422324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search of the organization resulted in no data was found, you will need to click</a:t>
            </a:r>
            <a:r>
              <a:rPr lang="en-US" baseline="0" dirty="0"/>
              <a:t> on the link to request that we add your organization.</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18</a:t>
            </a:fld>
            <a:endParaRPr lang="en-US"/>
          </a:p>
        </p:txBody>
      </p:sp>
    </p:spTree>
    <p:extLst>
      <p:ext uri="{BB962C8B-B14F-4D97-AF65-F5344CB8AC3E}">
        <p14:creationId xmlns:p14="http://schemas.microsoft.com/office/powerpoint/2010/main" val="1717776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required information for your organization.</a:t>
            </a:r>
            <a:r>
              <a:rPr lang="en-US" baseline="0" dirty="0"/>
              <a:t>  Note all asterisk fields are required. Click Submit Request for Access</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19</a:t>
            </a:fld>
            <a:endParaRPr lang="en-US"/>
          </a:p>
        </p:txBody>
      </p:sp>
    </p:spTree>
    <p:extLst>
      <p:ext uri="{BB962C8B-B14F-4D97-AF65-F5344CB8AC3E}">
        <p14:creationId xmlns:p14="http://schemas.microsoft.com/office/powerpoint/2010/main" val="54834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CDX roles Permittee (no sign) and Data providers will NOW have access to </a:t>
            </a:r>
            <a:r>
              <a:rPr lang="en-US" baseline="0" dirty="0" err="1"/>
              <a:t>NetDMR</a:t>
            </a:r>
            <a:r>
              <a:rPr lang="en-US" baseline="0" dirty="0"/>
              <a:t>.  No further action is required.  However, if you have the role of a permittee (sign), you will need to continue as additional information is required.</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20</a:t>
            </a:fld>
            <a:endParaRPr lang="en-US"/>
          </a:p>
        </p:txBody>
      </p:sp>
    </p:spTree>
    <p:extLst>
      <p:ext uri="{BB962C8B-B14F-4D97-AF65-F5344CB8AC3E}">
        <p14:creationId xmlns:p14="http://schemas.microsoft.com/office/powerpoint/2010/main" val="58795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migration is to streamline accounts for permittees and data providers.  The official Copy of Records will be retrieved</a:t>
            </a:r>
            <a:r>
              <a:rPr lang="en-US" baseline="0" dirty="0"/>
              <a:t> and stored at CDX.  One CDX account will allow you to have access to various electronic reporting programs, such as our Network Electronic Tool (Net) which enables permittees to electronically submit Notice of Intents, or Annual Reports, etc.  </a:t>
            </a:r>
            <a:r>
              <a:rPr lang="en-US" baseline="0" dirty="0" err="1"/>
              <a:t>NetDMR</a:t>
            </a:r>
            <a:r>
              <a:rPr lang="en-US" baseline="0" dirty="0"/>
              <a:t> which allows permittees to electronically submit their Discharge Monitoring Reports (D M </a:t>
            </a:r>
            <a:r>
              <a:rPr lang="en-US" baseline="0" dirty="0" err="1"/>
              <a:t>Rs</a:t>
            </a:r>
            <a:r>
              <a:rPr lang="en-US" baseline="0" dirty="0"/>
              <a:t>), and other EPA programs.</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2</a:t>
            </a:fld>
            <a:endParaRPr lang="en-US"/>
          </a:p>
        </p:txBody>
      </p:sp>
    </p:spTree>
    <p:extLst>
      <p:ext uri="{BB962C8B-B14F-4D97-AF65-F5344CB8AC3E}">
        <p14:creationId xmlns:p14="http://schemas.microsoft.com/office/powerpoint/2010/main" val="4228573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“Continue to </a:t>
            </a:r>
            <a:r>
              <a:rPr lang="en-US" dirty="0" err="1"/>
              <a:t>NetDMR</a:t>
            </a:r>
            <a:r>
              <a:rPr lang="en-US" dirty="0"/>
              <a:t>”</a:t>
            </a:r>
          </a:p>
        </p:txBody>
      </p:sp>
      <p:sp>
        <p:nvSpPr>
          <p:cNvPr id="4" name="Slide Number Placeholder 3"/>
          <p:cNvSpPr>
            <a:spLocks noGrp="1"/>
          </p:cNvSpPr>
          <p:nvPr>
            <p:ph type="sldNum" sz="quarter" idx="10"/>
          </p:nvPr>
        </p:nvSpPr>
        <p:spPr/>
        <p:txBody>
          <a:bodyPr/>
          <a:lstStyle/>
          <a:p>
            <a:fld id="{15F2BFA3-C99D-4D9D-A553-535963AEA662}" type="slidenum">
              <a:rPr lang="en-US" smtClean="0"/>
              <a:t>23</a:t>
            </a:fld>
            <a:endParaRPr lang="en-US"/>
          </a:p>
        </p:txBody>
      </p:sp>
    </p:spTree>
    <p:extLst>
      <p:ext uri="{BB962C8B-B14F-4D97-AF65-F5344CB8AC3E}">
        <p14:creationId xmlns:p14="http://schemas.microsoft.com/office/powerpoint/2010/main" val="2396712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a:t>
            </a:r>
            <a:r>
              <a:rPr lang="en-US" baseline="0" dirty="0"/>
              <a:t> you have already completed these Steps, and you click back on the link in the email again, you will receive the follow error message.   This indicates that your CDX account has already been established and you can log into CDX.</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24</a:t>
            </a:fld>
            <a:endParaRPr lang="en-US"/>
          </a:p>
        </p:txBody>
      </p:sp>
    </p:spTree>
    <p:extLst>
      <p:ext uri="{BB962C8B-B14F-4D97-AF65-F5344CB8AC3E}">
        <p14:creationId xmlns:p14="http://schemas.microsoft.com/office/powerpoint/2010/main" val="3802323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with the permittee (sign) role requires</a:t>
            </a:r>
            <a:r>
              <a:rPr lang="en-US" baseline="0" dirty="0"/>
              <a:t> additional steps.  You will need to enter your job title, create 5 additional security questions and answers for signing, and “Accept” the electronic signatory agreement.</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25</a:t>
            </a:fld>
            <a:endParaRPr lang="en-US"/>
          </a:p>
        </p:txBody>
      </p:sp>
    </p:spTree>
    <p:extLst>
      <p:ext uri="{BB962C8B-B14F-4D97-AF65-F5344CB8AC3E}">
        <p14:creationId xmlns:p14="http://schemas.microsoft.com/office/powerpoint/2010/main" val="1497794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your job title and click next.</a:t>
            </a:r>
          </a:p>
        </p:txBody>
      </p:sp>
      <p:sp>
        <p:nvSpPr>
          <p:cNvPr id="4" name="Slide Number Placeholder 3"/>
          <p:cNvSpPr>
            <a:spLocks noGrp="1"/>
          </p:cNvSpPr>
          <p:nvPr>
            <p:ph type="sldNum" sz="quarter" idx="10"/>
          </p:nvPr>
        </p:nvSpPr>
        <p:spPr/>
        <p:txBody>
          <a:bodyPr/>
          <a:lstStyle/>
          <a:p>
            <a:fld id="{15F2BFA3-C99D-4D9D-A553-535963AEA662}" type="slidenum">
              <a:rPr lang="en-US" smtClean="0"/>
              <a:t>26</a:t>
            </a:fld>
            <a:endParaRPr lang="en-US"/>
          </a:p>
        </p:txBody>
      </p:sp>
    </p:spTree>
    <p:extLst>
      <p:ext uri="{BB962C8B-B14F-4D97-AF65-F5344CB8AC3E}">
        <p14:creationId xmlns:p14="http://schemas.microsoft.com/office/powerpoint/2010/main" val="2230120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signature question verification, answer 5 signature questions and answers.  Click Save Answers.</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27</a:t>
            </a:fld>
            <a:endParaRPr lang="en-US"/>
          </a:p>
        </p:txBody>
      </p:sp>
    </p:spTree>
    <p:extLst>
      <p:ext uri="{BB962C8B-B14F-4D97-AF65-F5344CB8AC3E}">
        <p14:creationId xmlns:p14="http://schemas.microsoft.com/office/powerpoint/2010/main" val="3880045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accept the electronic Signature Agreement, click the “Sign Electronically” icon.</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28</a:t>
            </a:fld>
            <a:endParaRPr lang="en-US"/>
          </a:p>
        </p:txBody>
      </p:sp>
    </p:spTree>
    <p:extLst>
      <p:ext uri="{BB962C8B-B14F-4D97-AF65-F5344CB8AC3E}">
        <p14:creationId xmlns:p14="http://schemas.microsoft.com/office/powerpoint/2010/main" val="932677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certification statement</a:t>
            </a:r>
            <a:r>
              <a:rPr lang="en-US" baseline="0" dirty="0"/>
              <a:t> and click “Accept”</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29</a:t>
            </a:fld>
            <a:endParaRPr lang="en-US"/>
          </a:p>
        </p:txBody>
      </p:sp>
    </p:spTree>
    <p:extLst>
      <p:ext uri="{BB962C8B-B14F-4D97-AF65-F5344CB8AC3E}">
        <p14:creationId xmlns:p14="http://schemas.microsoft.com/office/powerpoint/2010/main" val="1465694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Continue with the signing process.   Enter your password and click login</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30</a:t>
            </a:fld>
            <a:endParaRPr lang="en-US"/>
          </a:p>
        </p:txBody>
      </p:sp>
    </p:spTree>
    <p:extLst>
      <p:ext uri="{BB962C8B-B14F-4D97-AF65-F5344CB8AC3E}">
        <p14:creationId xmlns:p14="http://schemas.microsoft.com/office/powerpoint/2010/main" val="4254178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answer to one of your</a:t>
            </a:r>
            <a:r>
              <a:rPr lang="en-US" baseline="0" dirty="0"/>
              <a:t> signature questions.  Click Answer</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31</a:t>
            </a:fld>
            <a:endParaRPr lang="en-US"/>
          </a:p>
        </p:txBody>
      </p:sp>
    </p:spTree>
    <p:extLst>
      <p:ext uri="{BB962C8B-B14F-4D97-AF65-F5344CB8AC3E}">
        <p14:creationId xmlns:p14="http://schemas.microsoft.com/office/powerpoint/2010/main" val="293113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the process,</a:t>
            </a:r>
            <a:r>
              <a:rPr lang="en-US" baseline="0" dirty="0"/>
              <a:t> click Sign.  You are completed the necessary steps and are  ready to log into CDX to access </a:t>
            </a:r>
            <a:r>
              <a:rPr lang="en-US" baseline="0" dirty="0" err="1"/>
              <a:t>NetDMR</a:t>
            </a:r>
            <a:r>
              <a:rPr lang="en-US" baseline="0" dirty="0"/>
              <a:t>.</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32</a:t>
            </a:fld>
            <a:endParaRPr lang="en-US"/>
          </a:p>
        </p:txBody>
      </p:sp>
    </p:spTree>
    <p:extLst>
      <p:ext uri="{BB962C8B-B14F-4D97-AF65-F5344CB8AC3E}">
        <p14:creationId xmlns:p14="http://schemas.microsoft.com/office/powerpoint/2010/main" val="126866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implementation</a:t>
            </a:r>
            <a:r>
              <a:rPr lang="en-US" baseline="0" dirty="0"/>
              <a:t> for CDX Migration will occur on March 17, 2017.   Current </a:t>
            </a:r>
            <a:r>
              <a:rPr lang="en-US" baseline="0" dirty="0" err="1"/>
              <a:t>NetDMR</a:t>
            </a:r>
            <a:r>
              <a:rPr lang="en-US" baseline="0" dirty="0"/>
              <a:t> User accounts will migrate to CDX prior to that date.</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3</a:t>
            </a:fld>
            <a:endParaRPr lang="en-US"/>
          </a:p>
        </p:txBody>
      </p:sp>
    </p:spTree>
    <p:extLst>
      <p:ext uri="{BB962C8B-B14F-4D97-AF65-F5344CB8AC3E}">
        <p14:creationId xmlns:p14="http://schemas.microsoft.com/office/powerpoint/2010/main" val="2407752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a:t>
            </a:r>
            <a:r>
              <a:rPr lang="en-US" dirty="0"/>
              <a:t>he original ESA signed will enable you to access multiple instances.  You will only</a:t>
            </a:r>
            <a:r>
              <a:rPr lang="en-US" baseline="0" dirty="0"/>
              <a:t> be required to “Accept” one Electronic Signature Agreement.  In our example, this user has access to 2 instances, Arkansas and Region 6.  Notice the Instance name will have a prefix in front, followed by the name you are familiar with seeing for your instance.  In the role column, click on your role which on this example is Permittee (signature).  </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33</a:t>
            </a:fld>
            <a:endParaRPr lang="en-US"/>
          </a:p>
        </p:txBody>
      </p:sp>
    </p:spTree>
    <p:extLst>
      <p:ext uri="{BB962C8B-B14F-4D97-AF65-F5344CB8AC3E}">
        <p14:creationId xmlns:p14="http://schemas.microsoft.com/office/powerpoint/2010/main" val="2370555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“Continue to </a:t>
            </a:r>
            <a:r>
              <a:rPr lang="en-US" dirty="0" err="1"/>
              <a:t>NetDMR</a:t>
            </a:r>
            <a:r>
              <a:rPr lang="en-US" dirty="0"/>
              <a:t>”</a:t>
            </a:r>
          </a:p>
        </p:txBody>
      </p:sp>
      <p:sp>
        <p:nvSpPr>
          <p:cNvPr id="4" name="Slide Number Placeholder 3"/>
          <p:cNvSpPr>
            <a:spLocks noGrp="1"/>
          </p:cNvSpPr>
          <p:nvPr>
            <p:ph type="sldNum" sz="quarter" idx="10"/>
          </p:nvPr>
        </p:nvSpPr>
        <p:spPr/>
        <p:txBody>
          <a:bodyPr/>
          <a:lstStyle/>
          <a:p>
            <a:fld id="{15F2BFA3-C99D-4D9D-A553-535963AEA662}" type="slidenum">
              <a:rPr lang="en-US" smtClean="0"/>
              <a:t>34</a:t>
            </a:fld>
            <a:endParaRPr lang="en-US"/>
          </a:p>
        </p:txBody>
      </p:sp>
    </p:spTree>
    <p:extLst>
      <p:ext uri="{BB962C8B-B14F-4D97-AF65-F5344CB8AC3E}">
        <p14:creationId xmlns:p14="http://schemas.microsoft.com/office/powerpoint/2010/main" val="803474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enter data for different regulatory agencies and currently have multiple</a:t>
            </a:r>
            <a:r>
              <a:rPr lang="en-US" baseline="0" dirty="0"/>
              <a:t> accounts in different instances.  You will receive an email for each Instance.  For example, a user id in Arkansas and a user id in the Region 6 instance.  For the first instance established, you followed the steps we just discussed.   Now that you have a CDX account established, the steps are a little different.</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35</a:t>
            </a:fld>
            <a:endParaRPr lang="en-US"/>
          </a:p>
        </p:txBody>
      </p:sp>
    </p:spTree>
    <p:extLst>
      <p:ext uri="{BB962C8B-B14F-4D97-AF65-F5344CB8AC3E}">
        <p14:creationId xmlns:p14="http://schemas.microsoft.com/office/powerpoint/2010/main" val="1746010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CDX account has been established, when you click on the link in</a:t>
            </a:r>
            <a:r>
              <a:rPr lang="en-US" baseline="0" dirty="0"/>
              <a:t> the email, you will be directed to the log in page for CDX.  Log into CDX.</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36</a:t>
            </a:fld>
            <a:endParaRPr lang="en-US"/>
          </a:p>
        </p:txBody>
      </p:sp>
    </p:spTree>
    <p:extLst>
      <p:ext uri="{BB962C8B-B14F-4D97-AF65-F5344CB8AC3E}">
        <p14:creationId xmlns:p14="http://schemas.microsoft.com/office/powerpoint/2010/main" val="3427561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your select role and click request role access.</a:t>
            </a:r>
          </a:p>
        </p:txBody>
      </p:sp>
      <p:sp>
        <p:nvSpPr>
          <p:cNvPr id="4" name="Slide Number Placeholder 3"/>
          <p:cNvSpPr>
            <a:spLocks noGrp="1"/>
          </p:cNvSpPr>
          <p:nvPr>
            <p:ph type="sldNum" sz="quarter" idx="10"/>
          </p:nvPr>
        </p:nvSpPr>
        <p:spPr/>
        <p:txBody>
          <a:bodyPr/>
          <a:lstStyle/>
          <a:p>
            <a:fld id="{15F2BFA3-C99D-4D9D-A553-535963AEA662}" type="slidenum">
              <a:rPr lang="en-US" smtClean="0"/>
              <a:t>37</a:t>
            </a:fld>
            <a:endParaRPr lang="en-US"/>
          </a:p>
        </p:txBody>
      </p:sp>
    </p:spTree>
    <p:extLst>
      <p:ext uri="{BB962C8B-B14F-4D97-AF65-F5344CB8AC3E}">
        <p14:creationId xmlns:p14="http://schemas.microsoft.com/office/powerpoint/2010/main" val="1185367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information will be automatically populated.</a:t>
            </a:r>
          </a:p>
        </p:txBody>
      </p:sp>
      <p:sp>
        <p:nvSpPr>
          <p:cNvPr id="4" name="Slide Number Placeholder 3"/>
          <p:cNvSpPr>
            <a:spLocks noGrp="1"/>
          </p:cNvSpPr>
          <p:nvPr>
            <p:ph type="sldNum" sz="quarter" idx="10"/>
          </p:nvPr>
        </p:nvSpPr>
        <p:spPr/>
        <p:txBody>
          <a:bodyPr/>
          <a:lstStyle/>
          <a:p>
            <a:fld id="{15F2BFA3-C99D-4D9D-A553-535963AEA662}" type="slidenum">
              <a:rPr lang="en-US" smtClean="0"/>
              <a:t>38</a:t>
            </a:fld>
            <a:endParaRPr lang="en-US"/>
          </a:p>
        </p:txBody>
      </p:sp>
    </p:spTree>
    <p:extLst>
      <p:ext uri="{BB962C8B-B14F-4D97-AF65-F5344CB8AC3E}">
        <p14:creationId xmlns:p14="http://schemas.microsoft.com/office/powerpoint/2010/main" val="1452093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a:t>
            </a:r>
            <a:r>
              <a:rPr lang="en-US" baseline="0" dirty="0"/>
              <a:t> current organization from the dropdown menu, click on submit request for access.</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39</a:t>
            </a:fld>
            <a:endParaRPr lang="en-US"/>
          </a:p>
        </p:txBody>
      </p:sp>
    </p:spTree>
    <p:extLst>
      <p:ext uri="{BB962C8B-B14F-4D97-AF65-F5344CB8AC3E}">
        <p14:creationId xmlns:p14="http://schemas.microsoft.com/office/powerpoint/2010/main" val="951879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Signatory users will be required to enter their title.</a:t>
            </a:r>
          </a:p>
        </p:txBody>
      </p:sp>
      <p:sp>
        <p:nvSpPr>
          <p:cNvPr id="4" name="Slide Number Placeholder 3"/>
          <p:cNvSpPr>
            <a:spLocks noGrp="1"/>
          </p:cNvSpPr>
          <p:nvPr>
            <p:ph type="sldNum" sz="quarter" idx="10"/>
          </p:nvPr>
        </p:nvSpPr>
        <p:spPr/>
        <p:txBody>
          <a:bodyPr/>
          <a:lstStyle/>
          <a:p>
            <a:fld id="{15F2BFA3-C99D-4D9D-A553-535963AEA662}" type="slidenum">
              <a:rPr lang="en-US" smtClean="0"/>
              <a:t>40</a:t>
            </a:fld>
            <a:endParaRPr lang="en-US"/>
          </a:p>
        </p:txBody>
      </p:sp>
    </p:spTree>
    <p:extLst>
      <p:ext uri="{BB962C8B-B14F-4D97-AF65-F5344CB8AC3E}">
        <p14:creationId xmlns:p14="http://schemas.microsoft.com/office/powerpoint/2010/main" val="3498891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a:t>
            </a:r>
            <a:r>
              <a:rPr lang="en-US" dirty="0"/>
              <a:t>he original ESA signed will enable you to access multiple instances.  You will only</a:t>
            </a:r>
            <a:r>
              <a:rPr lang="en-US" baseline="0" dirty="0"/>
              <a:t> be required to “Accept” one Electronic Signature Agreement.  In our example, this user has access to 2 instances, Arkansas and Region 6.  Notice the Instance name will have a prefix in front, followed by the name you are familiar with seeing for your instance.  In the role column, click on your role which on this example is Permittee (signature).  </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41</a:t>
            </a:fld>
            <a:endParaRPr lang="en-US"/>
          </a:p>
        </p:txBody>
      </p:sp>
    </p:spTree>
    <p:extLst>
      <p:ext uri="{BB962C8B-B14F-4D97-AF65-F5344CB8AC3E}">
        <p14:creationId xmlns:p14="http://schemas.microsoft.com/office/powerpoint/2010/main" val="3329731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“Continue to </a:t>
            </a:r>
            <a:r>
              <a:rPr lang="en-US" dirty="0" err="1"/>
              <a:t>NetDMR</a:t>
            </a:r>
            <a:r>
              <a:rPr lang="en-US" dirty="0"/>
              <a:t>”</a:t>
            </a:r>
          </a:p>
        </p:txBody>
      </p:sp>
      <p:sp>
        <p:nvSpPr>
          <p:cNvPr id="4" name="Slide Number Placeholder 3"/>
          <p:cNvSpPr>
            <a:spLocks noGrp="1"/>
          </p:cNvSpPr>
          <p:nvPr>
            <p:ph type="sldNum" sz="quarter" idx="10"/>
          </p:nvPr>
        </p:nvSpPr>
        <p:spPr/>
        <p:txBody>
          <a:bodyPr/>
          <a:lstStyle/>
          <a:p>
            <a:fld id="{15F2BFA3-C99D-4D9D-A553-535963AEA662}" type="slidenum">
              <a:rPr lang="en-US" smtClean="0"/>
              <a:t>42</a:t>
            </a:fld>
            <a:endParaRPr lang="en-US"/>
          </a:p>
        </p:txBody>
      </p:sp>
    </p:spTree>
    <p:extLst>
      <p:ext uri="{BB962C8B-B14F-4D97-AF65-F5344CB8AC3E}">
        <p14:creationId xmlns:p14="http://schemas.microsoft.com/office/powerpoint/2010/main" val="51721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Prior to the implementation, new users will not be able to create accounts from March 10, 2017 thru March 19, 2017. You will need to finalize your account prior to March 10, 2017.  Users can create a new account on Monday, March 20, 2017 or after using the new registration process thru CDX. </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4</a:t>
            </a:fld>
            <a:endParaRPr lang="en-US"/>
          </a:p>
        </p:txBody>
      </p:sp>
    </p:spTree>
    <p:extLst>
      <p:ext uri="{BB962C8B-B14F-4D97-AF65-F5344CB8AC3E}">
        <p14:creationId xmlns:p14="http://schemas.microsoft.com/office/powerpoint/2010/main" val="343855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your account information is now hard coded and cannot be changed.  In addition, reset your password is also removed from this screen.  Changes to account information need to</a:t>
            </a:r>
            <a:r>
              <a:rPr lang="en-US" baseline="0" dirty="0"/>
              <a:t> be made thru CDX.</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45</a:t>
            </a:fld>
            <a:endParaRPr lang="en-US"/>
          </a:p>
        </p:txBody>
      </p:sp>
    </p:spTree>
    <p:extLst>
      <p:ext uri="{BB962C8B-B14F-4D97-AF65-F5344CB8AC3E}">
        <p14:creationId xmlns:p14="http://schemas.microsoft.com/office/powerpoint/2010/main" val="2043864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official copy of records (</a:t>
            </a:r>
            <a:r>
              <a:rPr lang="en-US" dirty="0" err="1"/>
              <a:t>Cors</a:t>
            </a:r>
            <a:r>
              <a:rPr lang="en-US" dirty="0"/>
              <a:t>) will be stored at CDX.  There are minor changes to signing the DMRs.  Historical DMRs are</a:t>
            </a:r>
            <a:r>
              <a:rPr lang="en-US" baseline="0" dirty="0"/>
              <a:t> stored in </a:t>
            </a:r>
            <a:r>
              <a:rPr lang="en-US" baseline="0" dirty="0" err="1"/>
              <a:t>NetDMR</a:t>
            </a:r>
            <a:r>
              <a:rPr lang="en-US" baseline="0" dirty="0"/>
              <a:t> and any new DMRs signed after migration will be stored in CDX.</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46</a:t>
            </a:fld>
            <a:endParaRPr lang="en-US"/>
          </a:p>
        </p:txBody>
      </p:sp>
    </p:spTree>
    <p:extLst>
      <p:ext uri="{BB962C8B-B14F-4D97-AF65-F5344CB8AC3E}">
        <p14:creationId xmlns:p14="http://schemas.microsoft.com/office/powerpoint/2010/main" val="3719856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your account information is now hard coded and cannot be changed.  In addition, reset your password is also removed from this screen.  Changes to account information need to</a:t>
            </a:r>
            <a:r>
              <a:rPr lang="en-US" baseline="0" dirty="0"/>
              <a:t> be made thru CDX.</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47</a:t>
            </a:fld>
            <a:endParaRPr lang="en-US"/>
          </a:p>
        </p:txBody>
      </p:sp>
    </p:spTree>
    <p:extLst>
      <p:ext uri="{BB962C8B-B14F-4D97-AF65-F5344CB8AC3E}">
        <p14:creationId xmlns:p14="http://schemas.microsoft.com/office/powerpoint/2010/main" val="3314375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signing process is very similar to the way it works currently.  Check the first box to sign that DMR or multiple DMRs.  In the second box, check if you would like to receive a copy of the signed COR and attachments.  Note:  under the search permit, you can enter other emails addresses of people you would like to get copies as well.  Enter one of your 5 signing security answers that was randomly selected.</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49</a:t>
            </a:fld>
            <a:endParaRPr lang="en-US"/>
          </a:p>
        </p:txBody>
      </p:sp>
    </p:spTree>
    <p:extLst>
      <p:ext uri="{BB962C8B-B14F-4D97-AF65-F5344CB8AC3E}">
        <p14:creationId xmlns:p14="http://schemas.microsoft.com/office/powerpoint/2010/main" val="3153129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COR has processed, you can View or</a:t>
            </a:r>
            <a:r>
              <a:rPr lang="en-US" baseline="0" dirty="0"/>
              <a:t> Download the COR.</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50</a:t>
            </a:fld>
            <a:endParaRPr lang="en-US"/>
          </a:p>
        </p:txBody>
      </p:sp>
    </p:spTree>
    <p:extLst>
      <p:ext uri="{BB962C8B-B14F-4D97-AF65-F5344CB8AC3E}">
        <p14:creationId xmlns:p14="http://schemas.microsoft.com/office/powerpoint/2010/main" val="3444663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view the </a:t>
            </a:r>
          </a:p>
        </p:txBody>
      </p:sp>
      <p:sp>
        <p:nvSpPr>
          <p:cNvPr id="4" name="Slide Number Placeholder 3"/>
          <p:cNvSpPr>
            <a:spLocks noGrp="1"/>
          </p:cNvSpPr>
          <p:nvPr>
            <p:ph type="sldNum" sz="quarter" idx="10"/>
          </p:nvPr>
        </p:nvSpPr>
        <p:spPr/>
        <p:txBody>
          <a:bodyPr/>
          <a:lstStyle/>
          <a:p>
            <a:fld id="{15F2BFA3-C99D-4D9D-A553-535963AEA662}" type="slidenum">
              <a:rPr lang="en-US" smtClean="0"/>
              <a:t>51</a:t>
            </a:fld>
            <a:endParaRPr lang="en-US"/>
          </a:p>
        </p:txBody>
      </p:sp>
    </p:spTree>
    <p:extLst>
      <p:ext uri="{BB962C8B-B14F-4D97-AF65-F5344CB8AC3E}">
        <p14:creationId xmlns:p14="http://schemas.microsoft.com/office/powerpoint/2010/main" val="3382897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view the </a:t>
            </a:r>
          </a:p>
        </p:txBody>
      </p:sp>
      <p:sp>
        <p:nvSpPr>
          <p:cNvPr id="4" name="Slide Number Placeholder 3"/>
          <p:cNvSpPr>
            <a:spLocks noGrp="1"/>
          </p:cNvSpPr>
          <p:nvPr>
            <p:ph type="sldNum" sz="quarter" idx="10"/>
          </p:nvPr>
        </p:nvSpPr>
        <p:spPr/>
        <p:txBody>
          <a:bodyPr/>
          <a:lstStyle/>
          <a:p>
            <a:fld id="{15F2BFA3-C99D-4D9D-A553-535963AEA662}" type="slidenum">
              <a:rPr lang="en-US" smtClean="0"/>
              <a:t>52</a:t>
            </a:fld>
            <a:endParaRPr lang="en-US"/>
          </a:p>
        </p:txBody>
      </p:sp>
    </p:spTree>
    <p:extLst>
      <p:ext uri="{BB962C8B-B14F-4D97-AF65-F5344CB8AC3E}">
        <p14:creationId xmlns:p14="http://schemas.microsoft.com/office/powerpoint/2010/main" val="3474989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Migration to CDX will occur the weekend of March 17</a:t>
            </a:r>
            <a:r>
              <a:rPr lang="en-US" baseline="30000" dirty="0"/>
              <a:t>th</a:t>
            </a:r>
            <a:r>
              <a:rPr lang="en-US" dirty="0"/>
              <a:t>.</a:t>
            </a:r>
            <a:r>
              <a:rPr lang="en-US" baseline="0" dirty="0"/>
              <a:t>  Once the migration has completed, </a:t>
            </a:r>
            <a:r>
              <a:rPr lang="en-US" baseline="0" dirty="0" err="1"/>
              <a:t>NetDMR</a:t>
            </a:r>
            <a:r>
              <a:rPr lang="en-US" baseline="0" dirty="0"/>
              <a:t> users will able to log into </a:t>
            </a:r>
            <a:r>
              <a:rPr lang="en-US" baseline="0" dirty="0" err="1"/>
              <a:t>NetDMR</a:t>
            </a:r>
            <a:r>
              <a:rPr lang="en-US" baseline="0" dirty="0"/>
              <a:t> in a couple of ways.  </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53</a:t>
            </a:fld>
            <a:endParaRPr lang="en-US"/>
          </a:p>
        </p:txBody>
      </p:sp>
    </p:spTree>
    <p:extLst>
      <p:ext uri="{BB962C8B-B14F-4D97-AF65-F5344CB8AC3E}">
        <p14:creationId xmlns:p14="http://schemas.microsoft.com/office/powerpoint/2010/main" val="195533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users are unable to create anew account, all other tasks can still be performed in </a:t>
            </a:r>
            <a:r>
              <a:rPr lang="en-US" baseline="0" dirty="0" err="1"/>
              <a:t>NetDMR</a:t>
            </a:r>
            <a:r>
              <a:rPr lang="en-US" baseline="0" dirty="0"/>
              <a:t> during this timeframe.  Tasks include editing and signing DMRs, review and download CORs that are maintained in </a:t>
            </a:r>
            <a:r>
              <a:rPr lang="en-US" baseline="0" dirty="0" err="1"/>
              <a:t>NetDMR</a:t>
            </a:r>
            <a:r>
              <a:rPr lang="en-US" baseline="0" dirty="0"/>
              <a:t>.  No tasks can be performed on March 17, 2017.</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5</a:t>
            </a:fld>
            <a:endParaRPr lang="en-US"/>
          </a:p>
        </p:txBody>
      </p:sp>
    </p:spTree>
    <p:extLst>
      <p:ext uri="{BB962C8B-B14F-4D97-AF65-F5344CB8AC3E}">
        <p14:creationId xmlns:p14="http://schemas.microsoft.com/office/powerpoint/2010/main" val="413896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the roles in CDX and </a:t>
            </a:r>
            <a:r>
              <a:rPr lang="en-US" dirty="0" err="1"/>
              <a:t>NetDMR</a:t>
            </a:r>
            <a:r>
              <a:rPr lang="en-US" dirty="0"/>
              <a:t>.  The CDX roles are Permittee (Signature), permittee (no sign), and Data Provider.  </a:t>
            </a:r>
            <a:r>
              <a:rPr lang="en-US" dirty="0" err="1"/>
              <a:t>NetDMR</a:t>
            </a:r>
            <a:r>
              <a:rPr lang="en-US" dirty="0"/>
              <a:t> roles are Signatory, Permit Administrator, Edit and View.  If you have the Permittee (Signature) role in CDX, then you are eligible to apply for any </a:t>
            </a:r>
            <a:r>
              <a:rPr lang="en-US" dirty="0" err="1"/>
              <a:t>NetDMR</a:t>
            </a:r>
            <a:r>
              <a:rPr lang="en-US" dirty="0"/>
              <a:t> role.  If you have the permittee (no sign) role, you would</a:t>
            </a:r>
            <a:r>
              <a:rPr lang="en-US" baseline="0" dirty="0"/>
              <a:t> be eligible to apply for a Permit Administrator, Edit or View role in </a:t>
            </a:r>
            <a:r>
              <a:rPr lang="en-US" baseline="0" dirty="0" err="1"/>
              <a:t>NetDMR</a:t>
            </a:r>
            <a:r>
              <a:rPr lang="en-US" baseline="0" dirty="0"/>
              <a:t>.  If you are a data provider in CDX, then you are eligible to apply for the edit and view roles only.</a:t>
            </a:r>
            <a:r>
              <a:rPr lang="en-US" dirty="0"/>
              <a:t> </a:t>
            </a:r>
          </a:p>
        </p:txBody>
      </p:sp>
      <p:sp>
        <p:nvSpPr>
          <p:cNvPr id="4" name="Slide Number Placeholder 3"/>
          <p:cNvSpPr>
            <a:spLocks noGrp="1"/>
          </p:cNvSpPr>
          <p:nvPr>
            <p:ph type="sldNum" sz="quarter" idx="10"/>
          </p:nvPr>
        </p:nvSpPr>
        <p:spPr/>
        <p:txBody>
          <a:bodyPr/>
          <a:lstStyle/>
          <a:p>
            <a:fld id="{15F2BFA3-C99D-4D9D-A553-535963AEA662}" type="slidenum">
              <a:rPr lang="en-US" smtClean="0"/>
              <a:t>6</a:t>
            </a:fld>
            <a:endParaRPr lang="en-US"/>
          </a:p>
        </p:txBody>
      </p:sp>
    </p:spTree>
    <p:extLst>
      <p:ext uri="{BB962C8B-B14F-4D97-AF65-F5344CB8AC3E}">
        <p14:creationId xmlns:p14="http://schemas.microsoft.com/office/powerpoint/2010/main" val="351745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a:t>
            </a:r>
            <a:r>
              <a:rPr lang="en-US" baseline="0" dirty="0"/>
              <a:t> an existing CDX account, you may need to change your role to a different one depending on what activities you need to perform in </a:t>
            </a:r>
            <a:r>
              <a:rPr lang="en-US" baseline="0" dirty="0" err="1"/>
              <a:t>NetDMR</a:t>
            </a:r>
            <a:r>
              <a:rPr lang="en-US" baseline="0" dirty="0"/>
              <a:t>.  For instance, if you have the “Data Provider” role in CDX and you will need to perform Permit Administrator tasks in </a:t>
            </a:r>
            <a:r>
              <a:rPr lang="en-US" baseline="0" dirty="0" err="1"/>
              <a:t>NetDMR</a:t>
            </a:r>
            <a:r>
              <a:rPr lang="en-US" baseline="0" dirty="0"/>
              <a:t>, you will need to change your CDX role to “Permittee (No Sign).  You would need to “Deactivate your role” and create a new role in CDX prior to creating your account in </a:t>
            </a:r>
            <a:r>
              <a:rPr lang="en-US" baseline="0" dirty="0" err="1"/>
              <a:t>NetDMR</a:t>
            </a:r>
            <a:r>
              <a:rPr lang="en-US" baseline="0" dirty="0"/>
              <a:t>.  Instructions on how to deactivate your role are included at the end of this module.</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7</a:t>
            </a:fld>
            <a:endParaRPr lang="en-US"/>
          </a:p>
        </p:txBody>
      </p:sp>
    </p:spTree>
    <p:extLst>
      <p:ext uri="{BB962C8B-B14F-4D97-AF65-F5344CB8AC3E}">
        <p14:creationId xmlns:p14="http://schemas.microsoft.com/office/powerpoint/2010/main" val="413669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current users with a </a:t>
            </a:r>
            <a:r>
              <a:rPr lang="en-US" dirty="0" err="1"/>
              <a:t>NetDMR</a:t>
            </a:r>
            <a:r>
              <a:rPr lang="en-US" baseline="0" dirty="0"/>
              <a:t> account will migrate to CDX.  Each user will receive an email from netdmr-notification@epa.gov.  All users will also be required to enter a user id (which can be an email address), reset their password and reset 3 security questions.  We will walk thru the steps now.</a:t>
            </a:r>
            <a:endParaRPr lang="en-US" dirty="0"/>
          </a:p>
        </p:txBody>
      </p:sp>
      <p:sp>
        <p:nvSpPr>
          <p:cNvPr id="4" name="Slide Number Placeholder 3"/>
          <p:cNvSpPr>
            <a:spLocks noGrp="1"/>
          </p:cNvSpPr>
          <p:nvPr>
            <p:ph type="sldNum" sz="quarter" idx="10"/>
          </p:nvPr>
        </p:nvSpPr>
        <p:spPr/>
        <p:txBody>
          <a:bodyPr/>
          <a:lstStyle/>
          <a:p>
            <a:fld id="{15F2BFA3-C99D-4D9D-A553-535963AEA662}" type="slidenum">
              <a:rPr lang="en-US" smtClean="0"/>
              <a:t>8</a:t>
            </a:fld>
            <a:endParaRPr lang="en-US"/>
          </a:p>
        </p:txBody>
      </p:sp>
    </p:spTree>
    <p:extLst>
      <p:ext uri="{BB962C8B-B14F-4D97-AF65-F5344CB8AC3E}">
        <p14:creationId xmlns:p14="http://schemas.microsoft.com/office/powerpoint/2010/main" val="243156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a:t>
            </a:r>
            <a:r>
              <a:rPr lang="en-US" baseline="0" dirty="0"/>
              <a:t> of the pre-registration email verification request each user will receive.  If you have a user id in multiple Instances, you will receive an email for each instance.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5F2BFA3-C99D-4D9D-A553-535963AEA662}" type="slidenum">
              <a:rPr lang="en-US" smtClean="0"/>
              <a:t>9</a:t>
            </a:fld>
            <a:endParaRPr lang="en-US"/>
          </a:p>
        </p:txBody>
      </p:sp>
    </p:spTree>
    <p:extLst>
      <p:ext uri="{BB962C8B-B14F-4D97-AF65-F5344CB8AC3E}">
        <p14:creationId xmlns:p14="http://schemas.microsoft.com/office/powerpoint/2010/main" val="35072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05F8F3-54ED-4228-9BFB-474A777971E6}"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229658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5F8F3-54ED-4228-9BFB-474A777971E6}"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369171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5F8F3-54ED-4228-9BFB-474A777971E6}"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FC35-CBD8-403E-83F1-B4134ECEF6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9886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5F8F3-54ED-4228-9BFB-474A777971E6}"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1866942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5F8F3-54ED-4228-9BFB-474A777971E6}"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FC35-CBD8-403E-83F1-B4134ECEF6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157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5F8F3-54ED-4228-9BFB-474A777971E6}"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284866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5F8F3-54ED-4228-9BFB-474A777971E6}"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1907797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5F8F3-54ED-4228-9BFB-474A777971E6}"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29835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5F8F3-54ED-4228-9BFB-474A777971E6}"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279369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5F8F3-54ED-4228-9BFB-474A777971E6}"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81735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05F8F3-54ED-4228-9BFB-474A777971E6}"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241002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05F8F3-54ED-4228-9BFB-474A777971E6}"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241901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05F8F3-54ED-4228-9BFB-474A777971E6}"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152158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5F8F3-54ED-4228-9BFB-474A777971E6}"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235525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05F8F3-54ED-4228-9BFB-474A777971E6}"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90357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05F8F3-54ED-4228-9BFB-474A777971E6}"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8FC35-CBD8-403E-83F1-B4134ECEF614}" type="slidenum">
              <a:rPr lang="en-US" smtClean="0"/>
              <a:t>‹#›</a:t>
            </a:fld>
            <a:endParaRPr lang="en-US"/>
          </a:p>
        </p:txBody>
      </p:sp>
    </p:spTree>
    <p:extLst>
      <p:ext uri="{BB962C8B-B14F-4D97-AF65-F5344CB8AC3E}">
        <p14:creationId xmlns:p14="http://schemas.microsoft.com/office/powerpoint/2010/main" val="71557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05F8F3-54ED-4228-9BFB-474A777971E6}" type="datetimeFigureOut">
              <a:rPr lang="en-US" smtClean="0"/>
              <a:t>2/15/2017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58FC35-CBD8-403E-83F1-B4134ECEF614}" type="slidenum">
              <a:rPr lang="en-US" smtClean="0"/>
              <a:t>‹#›</a:t>
            </a:fld>
            <a:endParaRPr lang="en-US"/>
          </a:p>
        </p:txBody>
      </p:sp>
    </p:spTree>
    <p:extLst>
      <p:ext uri="{BB962C8B-B14F-4D97-AF65-F5344CB8AC3E}">
        <p14:creationId xmlns:p14="http://schemas.microsoft.com/office/powerpoint/2010/main" val="37525801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dx.epa.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netdmr.epa.gov/"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hyperlink" Target="mailto:NPDESeReporting@epa.gov"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552" y="1315962"/>
            <a:ext cx="7766936" cy="1646302"/>
          </a:xfrm>
        </p:spPr>
        <p:txBody>
          <a:bodyPr/>
          <a:lstStyle/>
          <a:p>
            <a:r>
              <a:rPr lang="en-US" dirty="0"/>
              <a:t>Migration to Central Data Exchange (CDX)</a:t>
            </a:r>
          </a:p>
        </p:txBody>
      </p:sp>
    </p:spTree>
    <p:extLst>
      <p:ext uri="{BB962C8B-B14F-4D97-AF65-F5344CB8AC3E}">
        <p14:creationId xmlns:p14="http://schemas.microsoft.com/office/powerpoint/2010/main" val="191418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Email was not received	</a:t>
            </a:r>
          </a:p>
        </p:txBody>
      </p:sp>
      <p:sp>
        <p:nvSpPr>
          <p:cNvPr id="3" name="Content Placeholder 2"/>
          <p:cNvSpPr>
            <a:spLocks noGrp="1"/>
          </p:cNvSpPr>
          <p:nvPr>
            <p:ph idx="1"/>
          </p:nvPr>
        </p:nvSpPr>
        <p:spPr/>
        <p:txBody>
          <a:bodyPr>
            <a:normAutofit lnSpcReduction="10000"/>
          </a:bodyPr>
          <a:lstStyle/>
          <a:p>
            <a:r>
              <a:rPr lang="en-US" sz="3200" dirty="0"/>
              <a:t>Check SPAM folder </a:t>
            </a:r>
          </a:p>
          <a:p>
            <a:pPr lvl="1"/>
            <a:r>
              <a:rPr lang="en-US" sz="3000" dirty="0"/>
              <a:t> We are using the same email address as current </a:t>
            </a:r>
            <a:r>
              <a:rPr lang="en-US" sz="3000" dirty="0" err="1"/>
              <a:t>NetDMR</a:t>
            </a:r>
            <a:r>
              <a:rPr lang="en-US" sz="3000" dirty="0"/>
              <a:t> emails to the users</a:t>
            </a:r>
          </a:p>
          <a:p>
            <a:pPr lvl="1"/>
            <a:r>
              <a:rPr lang="en-US" sz="3200" dirty="0"/>
              <a:t> netdmr-notification@epa.gov</a:t>
            </a:r>
          </a:p>
          <a:p>
            <a:pPr lvl="1"/>
            <a:r>
              <a:rPr lang="en-US" sz="3000" dirty="0"/>
              <a:t> Low possibility of not receiving the email</a:t>
            </a:r>
          </a:p>
          <a:p>
            <a:endParaRPr lang="en-US" sz="3200" dirty="0"/>
          </a:p>
          <a:p>
            <a:r>
              <a:rPr lang="en-US" sz="3200" dirty="0"/>
              <a:t>Contact CDX, email can be resent</a:t>
            </a:r>
          </a:p>
        </p:txBody>
      </p:sp>
    </p:spTree>
    <p:extLst>
      <p:ext uri="{BB962C8B-B14F-4D97-AF65-F5344CB8AC3E}">
        <p14:creationId xmlns:p14="http://schemas.microsoft.com/office/powerpoint/2010/main" val="163072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NETDMR CURRENT USERS</a:t>
            </a:r>
          </a:p>
        </p:txBody>
      </p:sp>
      <p:sp>
        <p:nvSpPr>
          <p:cNvPr id="3" name="Content Placeholder 2"/>
          <p:cNvSpPr>
            <a:spLocks noGrp="1"/>
          </p:cNvSpPr>
          <p:nvPr>
            <p:ph idx="1"/>
          </p:nvPr>
        </p:nvSpPr>
        <p:spPr>
          <a:xfrm>
            <a:off x="677334" y="1930400"/>
            <a:ext cx="8596668" cy="3880773"/>
          </a:xfrm>
        </p:spPr>
        <p:txBody>
          <a:bodyPr>
            <a:normAutofit/>
          </a:bodyPr>
          <a:lstStyle/>
          <a:p>
            <a:r>
              <a:rPr lang="en-US" sz="2800" dirty="0"/>
              <a:t>Click on the link below    (one time)</a:t>
            </a:r>
          </a:p>
        </p:txBody>
      </p:sp>
      <p:pic>
        <p:nvPicPr>
          <p:cNvPr id="4" name="Picture 3"/>
          <p:cNvPicPr>
            <a:picLocks noChangeAspect="1"/>
          </p:cNvPicPr>
          <p:nvPr/>
        </p:nvPicPr>
        <p:blipFill>
          <a:blip r:embed="rId3"/>
          <a:stretch>
            <a:fillRect/>
          </a:stretch>
        </p:blipFill>
        <p:spPr>
          <a:xfrm>
            <a:off x="677334" y="2633001"/>
            <a:ext cx="7620000" cy="3638550"/>
          </a:xfrm>
          <a:prstGeom prst="rect">
            <a:avLst/>
          </a:prstGeom>
        </p:spPr>
      </p:pic>
      <p:sp>
        <p:nvSpPr>
          <p:cNvPr id="5" name="Rectangle 4"/>
          <p:cNvSpPr/>
          <p:nvPr/>
        </p:nvSpPr>
        <p:spPr>
          <a:xfrm>
            <a:off x="1315233" y="3582444"/>
            <a:ext cx="5123145" cy="2883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1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your </a:t>
            </a:r>
            <a:r>
              <a:rPr lang="en-US" dirty="0" err="1"/>
              <a:t>NetDMR</a:t>
            </a:r>
            <a:r>
              <a:rPr lang="en-US" dirty="0"/>
              <a:t> User Id and </a:t>
            </a:r>
            <a:r>
              <a:rPr lang="en-US" dirty="0" err="1"/>
              <a:t>NetDMR</a:t>
            </a:r>
            <a:r>
              <a:rPr lang="en-US" dirty="0"/>
              <a:t> Password</a:t>
            </a:r>
          </a:p>
        </p:txBody>
      </p:sp>
      <p:pic>
        <p:nvPicPr>
          <p:cNvPr id="4" name="Content Placeholder 3"/>
          <p:cNvPicPr>
            <a:picLocks noGrp="1" noChangeAspect="1"/>
          </p:cNvPicPr>
          <p:nvPr>
            <p:ph idx="1"/>
          </p:nvPr>
        </p:nvPicPr>
        <p:blipFill>
          <a:blip r:embed="rId2"/>
          <a:stretch>
            <a:fillRect/>
          </a:stretch>
        </p:blipFill>
        <p:spPr>
          <a:xfrm>
            <a:off x="677863" y="2388372"/>
            <a:ext cx="8596312" cy="3425869"/>
          </a:xfrm>
          <a:prstGeom prst="rect">
            <a:avLst/>
          </a:prstGeom>
        </p:spPr>
      </p:pic>
    </p:spTree>
    <p:extLst>
      <p:ext uri="{BB962C8B-B14F-4D97-AF65-F5344CB8AC3E}">
        <p14:creationId xmlns:p14="http://schemas.microsoft.com/office/powerpoint/2010/main" val="2060722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 ACCOUNT</a:t>
            </a:r>
          </a:p>
        </p:txBody>
      </p:sp>
      <p:sp>
        <p:nvSpPr>
          <p:cNvPr id="3" name="Content Placeholder 2"/>
          <p:cNvSpPr>
            <a:spLocks noGrp="1"/>
          </p:cNvSpPr>
          <p:nvPr>
            <p:ph idx="1"/>
          </p:nvPr>
        </p:nvSpPr>
        <p:spPr>
          <a:xfrm>
            <a:off x="387927" y="1814945"/>
            <a:ext cx="4384570" cy="4170219"/>
          </a:xfrm>
        </p:spPr>
        <p:txBody>
          <a:bodyPr>
            <a:noAutofit/>
          </a:bodyPr>
          <a:lstStyle/>
          <a:p>
            <a:r>
              <a:rPr lang="en-US" sz="2800" dirty="0"/>
              <a:t>Note current role</a:t>
            </a:r>
          </a:p>
          <a:p>
            <a:endParaRPr lang="en-US" sz="2800" dirty="0"/>
          </a:p>
          <a:p>
            <a:r>
              <a:rPr lang="en-US" sz="2800" dirty="0"/>
              <a:t>Roles in  CDX</a:t>
            </a:r>
          </a:p>
          <a:p>
            <a:pPr lvl="1"/>
            <a:r>
              <a:rPr lang="en-US" sz="2800" dirty="0"/>
              <a:t>PERMITTEE (SIGNATURE)</a:t>
            </a:r>
          </a:p>
          <a:p>
            <a:pPr lvl="1"/>
            <a:r>
              <a:rPr lang="en-US" sz="2800" dirty="0"/>
              <a:t>PERMITTEE (NO SIGN)</a:t>
            </a:r>
          </a:p>
          <a:p>
            <a:pPr lvl="1"/>
            <a:r>
              <a:rPr lang="en-US" sz="2800" dirty="0"/>
              <a:t>DATA PROVIDER</a:t>
            </a:r>
          </a:p>
        </p:txBody>
      </p:sp>
      <p:pic>
        <p:nvPicPr>
          <p:cNvPr id="4" name="Picture 3"/>
          <p:cNvPicPr>
            <a:picLocks noChangeAspect="1"/>
          </p:cNvPicPr>
          <p:nvPr/>
        </p:nvPicPr>
        <p:blipFill rotWithShape="1">
          <a:blip r:embed="rId3"/>
          <a:srcRect t="14291" r="27556" b="28086"/>
          <a:stretch/>
        </p:blipFill>
        <p:spPr>
          <a:xfrm>
            <a:off x="5350995" y="2071395"/>
            <a:ext cx="6481034" cy="3676261"/>
          </a:xfrm>
          <a:prstGeom prst="rect">
            <a:avLst/>
          </a:prstGeom>
        </p:spPr>
      </p:pic>
    </p:spTree>
    <p:extLst>
      <p:ext uri="{BB962C8B-B14F-4D97-AF65-F5344CB8AC3E}">
        <p14:creationId xmlns:p14="http://schemas.microsoft.com/office/powerpoint/2010/main" val="173078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Information</a:t>
            </a:r>
          </a:p>
        </p:txBody>
      </p:sp>
      <p:sp>
        <p:nvSpPr>
          <p:cNvPr id="3" name="Content Placeholder 2"/>
          <p:cNvSpPr>
            <a:spLocks noGrp="1"/>
          </p:cNvSpPr>
          <p:nvPr>
            <p:ph idx="1"/>
          </p:nvPr>
        </p:nvSpPr>
        <p:spPr>
          <a:xfrm>
            <a:off x="387926" y="1814945"/>
            <a:ext cx="3848171" cy="4170219"/>
          </a:xfrm>
        </p:spPr>
        <p:txBody>
          <a:bodyPr>
            <a:noAutofit/>
          </a:bodyPr>
          <a:lstStyle/>
          <a:p>
            <a:endParaRPr lang="en-US" sz="2000" dirty="0"/>
          </a:p>
          <a:p>
            <a:r>
              <a:rPr lang="en-US" sz="2800" dirty="0"/>
              <a:t>Confirm ROLE</a:t>
            </a:r>
          </a:p>
          <a:p>
            <a:endParaRPr lang="en-US" sz="2800" dirty="0"/>
          </a:p>
          <a:p>
            <a:r>
              <a:rPr lang="en-US" sz="2800" dirty="0"/>
              <a:t>Click on  “REQUEST ROLE ACCESS”</a:t>
            </a:r>
          </a:p>
        </p:txBody>
      </p:sp>
      <p:pic>
        <p:nvPicPr>
          <p:cNvPr id="5" name="Picture 4"/>
          <p:cNvPicPr>
            <a:picLocks noChangeAspect="1"/>
          </p:cNvPicPr>
          <p:nvPr/>
        </p:nvPicPr>
        <p:blipFill>
          <a:blip r:embed="rId3"/>
          <a:stretch>
            <a:fillRect/>
          </a:stretch>
        </p:blipFill>
        <p:spPr>
          <a:xfrm>
            <a:off x="4525505" y="1650938"/>
            <a:ext cx="7035124" cy="4870470"/>
          </a:xfrm>
          <a:prstGeom prst="rect">
            <a:avLst/>
          </a:prstGeom>
        </p:spPr>
      </p:pic>
    </p:spTree>
    <p:extLst>
      <p:ext uri="{BB962C8B-B14F-4D97-AF65-F5344CB8AC3E}">
        <p14:creationId xmlns:p14="http://schemas.microsoft.com/office/powerpoint/2010/main" val="41508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09600"/>
            <a:ext cx="3922375" cy="1320800"/>
          </a:xfrm>
        </p:spPr>
        <p:txBody>
          <a:bodyPr/>
          <a:lstStyle/>
          <a:p>
            <a:r>
              <a:rPr lang="en-US" dirty="0"/>
              <a:t>Review Account Information</a:t>
            </a:r>
          </a:p>
        </p:txBody>
      </p:sp>
      <p:sp>
        <p:nvSpPr>
          <p:cNvPr id="3" name="Content Placeholder 2"/>
          <p:cNvSpPr>
            <a:spLocks noGrp="1"/>
          </p:cNvSpPr>
          <p:nvPr>
            <p:ph idx="1"/>
          </p:nvPr>
        </p:nvSpPr>
        <p:spPr>
          <a:xfrm>
            <a:off x="455660" y="2257571"/>
            <a:ext cx="3811539" cy="3880773"/>
          </a:xfrm>
        </p:spPr>
        <p:txBody>
          <a:bodyPr>
            <a:normAutofit/>
          </a:bodyPr>
          <a:lstStyle/>
          <a:p>
            <a:r>
              <a:rPr lang="en-US" sz="2800" dirty="0"/>
              <a:t>Fill out the required information</a:t>
            </a:r>
          </a:p>
          <a:p>
            <a:endParaRPr lang="en-US" sz="2800" dirty="0"/>
          </a:p>
          <a:p>
            <a:pPr lvl="1"/>
            <a:r>
              <a:rPr lang="en-US" sz="2800" dirty="0"/>
              <a:t>Noted with  *</a:t>
            </a:r>
          </a:p>
        </p:txBody>
      </p:sp>
      <p:pic>
        <p:nvPicPr>
          <p:cNvPr id="4" name="Picture 3"/>
          <p:cNvPicPr>
            <a:picLocks noChangeAspect="1"/>
          </p:cNvPicPr>
          <p:nvPr/>
        </p:nvPicPr>
        <p:blipFill>
          <a:blip r:embed="rId3"/>
          <a:stretch>
            <a:fillRect/>
          </a:stretch>
        </p:blipFill>
        <p:spPr>
          <a:xfrm>
            <a:off x="4835235" y="271176"/>
            <a:ext cx="6356639" cy="6586824"/>
          </a:xfrm>
          <a:prstGeom prst="rect">
            <a:avLst/>
          </a:prstGeom>
        </p:spPr>
      </p:pic>
      <p:pic>
        <p:nvPicPr>
          <p:cNvPr id="2" name="Picture 1"/>
          <p:cNvPicPr>
            <a:picLocks noChangeAspect="1"/>
          </p:cNvPicPr>
          <p:nvPr/>
        </p:nvPicPr>
        <p:blipFill rotWithShape="1">
          <a:blip r:embed="rId4"/>
          <a:srcRect l="25723" t="57547" r="45853" b="33827"/>
          <a:stretch/>
        </p:blipFill>
        <p:spPr>
          <a:xfrm>
            <a:off x="6429495" y="2661557"/>
            <a:ext cx="1865419" cy="391886"/>
          </a:xfrm>
          <a:prstGeom prst="rect">
            <a:avLst/>
          </a:prstGeom>
        </p:spPr>
      </p:pic>
    </p:spTree>
    <p:extLst>
      <p:ext uri="{BB962C8B-B14F-4D97-AF65-F5344CB8AC3E}">
        <p14:creationId xmlns:p14="http://schemas.microsoft.com/office/powerpoint/2010/main" val="187768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Account Information</a:t>
            </a:r>
          </a:p>
        </p:txBody>
      </p:sp>
      <p:sp>
        <p:nvSpPr>
          <p:cNvPr id="3" name="Content Placeholder 2"/>
          <p:cNvSpPr>
            <a:spLocks noGrp="1"/>
          </p:cNvSpPr>
          <p:nvPr>
            <p:ph idx="1"/>
          </p:nvPr>
        </p:nvSpPr>
        <p:spPr>
          <a:xfrm>
            <a:off x="677334" y="1930401"/>
            <a:ext cx="3386809" cy="4502726"/>
          </a:xfrm>
        </p:spPr>
        <p:txBody>
          <a:bodyPr>
            <a:normAutofit lnSpcReduction="10000"/>
          </a:bodyPr>
          <a:lstStyle/>
          <a:p>
            <a:r>
              <a:rPr lang="en-US" sz="2800" dirty="0"/>
              <a:t>Search for your   Organization</a:t>
            </a:r>
            <a:br>
              <a:rPr lang="en-US" sz="2800" dirty="0"/>
            </a:br>
            <a:endParaRPr lang="en-US" sz="2800" dirty="0"/>
          </a:p>
          <a:p>
            <a:r>
              <a:rPr lang="en-US" sz="2800" dirty="0"/>
              <a:t>Click on the Organization id to link</a:t>
            </a:r>
          </a:p>
          <a:p>
            <a:endParaRPr lang="en-US" sz="2800" dirty="0"/>
          </a:p>
          <a:p>
            <a:r>
              <a:rPr lang="en-US" sz="2800" dirty="0"/>
              <a:t>Organization unavailable (see next slides)</a:t>
            </a:r>
          </a:p>
          <a:p>
            <a:endParaRPr lang="en-US" dirty="0"/>
          </a:p>
        </p:txBody>
      </p:sp>
      <p:pic>
        <p:nvPicPr>
          <p:cNvPr id="5" name="Picture 4"/>
          <p:cNvPicPr>
            <a:picLocks noChangeAspect="1"/>
          </p:cNvPicPr>
          <p:nvPr/>
        </p:nvPicPr>
        <p:blipFill>
          <a:blip r:embed="rId3"/>
          <a:stretch>
            <a:fillRect/>
          </a:stretch>
        </p:blipFill>
        <p:spPr>
          <a:xfrm>
            <a:off x="4064143" y="1930400"/>
            <a:ext cx="7870491" cy="3181927"/>
          </a:xfrm>
          <a:prstGeom prst="rect">
            <a:avLst/>
          </a:prstGeom>
        </p:spPr>
      </p:pic>
    </p:spTree>
    <p:extLst>
      <p:ext uri="{BB962C8B-B14F-4D97-AF65-F5344CB8AC3E}">
        <p14:creationId xmlns:p14="http://schemas.microsoft.com/office/powerpoint/2010/main" val="176667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Account Information</a:t>
            </a:r>
          </a:p>
        </p:txBody>
      </p:sp>
      <p:sp>
        <p:nvSpPr>
          <p:cNvPr id="3" name="Content Placeholder 2"/>
          <p:cNvSpPr>
            <a:spLocks noGrp="1"/>
          </p:cNvSpPr>
          <p:nvPr>
            <p:ph idx="1"/>
          </p:nvPr>
        </p:nvSpPr>
        <p:spPr>
          <a:xfrm>
            <a:off x="677334" y="1930401"/>
            <a:ext cx="3386809" cy="4502726"/>
          </a:xfrm>
        </p:spPr>
        <p:txBody>
          <a:bodyPr>
            <a:normAutofit/>
          </a:bodyPr>
          <a:lstStyle/>
          <a:p>
            <a:r>
              <a:rPr lang="en-US" sz="2800" dirty="0"/>
              <a:t>Select your   Organization</a:t>
            </a:r>
          </a:p>
          <a:p>
            <a:endParaRPr lang="en-US" sz="2800" dirty="0"/>
          </a:p>
          <a:p>
            <a:r>
              <a:rPr lang="en-US" sz="2800" dirty="0"/>
              <a:t>Enter your phone number</a:t>
            </a:r>
            <a:br>
              <a:rPr lang="en-US" sz="2800" dirty="0"/>
            </a:br>
            <a:endParaRPr lang="en-US" sz="2800" dirty="0"/>
          </a:p>
          <a:p>
            <a:endParaRPr lang="en-US" dirty="0"/>
          </a:p>
        </p:txBody>
      </p:sp>
      <p:pic>
        <p:nvPicPr>
          <p:cNvPr id="4" name="Picture 3"/>
          <p:cNvPicPr>
            <a:picLocks noChangeAspect="1"/>
          </p:cNvPicPr>
          <p:nvPr/>
        </p:nvPicPr>
        <p:blipFill>
          <a:blip r:embed="rId3"/>
          <a:stretch>
            <a:fillRect/>
          </a:stretch>
        </p:blipFill>
        <p:spPr>
          <a:xfrm>
            <a:off x="4188278" y="1930400"/>
            <a:ext cx="7305203" cy="4307114"/>
          </a:xfrm>
          <a:prstGeom prst="rect">
            <a:avLst/>
          </a:prstGeom>
        </p:spPr>
      </p:pic>
    </p:spTree>
    <p:extLst>
      <p:ext uri="{BB962C8B-B14F-4D97-AF65-F5344CB8AC3E}">
        <p14:creationId xmlns:p14="http://schemas.microsoft.com/office/powerpoint/2010/main" val="185952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Organization – Not Found</a:t>
            </a:r>
          </a:p>
        </p:txBody>
      </p:sp>
      <p:sp>
        <p:nvSpPr>
          <p:cNvPr id="3" name="Content Placeholder 2"/>
          <p:cNvSpPr>
            <a:spLocks noGrp="1"/>
          </p:cNvSpPr>
          <p:nvPr>
            <p:ph idx="1"/>
          </p:nvPr>
        </p:nvSpPr>
        <p:spPr>
          <a:xfrm>
            <a:off x="677334" y="2160589"/>
            <a:ext cx="3115177" cy="3880773"/>
          </a:xfrm>
        </p:spPr>
        <p:txBody>
          <a:bodyPr/>
          <a:lstStyle/>
          <a:p>
            <a:r>
              <a:rPr lang="en-US" sz="2800" dirty="0"/>
              <a:t>Organization unavailable</a:t>
            </a:r>
          </a:p>
          <a:p>
            <a:endParaRPr lang="en-US" sz="2800" dirty="0"/>
          </a:p>
          <a:p>
            <a:r>
              <a:rPr lang="en-US" sz="2800" dirty="0"/>
              <a:t>“Request that we add your organization”</a:t>
            </a:r>
          </a:p>
          <a:p>
            <a:endParaRPr lang="en-US" dirty="0"/>
          </a:p>
          <a:p>
            <a:pPr lvl="1"/>
            <a:endParaRPr lang="en-US" dirty="0"/>
          </a:p>
        </p:txBody>
      </p:sp>
      <p:pic>
        <p:nvPicPr>
          <p:cNvPr id="4" name="Picture 3"/>
          <p:cNvPicPr>
            <a:picLocks noChangeAspect="1"/>
          </p:cNvPicPr>
          <p:nvPr/>
        </p:nvPicPr>
        <p:blipFill rotWithShape="1">
          <a:blip r:embed="rId3"/>
          <a:srcRect r="6911" b="10807"/>
          <a:stretch/>
        </p:blipFill>
        <p:spPr>
          <a:xfrm>
            <a:off x="4436384" y="1930400"/>
            <a:ext cx="7541588" cy="2236866"/>
          </a:xfrm>
          <a:prstGeom prst="rect">
            <a:avLst/>
          </a:prstGeom>
        </p:spPr>
      </p:pic>
      <p:sp>
        <p:nvSpPr>
          <p:cNvPr id="5" name="Rounded Rectangle 4"/>
          <p:cNvSpPr/>
          <p:nvPr/>
        </p:nvSpPr>
        <p:spPr>
          <a:xfrm>
            <a:off x="4631961" y="3312826"/>
            <a:ext cx="2953062" cy="3747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3"/>
          </p:cNvCxnSpPr>
          <p:nvPr/>
        </p:nvCxnSpPr>
        <p:spPr>
          <a:xfrm>
            <a:off x="7585023" y="3500203"/>
            <a:ext cx="1184223" cy="3072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37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Organization – Not Found</a:t>
            </a:r>
          </a:p>
        </p:txBody>
      </p:sp>
      <p:sp>
        <p:nvSpPr>
          <p:cNvPr id="3" name="Content Placeholder 2"/>
          <p:cNvSpPr>
            <a:spLocks noGrp="1"/>
          </p:cNvSpPr>
          <p:nvPr>
            <p:ph idx="1"/>
          </p:nvPr>
        </p:nvSpPr>
        <p:spPr>
          <a:xfrm>
            <a:off x="677334" y="2160589"/>
            <a:ext cx="4764096" cy="3880773"/>
          </a:xfrm>
        </p:spPr>
        <p:txBody>
          <a:bodyPr>
            <a:normAutofit lnSpcReduction="10000"/>
          </a:bodyPr>
          <a:lstStyle/>
          <a:p>
            <a:r>
              <a:rPr lang="en-US" sz="2800" dirty="0"/>
              <a:t>Fill out the required information for your organization</a:t>
            </a:r>
          </a:p>
          <a:p>
            <a:endParaRPr lang="en-US" sz="2800" dirty="0"/>
          </a:p>
          <a:p>
            <a:pPr lvl="1"/>
            <a:r>
              <a:rPr lang="en-US" sz="2800" dirty="0"/>
              <a:t>Noted with  *</a:t>
            </a:r>
          </a:p>
          <a:p>
            <a:pPr lvl="1"/>
            <a:endParaRPr lang="en-US" sz="2800" dirty="0"/>
          </a:p>
          <a:p>
            <a:r>
              <a:rPr lang="en-US" sz="3000" dirty="0"/>
              <a:t>Click “Submit Request for Access”</a:t>
            </a:r>
          </a:p>
          <a:p>
            <a:pPr lvl="1"/>
            <a:endParaRPr lang="en-US" sz="2800" dirty="0"/>
          </a:p>
          <a:p>
            <a:pPr lvl="1"/>
            <a:endParaRPr lang="en-US" sz="2800" dirty="0"/>
          </a:p>
          <a:p>
            <a:endParaRPr lang="en-US" dirty="0"/>
          </a:p>
        </p:txBody>
      </p:sp>
      <p:pic>
        <p:nvPicPr>
          <p:cNvPr id="4" name="Picture 3"/>
          <p:cNvPicPr>
            <a:picLocks noChangeAspect="1"/>
          </p:cNvPicPr>
          <p:nvPr/>
        </p:nvPicPr>
        <p:blipFill rotWithShape="1">
          <a:blip r:embed="rId3"/>
          <a:srcRect r="28556" b="4306"/>
          <a:stretch/>
        </p:blipFill>
        <p:spPr>
          <a:xfrm>
            <a:off x="5592034" y="1420734"/>
            <a:ext cx="5875441" cy="4908834"/>
          </a:xfrm>
          <a:prstGeom prst="rect">
            <a:avLst/>
          </a:prstGeom>
        </p:spPr>
      </p:pic>
    </p:spTree>
    <p:extLst>
      <p:ext uri="{BB962C8B-B14F-4D97-AF65-F5344CB8AC3E}">
        <p14:creationId xmlns:p14="http://schemas.microsoft.com/office/powerpoint/2010/main" val="169422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to CDX</a:t>
            </a:r>
          </a:p>
        </p:txBody>
      </p:sp>
      <p:sp>
        <p:nvSpPr>
          <p:cNvPr id="3" name="Content Placeholder 2"/>
          <p:cNvSpPr>
            <a:spLocks noGrp="1"/>
          </p:cNvSpPr>
          <p:nvPr>
            <p:ph idx="1"/>
          </p:nvPr>
        </p:nvSpPr>
        <p:spPr>
          <a:xfrm>
            <a:off x="0" y="1600225"/>
            <a:ext cx="10022748" cy="3880773"/>
          </a:xfrm>
        </p:spPr>
        <p:txBody>
          <a:bodyPr>
            <a:noAutofit/>
          </a:bodyPr>
          <a:lstStyle/>
          <a:p>
            <a:r>
              <a:rPr lang="en-US" sz="2800" dirty="0"/>
              <a:t>Goal</a:t>
            </a:r>
          </a:p>
          <a:p>
            <a:pPr lvl="1"/>
            <a:r>
              <a:rPr lang="en-US" sz="2800" dirty="0"/>
              <a:t>Streamline Accounts for Permittees and Data Providers</a:t>
            </a:r>
          </a:p>
          <a:p>
            <a:pPr lvl="1"/>
            <a:r>
              <a:rPr lang="en-US" sz="2800" dirty="0"/>
              <a:t>Store Copy of Records at CDX</a:t>
            </a:r>
          </a:p>
          <a:p>
            <a:pPr lvl="1"/>
            <a:r>
              <a:rPr lang="en-US" sz="2800" dirty="0"/>
              <a:t>One CDX Account will allow you to have access to various electronic reporting programs, such as:</a:t>
            </a:r>
          </a:p>
          <a:p>
            <a:pPr lvl="2"/>
            <a:r>
              <a:rPr lang="en-US" sz="2800" dirty="0"/>
              <a:t>	</a:t>
            </a:r>
            <a:r>
              <a:rPr lang="en-US" sz="2800" dirty="0" err="1"/>
              <a:t>NeT</a:t>
            </a:r>
            <a:r>
              <a:rPr lang="en-US" sz="2800" dirty="0"/>
              <a:t>, </a:t>
            </a:r>
            <a:r>
              <a:rPr lang="en-US" sz="2800" dirty="0" err="1"/>
              <a:t>NetDMR</a:t>
            </a:r>
            <a:r>
              <a:rPr lang="en-US" sz="2800" dirty="0"/>
              <a:t>, and other EPA Program Services</a:t>
            </a:r>
          </a:p>
        </p:txBody>
      </p:sp>
    </p:spTree>
    <p:extLst>
      <p:ext uri="{BB962C8B-B14F-4D97-AF65-F5344CB8AC3E}">
        <p14:creationId xmlns:p14="http://schemas.microsoft.com/office/powerpoint/2010/main" val="238002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Process</a:t>
            </a:r>
          </a:p>
        </p:txBody>
      </p:sp>
      <p:sp>
        <p:nvSpPr>
          <p:cNvPr id="3" name="Content Placeholder 2"/>
          <p:cNvSpPr>
            <a:spLocks noGrp="1"/>
          </p:cNvSpPr>
          <p:nvPr>
            <p:ph idx="1"/>
          </p:nvPr>
        </p:nvSpPr>
        <p:spPr/>
        <p:txBody>
          <a:bodyPr>
            <a:normAutofit/>
          </a:bodyPr>
          <a:lstStyle/>
          <a:p>
            <a:r>
              <a:rPr lang="en-US" sz="3200" dirty="0"/>
              <a:t>Permittee (no sign) and Data Providers will now have access to </a:t>
            </a:r>
            <a:r>
              <a:rPr lang="en-US" sz="3200" dirty="0" err="1"/>
              <a:t>NetDMR</a:t>
            </a:r>
            <a:endParaRPr lang="en-US" sz="3200" dirty="0"/>
          </a:p>
          <a:p>
            <a:endParaRPr lang="en-US" sz="3200" dirty="0"/>
          </a:p>
          <a:p>
            <a:r>
              <a:rPr lang="en-US" sz="3200" dirty="0"/>
              <a:t>Permittee (sign) will need to continue as additional information is required</a:t>
            </a:r>
          </a:p>
        </p:txBody>
      </p:sp>
    </p:spTree>
    <p:extLst>
      <p:ext uri="{BB962C8B-B14F-4D97-AF65-F5344CB8AC3E}">
        <p14:creationId xmlns:p14="http://schemas.microsoft.com/office/powerpoint/2010/main" val="426009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Roles can now Log into </a:t>
            </a:r>
            <a:r>
              <a:rPr lang="en-US" dirty="0" err="1"/>
              <a:t>NetDMR</a:t>
            </a:r>
            <a:endParaRPr lang="en-US" dirty="0"/>
          </a:p>
        </p:txBody>
      </p:sp>
      <p:sp>
        <p:nvSpPr>
          <p:cNvPr id="3" name="Content Placeholder 2"/>
          <p:cNvSpPr>
            <a:spLocks noGrp="1"/>
          </p:cNvSpPr>
          <p:nvPr>
            <p:ph idx="1"/>
          </p:nvPr>
        </p:nvSpPr>
        <p:spPr>
          <a:xfrm>
            <a:off x="677334" y="2160589"/>
            <a:ext cx="3386666" cy="3880773"/>
          </a:xfrm>
        </p:spPr>
        <p:txBody>
          <a:bodyPr>
            <a:normAutofit/>
          </a:bodyPr>
          <a:lstStyle/>
          <a:p>
            <a:r>
              <a:rPr lang="en-US" sz="2400" dirty="0"/>
              <a:t>Permittee (no sign) and Data Providers now have access to </a:t>
            </a:r>
            <a:r>
              <a:rPr lang="en-US" sz="2400" dirty="0" err="1"/>
              <a:t>NetDMR</a:t>
            </a:r>
            <a:endParaRPr lang="en-US" sz="2400" dirty="0"/>
          </a:p>
          <a:p>
            <a:endParaRPr lang="en-US" sz="2400" dirty="0"/>
          </a:p>
          <a:p>
            <a:r>
              <a:rPr lang="en-US" sz="2400" dirty="0"/>
              <a:t>Log into CDX</a:t>
            </a:r>
          </a:p>
        </p:txBody>
      </p:sp>
      <p:pic>
        <p:nvPicPr>
          <p:cNvPr id="4" name="Picture 3"/>
          <p:cNvPicPr>
            <a:picLocks noChangeAspect="1"/>
          </p:cNvPicPr>
          <p:nvPr/>
        </p:nvPicPr>
        <p:blipFill>
          <a:blip r:embed="rId2"/>
          <a:stretch>
            <a:fillRect/>
          </a:stretch>
        </p:blipFill>
        <p:spPr>
          <a:xfrm>
            <a:off x="4463689" y="1930400"/>
            <a:ext cx="6944540" cy="3880773"/>
          </a:xfrm>
          <a:prstGeom prst="rect">
            <a:avLst/>
          </a:prstGeom>
        </p:spPr>
      </p:pic>
      <p:sp>
        <p:nvSpPr>
          <p:cNvPr id="5" name="Rounded Rectangle 4"/>
          <p:cNvSpPr/>
          <p:nvPr/>
        </p:nvSpPr>
        <p:spPr>
          <a:xfrm>
            <a:off x="4252686" y="4659086"/>
            <a:ext cx="3657600" cy="6966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84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Roles can now Log into </a:t>
            </a:r>
            <a:r>
              <a:rPr lang="en-US" dirty="0" err="1"/>
              <a:t>NetDMR</a:t>
            </a:r>
            <a:endParaRPr lang="en-US" dirty="0"/>
          </a:p>
        </p:txBody>
      </p:sp>
      <p:sp>
        <p:nvSpPr>
          <p:cNvPr id="3" name="Content Placeholder 2"/>
          <p:cNvSpPr>
            <a:spLocks noGrp="1"/>
          </p:cNvSpPr>
          <p:nvPr>
            <p:ph idx="1"/>
          </p:nvPr>
        </p:nvSpPr>
        <p:spPr>
          <a:xfrm>
            <a:off x="677334" y="2160589"/>
            <a:ext cx="3778552" cy="3880773"/>
          </a:xfrm>
        </p:spPr>
        <p:txBody>
          <a:bodyPr>
            <a:normAutofit/>
          </a:bodyPr>
          <a:lstStyle/>
          <a:p>
            <a:endParaRPr lang="en-US" sz="2400" dirty="0"/>
          </a:p>
          <a:p>
            <a:r>
              <a:rPr lang="en-US" sz="2400" dirty="0"/>
              <a:t>Click on your Role to proceed</a:t>
            </a:r>
          </a:p>
        </p:txBody>
      </p:sp>
      <p:pic>
        <p:nvPicPr>
          <p:cNvPr id="4" name="Picture 3"/>
          <p:cNvPicPr>
            <a:picLocks noChangeAspect="1"/>
          </p:cNvPicPr>
          <p:nvPr/>
        </p:nvPicPr>
        <p:blipFill rotWithShape="1">
          <a:blip r:embed="rId2"/>
          <a:srcRect l="1132" t="8553" r="42684" b="28839"/>
          <a:stretch/>
        </p:blipFill>
        <p:spPr>
          <a:xfrm>
            <a:off x="5413828" y="1902613"/>
            <a:ext cx="5495456" cy="4382073"/>
          </a:xfrm>
          <a:prstGeom prst="rect">
            <a:avLst/>
          </a:prstGeom>
        </p:spPr>
      </p:pic>
      <p:sp>
        <p:nvSpPr>
          <p:cNvPr id="5" name="Rounded Rectangle 4"/>
          <p:cNvSpPr/>
          <p:nvPr/>
        </p:nvSpPr>
        <p:spPr>
          <a:xfrm>
            <a:off x="9506857" y="4049486"/>
            <a:ext cx="1233714" cy="5805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rgbClr val="FF0000"/>
                </a:solidFill>
              </a:ln>
            </a:endParaRPr>
          </a:p>
        </p:txBody>
      </p:sp>
    </p:spTree>
    <p:extLst>
      <p:ext uri="{BB962C8B-B14F-4D97-AF65-F5344CB8AC3E}">
        <p14:creationId xmlns:p14="http://schemas.microsoft.com/office/powerpoint/2010/main" val="425097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a:t>
            </a:r>
            <a:r>
              <a:rPr lang="en-US" dirty="0" err="1"/>
              <a:t>NetDMR</a:t>
            </a:r>
            <a:endParaRPr lang="en-US" dirty="0"/>
          </a:p>
        </p:txBody>
      </p:sp>
      <p:pic>
        <p:nvPicPr>
          <p:cNvPr id="4" name="Picture 3"/>
          <p:cNvPicPr>
            <a:picLocks noChangeAspect="1"/>
          </p:cNvPicPr>
          <p:nvPr/>
        </p:nvPicPr>
        <p:blipFill>
          <a:blip r:embed="rId3"/>
          <a:stretch>
            <a:fillRect/>
          </a:stretch>
        </p:blipFill>
        <p:spPr>
          <a:xfrm>
            <a:off x="2940423" y="1469671"/>
            <a:ext cx="5576047" cy="5120417"/>
          </a:xfrm>
          <a:prstGeom prst="rect">
            <a:avLst/>
          </a:prstGeom>
        </p:spPr>
      </p:pic>
      <p:sp>
        <p:nvSpPr>
          <p:cNvPr id="5" name="Oval 4"/>
          <p:cNvSpPr/>
          <p:nvPr/>
        </p:nvSpPr>
        <p:spPr>
          <a:xfrm>
            <a:off x="4808447" y="3407655"/>
            <a:ext cx="1839997" cy="51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65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Error encountered when clicking on email link again, after registration is complete</a:t>
            </a:r>
          </a:p>
        </p:txBody>
      </p:sp>
      <p:sp>
        <p:nvSpPr>
          <p:cNvPr id="3" name="Content Placeholder 2"/>
          <p:cNvSpPr>
            <a:spLocks noGrp="1"/>
          </p:cNvSpPr>
          <p:nvPr>
            <p:ph idx="1"/>
          </p:nvPr>
        </p:nvSpPr>
        <p:spPr>
          <a:xfrm>
            <a:off x="475989" y="2054269"/>
            <a:ext cx="4685839" cy="4446740"/>
          </a:xfrm>
        </p:spPr>
        <p:txBody>
          <a:bodyPr>
            <a:noAutofit/>
          </a:bodyPr>
          <a:lstStyle/>
          <a:p>
            <a:r>
              <a:rPr lang="en-US" sz="2800" dirty="0"/>
              <a:t>Following message will appear</a:t>
            </a:r>
          </a:p>
          <a:p>
            <a:endParaRPr lang="en-US" sz="2800" dirty="0"/>
          </a:p>
          <a:p>
            <a:r>
              <a:rPr lang="en-US" sz="2800" dirty="0"/>
              <a:t>This indicates that your CDX account has already been established</a:t>
            </a:r>
          </a:p>
          <a:p>
            <a:endParaRPr lang="en-US" sz="2800" dirty="0"/>
          </a:p>
          <a:p>
            <a:r>
              <a:rPr lang="en-US" sz="2800" dirty="0"/>
              <a:t>Log in to CDX</a:t>
            </a:r>
          </a:p>
        </p:txBody>
      </p:sp>
      <p:pic>
        <p:nvPicPr>
          <p:cNvPr id="9"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531" y="2329080"/>
            <a:ext cx="6229960" cy="29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105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Permittee (Sign) Continue Registering</a:t>
            </a:r>
          </a:p>
        </p:txBody>
      </p:sp>
      <p:sp>
        <p:nvSpPr>
          <p:cNvPr id="3" name="Content Placeholder 2"/>
          <p:cNvSpPr>
            <a:spLocks noGrp="1"/>
          </p:cNvSpPr>
          <p:nvPr>
            <p:ph idx="1"/>
          </p:nvPr>
        </p:nvSpPr>
        <p:spPr>
          <a:xfrm>
            <a:off x="677333" y="2160588"/>
            <a:ext cx="9237632" cy="4437435"/>
          </a:xfrm>
        </p:spPr>
        <p:txBody>
          <a:bodyPr>
            <a:normAutofit/>
          </a:bodyPr>
          <a:lstStyle/>
          <a:p>
            <a:r>
              <a:rPr lang="en-US" sz="2800" dirty="0"/>
              <a:t>Permittee (Sign) role requires additional steps</a:t>
            </a:r>
          </a:p>
          <a:p>
            <a:endParaRPr lang="en-US" sz="2800" dirty="0"/>
          </a:p>
          <a:p>
            <a:pPr lvl="1"/>
            <a:r>
              <a:rPr lang="en-US" sz="2800" dirty="0"/>
              <a:t>Enter Job Title</a:t>
            </a:r>
          </a:p>
          <a:p>
            <a:pPr lvl="1"/>
            <a:endParaRPr lang="en-US" sz="2800" dirty="0"/>
          </a:p>
          <a:p>
            <a:pPr lvl="1"/>
            <a:r>
              <a:rPr lang="en-US" sz="2800" dirty="0"/>
              <a:t>Create 5 additional security questions &amp; answers</a:t>
            </a:r>
          </a:p>
          <a:p>
            <a:pPr lvl="1"/>
            <a:endParaRPr lang="en-US" sz="2800" dirty="0"/>
          </a:p>
          <a:p>
            <a:pPr lvl="1"/>
            <a:r>
              <a:rPr lang="en-US" sz="2800" dirty="0"/>
              <a:t>“Accept” the Electronic Signatory Agreement</a:t>
            </a:r>
          </a:p>
        </p:txBody>
      </p:sp>
    </p:spTree>
    <p:extLst>
      <p:ext uri="{BB962C8B-B14F-4D97-AF65-F5344CB8AC3E}">
        <p14:creationId xmlns:p14="http://schemas.microsoft.com/office/powerpoint/2010/main" val="3444113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Confirmation</a:t>
            </a:r>
          </a:p>
        </p:txBody>
      </p:sp>
      <p:sp>
        <p:nvSpPr>
          <p:cNvPr id="3" name="Content Placeholder 2"/>
          <p:cNvSpPr>
            <a:spLocks noGrp="1"/>
          </p:cNvSpPr>
          <p:nvPr>
            <p:ph idx="1"/>
          </p:nvPr>
        </p:nvSpPr>
        <p:spPr>
          <a:xfrm>
            <a:off x="677334" y="2191716"/>
            <a:ext cx="8596668" cy="3880773"/>
          </a:xfrm>
        </p:spPr>
        <p:txBody>
          <a:bodyPr>
            <a:normAutofit/>
          </a:bodyPr>
          <a:lstStyle/>
          <a:p>
            <a:r>
              <a:rPr lang="en-US" sz="2800" dirty="0"/>
              <a:t>Enter Job Title</a:t>
            </a:r>
          </a:p>
        </p:txBody>
      </p:sp>
      <p:pic>
        <p:nvPicPr>
          <p:cNvPr id="4" name="Picture 3"/>
          <p:cNvPicPr>
            <a:picLocks noChangeAspect="1"/>
          </p:cNvPicPr>
          <p:nvPr/>
        </p:nvPicPr>
        <p:blipFill>
          <a:blip r:embed="rId3"/>
          <a:stretch>
            <a:fillRect/>
          </a:stretch>
        </p:blipFill>
        <p:spPr>
          <a:xfrm>
            <a:off x="4350327" y="1637867"/>
            <a:ext cx="7267575" cy="4434622"/>
          </a:xfrm>
          <a:prstGeom prst="rect">
            <a:avLst/>
          </a:prstGeom>
        </p:spPr>
      </p:pic>
    </p:spTree>
    <p:extLst>
      <p:ext uri="{BB962C8B-B14F-4D97-AF65-F5344CB8AC3E}">
        <p14:creationId xmlns:p14="http://schemas.microsoft.com/office/powerpoint/2010/main" val="1304112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Confirmation</a:t>
            </a:r>
          </a:p>
        </p:txBody>
      </p:sp>
      <p:sp>
        <p:nvSpPr>
          <p:cNvPr id="3" name="Content Placeholder 2"/>
          <p:cNvSpPr>
            <a:spLocks noGrp="1"/>
          </p:cNvSpPr>
          <p:nvPr>
            <p:ph idx="1"/>
          </p:nvPr>
        </p:nvSpPr>
        <p:spPr>
          <a:xfrm>
            <a:off x="677333" y="2160589"/>
            <a:ext cx="3568989" cy="4390523"/>
          </a:xfrm>
        </p:spPr>
        <p:txBody>
          <a:bodyPr>
            <a:normAutofit/>
          </a:bodyPr>
          <a:lstStyle/>
          <a:p>
            <a:r>
              <a:rPr lang="en-US" sz="2800" dirty="0"/>
              <a:t>Signature Question Verification</a:t>
            </a:r>
          </a:p>
          <a:p>
            <a:endParaRPr lang="en-US" sz="2800" dirty="0"/>
          </a:p>
          <a:p>
            <a:pPr lvl="1"/>
            <a:r>
              <a:rPr lang="en-US" sz="2800" dirty="0"/>
              <a:t>5 Signature questions and answers</a:t>
            </a:r>
          </a:p>
          <a:p>
            <a:pPr lvl="1"/>
            <a:endParaRPr lang="en-US" sz="2800" dirty="0"/>
          </a:p>
          <a:p>
            <a:pPr lvl="1"/>
            <a:r>
              <a:rPr lang="en-US" sz="2800" dirty="0"/>
              <a:t>Save Answers</a:t>
            </a:r>
          </a:p>
        </p:txBody>
      </p:sp>
      <p:pic>
        <p:nvPicPr>
          <p:cNvPr id="4" name="Picture 3"/>
          <p:cNvPicPr>
            <a:picLocks noChangeAspect="1"/>
          </p:cNvPicPr>
          <p:nvPr/>
        </p:nvPicPr>
        <p:blipFill>
          <a:blip r:embed="rId3"/>
          <a:stretch>
            <a:fillRect/>
          </a:stretch>
        </p:blipFill>
        <p:spPr>
          <a:xfrm>
            <a:off x="4406610" y="774037"/>
            <a:ext cx="7372867" cy="5585199"/>
          </a:xfrm>
          <a:prstGeom prst="rect">
            <a:avLst/>
          </a:prstGeom>
        </p:spPr>
      </p:pic>
    </p:spTree>
    <p:extLst>
      <p:ext uri="{BB962C8B-B14F-4D97-AF65-F5344CB8AC3E}">
        <p14:creationId xmlns:p14="http://schemas.microsoft.com/office/powerpoint/2010/main" val="248248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ESA</a:t>
            </a:r>
          </a:p>
        </p:txBody>
      </p:sp>
      <p:sp>
        <p:nvSpPr>
          <p:cNvPr id="3" name="Content Placeholder 2"/>
          <p:cNvSpPr>
            <a:spLocks noGrp="1"/>
          </p:cNvSpPr>
          <p:nvPr>
            <p:ph idx="1"/>
          </p:nvPr>
        </p:nvSpPr>
        <p:spPr>
          <a:xfrm>
            <a:off x="344825" y="2041238"/>
            <a:ext cx="8596668" cy="3880773"/>
          </a:xfrm>
        </p:spPr>
        <p:txBody>
          <a:bodyPr>
            <a:normAutofit/>
          </a:bodyPr>
          <a:lstStyle/>
          <a:p>
            <a:r>
              <a:rPr lang="en-US" sz="2800" dirty="0"/>
              <a:t>“Sign Electronically”</a:t>
            </a:r>
          </a:p>
        </p:txBody>
      </p:sp>
      <p:pic>
        <p:nvPicPr>
          <p:cNvPr id="4" name="Picture 3"/>
          <p:cNvPicPr>
            <a:picLocks noChangeAspect="1"/>
          </p:cNvPicPr>
          <p:nvPr/>
        </p:nvPicPr>
        <p:blipFill rotWithShape="1">
          <a:blip r:embed="rId3"/>
          <a:srcRect t="9301" r="2385" b="19352"/>
          <a:stretch/>
        </p:blipFill>
        <p:spPr>
          <a:xfrm>
            <a:off x="4643159" y="609600"/>
            <a:ext cx="7225553" cy="5688360"/>
          </a:xfrm>
          <a:prstGeom prst="rect">
            <a:avLst/>
          </a:prstGeom>
        </p:spPr>
      </p:pic>
    </p:spTree>
    <p:extLst>
      <p:ext uri="{BB962C8B-B14F-4D97-AF65-F5344CB8AC3E}">
        <p14:creationId xmlns:p14="http://schemas.microsoft.com/office/powerpoint/2010/main" val="359117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ESA</a:t>
            </a:r>
          </a:p>
        </p:txBody>
      </p:sp>
      <p:sp>
        <p:nvSpPr>
          <p:cNvPr id="3" name="Content Placeholder 2"/>
          <p:cNvSpPr>
            <a:spLocks noGrp="1"/>
          </p:cNvSpPr>
          <p:nvPr>
            <p:ph idx="1"/>
          </p:nvPr>
        </p:nvSpPr>
        <p:spPr>
          <a:xfrm>
            <a:off x="677334" y="2160589"/>
            <a:ext cx="3340484" cy="3880773"/>
          </a:xfrm>
        </p:spPr>
        <p:txBody>
          <a:bodyPr>
            <a:normAutofit/>
          </a:bodyPr>
          <a:lstStyle/>
          <a:p>
            <a:r>
              <a:rPr lang="en-US" sz="2800" dirty="0"/>
              <a:t>Accept</a:t>
            </a:r>
          </a:p>
        </p:txBody>
      </p:sp>
      <p:pic>
        <p:nvPicPr>
          <p:cNvPr id="4" name="Picture 3"/>
          <p:cNvPicPr>
            <a:picLocks noChangeAspect="1"/>
          </p:cNvPicPr>
          <p:nvPr/>
        </p:nvPicPr>
        <p:blipFill>
          <a:blip r:embed="rId3"/>
          <a:stretch>
            <a:fillRect/>
          </a:stretch>
        </p:blipFill>
        <p:spPr>
          <a:xfrm>
            <a:off x="5752782" y="2160589"/>
            <a:ext cx="3521220" cy="2312443"/>
          </a:xfrm>
          <a:prstGeom prst="rect">
            <a:avLst/>
          </a:prstGeom>
        </p:spPr>
      </p:pic>
    </p:spTree>
    <p:extLst>
      <p:ext uri="{BB962C8B-B14F-4D97-AF65-F5344CB8AC3E}">
        <p14:creationId xmlns:p14="http://schemas.microsoft.com/office/powerpoint/2010/main" val="318872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Schedule</a:t>
            </a:r>
          </a:p>
        </p:txBody>
      </p:sp>
      <p:sp>
        <p:nvSpPr>
          <p:cNvPr id="3" name="Content Placeholder 2"/>
          <p:cNvSpPr>
            <a:spLocks noGrp="1"/>
          </p:cNvSpPr>
          <p:nvPr>
            <p:ph idx="1"/>
          </p:nvPr>
        </p:nvSpPr>
        <p:spPr/>
        <p:txBody>
          <a:bodyPr>
            <a:normAutofit/>
          </a:bodyPr>
          <a:lstStyle/>
          <a:p>
            <a:r>
              <a:rPr lang="en-US" sz="2800" dirty="0"/>
              <a:t>Implementation will occur on May 19, 2017</a:t>
            </a:r>
          </a:p>
          <a:p>
            <a:endParaRPr lang="en-US" sz="2800" dirty="0"/>
          </a:p>
          <a:p>
            <a:r>
              <a:rPr lang="en-US" sz="2800" dirty="0"/>
              <a:t>Current </a:t>
            </a:r>
            <a:r>
              <a:rPr lang="en-US" sz="2800" dirty="0" err="1"/>
              <a:t>NetDMR</a:t>
            </a:r>
            <a:r>
              <a:rPr lang="en-US" sz="2800" dirty="0"/>
              <a:t> User Accounts will migrate to CDX</a:t>
            </a:r>
          </a:p>
          <a:p>
            <a:endParaRPr lang="en-US" sz="2800" dirty="0"/>
          </a:p>
          <a:p>
            <a:r>
              <a:rPr lang="en-US" sz="2800" dirty="0"/>
              <a:t>New users can register for a new account beginning May 22, 2017</a:t>
            </a:r>
          </a:p>
          <a:p>
            <a:pPr marL="457200" lvl="1" indent="0">
              <a:buNone/>
            </a:pPr>
            <a:endParaRPr lang="en-US" sz="2600" dirty="0"/>
          </a:p>
          <a:p>
            <a:endParaRPr lang="en-US" sz="2800" dirty="0"/>
          </a:p>
          <a:p>
            <a:endParaRPr lang="en-US" sz="2800" dirty="0"/>
          </a:p>
        </p:txBody>
      </p:sp>
    </p:spTree>
    <p:extLst>
      <p:ext uri="{BB962C8B-B14F-4D97-AF65-F5344CB8AC3E}">
        <p14:creationId xmlns:p14="http://schemas.microsoft.com/office/powerpoint/2010/main" val="248058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ESA</a:t>
            </a:r>
          </a:p>
        </p:txBody>
      </p:sp>
      <p:sp>
        <p:nvSpPr>
          <p:cNvPr id="3" name="Content Placeholder 2"/>
          <p:cNvSpPr>
            <a:spLocks noGrp="1"/>
          </p:cNvSpPr>
          <p:nvPr>
            <p:ph idx="1"/>
          </p:nvPr>
        </p:nvSpPr>
        <p:spPr>
          <a:xfrm>
            <a:off x="677334" y="2160589"/>
            <a:ext cx="3603721" cy="3880773"/>
          </a:xfrm>
        </p:spPr>
        <p:txBody>
          <a:bodyPr>
            <a:normAutofit/>
          </a:bodyPr>
          <a:lstStyle/>
          <a:p>
            <a:r>
              <a:rPr lang="en-US" sz="2800" dirty="0"/>
              <a:t>Login in to CDX</a:t>
            </a:r>
          </a:p>
          <a:p>
            <a:endParaRPr lang="en-US" sz="2800" dirty="0"/>
          </a:p>
          <a:p>
            <a:pPr lvl="1"/>
            <a:r>
              <a:rPr lang="en-US" sz="2600" dirty="0"/>
              <a:t>Enter Password</a:t>
            </a:r>
          </a:p>
          <a:p>
            <a:endParaRPr lang="en-US" sz="2800" dirty="0"/>
          </a:p>
          <a:p>
            <a:pPr lvl="1"/>
            <a:r>
              <a:rPr lang="en-US" sz="2600" dirty="0"/>
              <a:t>Click “Login”</a:t>
            </a:r>
          </a:p>
        </p:txBody>
      </p:sp>
      <p:pic>
        <p:nvPicPr>
          <p:cNvPr id="4" name="Picture 3"/>
          <p:cNvPicPr>
            <a:picLocks noChangeAspect="1"/>
          </p:cNvPicPr>
          <p:nvPr/>
        </p:nvPicPr>
        <p:blipFill>
          <a:blip r:embed="rId3"/>
          <a:stretch>
            <a:fillRect/>
          </a:stretch>
        </p:blipFill>
        <p:spPr>
          <a:xfrm>
            <a:off x="4975668" y="2279073"/>
            <a:ext cx="3868016" cy="3162174"/>
          </a:xfrm>
          <a:prstGeom prst="rect">
            <a:avLst/>
          </a:prstGeom>
        </p:spPr>
      </p:pic>
    </p:spTree>
    <p:extLst>
      <p:ext uri="{BB962C8B-B14F-4D97-AF65-F5344CB8AC3E}">
        <p14:creationId xmlns:p14="http://schemas.microsoft.com/office/powerpoint/2010/main" val="3482220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ESA</a:t>
            </a:r>
          </a:p>
        </p:txBody>
      </p:sp>
      <p:sp>
        <p:nvSpPr>
          <p:cNvPr id="3" name="Content Placeholder 2"/>
          <p:cNvSpPr>
            <a:spLocks noGrp="1"/>
          </p:cNvSpPr>
          <p:nvPr>
            <p:ph idx="1"/>
          </p:nvPr>
        </p:nvSpPr>
        <p:spPr>
          <a:xfrm>
            <a:off x="677334" y="2160589"/>
            <a:ext cx="3783396" cy="3880773"/>
          </a:xfrm>
        </p:spPr>
        <p:txBody>
          <a:bodyPr>
            <a:normAutofit/>
          </a:bodyPr>
          <a:lstStyle/>
          <a:p>
            <a:r>
              <a:rPr lang="en-US" sz="2800" dirty="0"/>
              <a:t>Verification</a:t>
            </a:r>
          </a:p>
          <a:p>
            <a:endParaRPr lang="en-US" sz="2800" dirty="0"/>
          </a:p>
          <a:p>
            <a:pPr lvl="1"/>
            <a:r>
              <a:rPr lang="en-US" sz="2600" dirty="0"/>
              <a:t>Enter Signature Verification Answer</a:t>
            </a:r>
          </a:p>
          <a:p>
            <a:pPr lvl="1"/>
            <a:endParaRPr lang="en-US" sz="2600" dirty="0"/>
          </a:p>
          <a:p>
            <a:pPr lvl="1"/>
            <a:r>
              <a:rPr lang="en-US" sz="2600" dirty="0"/>
              <a:t>Click “Answer”</a:t>
            </a:r>
          </a:p>
        </p:txBody>
      </p:sp>
      <p:pic>
        <p:nvPicPr>
          <p:cNvPr id="4" name="Picture 3"/>
          <p:cNvPicPr>
            <a:picLocks noChangeAspect="1"/>
          </p:cNvPicPr>
          <p:nvPr/>
        </p:nvPicPr>
        <p:blipFill>
          <a:blip r:embed="rId3"/>
          <a:stretch>
            <a:fillRect/>
          </a:stretch>
        </p:blipFill>
        <p:spPr>
          <a:xfrm>
            <a:off x="5084185" y="1930399"/>
            <a:ext cx="5824468" cy="2918691"/>
          </a:xfrm>
          <a:prstGeom prst="rect">
            <a:avLst/>
          </a:prstGeom>
        </p:spPr>
      </p:pic>
    </p:spTree>
    <p:extLst>
      <p:ext uri="{BB962C8B-B14F-4D97-AF65-F5344CB8AC3E}">
        <p14:creationId xmlns:p14="http://schemas.microsoft.com/office/powerpoint/2010/main" val="254050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ESA</a:t>
            </a:r>
          </a:p>
        </p:txBody>
      </p:sp>
      <p:sp>
        <p:nvSpPr>
          <p:cNvPr id="3" name="Content Placeholder 2"/>
          <p:cNvSpPr>
            <a:spLocks noGrp="1"/>
          </p:cNvSpPr>
          <p:nvPr>
            <p:ph idx="1"/>
          </p:nvPr>
        </p:nvSpPr>
        <p:spPr>
          <a:xfrm>
            <a:off x="677334" y="2160589"/>
            <a:ext cx="2689321" cy="3880773"/>
          </a:xfrm>
        </p:spPr>
        <p:txBody>
          <a:bodyPr>
            <a:normAutofit/>
          </a:bodyPr>
          <a:lstStyle/>
          <a:p>
            <a:r>
              <a:rPr lang="en-US" sz="2800" dirty="0"/>
              <a:t>Sign File</a:t>
            </a:r>
          </a:p>
          <a:p>
            <a:endParaRPr lang="en-US" sz="2800" dirty="0"/>
          </a:p>
          <a:p>
            <a:pPr lvl="1"/>
            <a:r>
              <a:rPr lang="en-US" sz="2800" dirty="0"/>
              <a:t>Click “Sign”</a:t>
            </a:r>
          </a:p>
        </p:txBody>
      </p:sp>
      <p:pic>
        <p:nvPicPr>
          <p:cNvPr id="4" name="Picture 3"/>
          <p:cNvPicPr>
            <a:picLocks noChangeAspect="1"/>
          </p:cNvPicPr>
          <p:nvPr/>
        </p:nvPicPr>
        <p:blipFill rotWithShape="1">
          <a:blip r:embed="rId3"/>
          <a:srcRect r="15149" b="19218"/>
          <a:stretch/>
        </p:blipFill>
        <p:spPr>
          <a:xfrm>
            <a:off x="3974956" y="2431038"/>
            <a:ext cx="7357566" cy="2334925"/>
          </a:xfrm>
          <a:prstGeom prst="rect">
            <a:avLst/>
          </a:prstGeom>
        </p:spPr>
      </p:pic>
    </p:spTree>
    <p:extLst>
      <p:ext uri="{BB962C8B-B14F-4D97-AF65-F5344CB8AC3E}">
        <p14:creationId xmlns:p14="http://schemas.microsoft.com/office/powerpoint/2010/main" val="2490999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a:t>
            </a:r>
            <a:r>
              <a:rPr lang="en-US" dirty="0" err="1"/>
              <a:t>NetDMR</a:t>
            </a:r>
            <a:endParaRPr lang="en-US" dirty="0"/>
          </a:p>
        </p:txBody>
      </p:sp>
      <p:sp>
        <p:nvSpPr>
          <p:cNvPr id="3" name="Content Placeholder 2"/>
          <p:cNvSpPr>
            <a:spLocks noGrp="1"/>
          </p:cNvSpPr>
          <p:nvPr>
            <p:ph idx="1"/>
          </p:nvPr>
        </p:nvSpPr>
        <p:spPr>
          <a:xfrm>
            <a:off x="677335" y="1930400"/>
            <a:ext cx="3919718" cy="3880773"/>
          </a:xfrm>
        </p:spPr>
        <p:txBody>
          <a:bodyPr>
            <a:noAutofit/>
          </a:bodyPr>
          <a:lstStyle/>
          <a:p>
            <a:r>
              <a:rPr lang="en-US" sz="2800" dirty="0"/>
              <a:t>Note the Program Service Name</a:t>
            </a:r>
          </a:p>
          <a:p>
            <a:pPr lvl="1"/>
            <a:r>
              <a:rPr lang="en-US" sz="2800" dirty="0"/>
              <a:t>Instance name will appear</a:t>
            </a:r>
          </a:p>
          <a:p>
            <a:pPr lvl="1"/>
            <a:endParaRPr lang="en-US" sz="2800" dirty="0"/>
          </a:p>
          <a:p>
            <a:r>
              <a:rPr lang="en-US" sz="2800" dirty="0"/>
              <a:t>Under “Role”</a:t>
            </a:r>
          </a:p>
          <a:p>
            <a:pPr lvl="1"/>
            <a:r>
              <a:rPr lang="en-US" sz="2800" dirty="0"/>
              <a:t>Click on the hyperlink with your role</a:t>
            </a:r>
          </a:p>
        </p:txBody>
      </p:sp>
      <p:pic>
        <p:nvPicPr>
          <p:cNvPr id="4" name="Picture 3"/>
          <p:cNvPicPr>
            <a:picLocks noChangeAspect="1"/>
          </p:cNvPicPr>
          <p:nvPr/>
        </p:nvPicPr>
        <p:blipFill>
          <a:blip r:embed="rId3"/>
          <a:stretch>
            <a:fillRect/>
          </a:stretch>
        </p:blipFill>
        <p:spPr>
          <a:xfrm>
            <a:off x="4798839" y="1930400"/>
            <a:ext cx="7176979" cy="3681506"/>
          </a:xfrm>
          <a:prstGeom prst="rect">
            <a:avLst/>
          </a:prstGeom>
        </p:spPr>
      </p:pic>
      <p:sp>
        <p:nvSpPr>
          <p:cNvPr id="7" name="Rounded Rectangle 6"/>
          <p:cNvSpPr/>
          <p:nvPr/>
        </p:nvSpPr>
        <p:spPr>
          <a:xfrm>
            <a:off x="5094514" y="4229100"/>
            <a:ext cx="3918857" cy="3755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808686" y="3831771"/>
            <a:ext cx="972457" cy="397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805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a:t>
            </a:r>
            <a:r>
              <a:rPr lang="en-US" dirty="0" err="1"/>
              <a:t>NetDMR</a:t>
            </a:r>
            <a:endParaRPr lang="en-US" dirty="0"/>
          </a:p>
        </p:txBody>
      </p:sp>
      <p:pic>
        <p:nvPicPr>
          <p:cNvPr id="4" name="Picture 3"/>
          <p:cNvPicPr>
            <a:picLocks noChangeAspect="1"/>
          </p:cNvPicPr>
          <p:nvPr/>
        </p:nvPicPr>
        <p:blipFill>
          <a:blip r:embed="rId3"/>
          <a:stretch>
            <a:fillRect/>
          </a:stretch>
        </p:blipFill>
        <p:spPr>
          <a:xfrm>
            <a:off x="2940423" y="1469671"/>
            <a:ext cx="5576047" cy="5120417"/>
          </a:xfrm>
          <a:prstGeom prst="rect">
            <a:avLst/>
          </a:prstGeom>
        </p:spPr>
      </p:pic>
      <p:sp>
        <p:nvSpPr>
          <p:cNvPr id="5" name="Oval 4"/>
          <p:cNvSpPr/>
          <p:nvPr/>
        </p:nvSpPr>
        <p:spPr>
          <a:xfrm>
            <a:off x="4808447" y="3407655"/>
            <a:ext cx="1839997" cy="51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91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Multiple Instances</a:t>
            </a:r>
          </a:p>
        </p:txBody>
      </p:sp>
      <p:sp>
        <p:nvSpPr>
          <p:cNvPr id="3" name="Content Placeholder 2"/>
          <p:cNvSpPr>
            <a:spLocks noGrp="1"/>
          </p:cNvSpPr>
          <p:nvPr>
            <p:ph idx="1"/>
          </p:nvPr>
        </p:nvSpPr>
        <p:spPr>
          <a:xfrm>
            <a:off x="677334" y="2160589"/>
            <a:ext cx="8991322" cy="4300172"/>
          </a:xfrm>
        </p:spPr>
        <p:txBody>
          <a:bodyPr>
            <a:normAutofit fontScale="92500" lnSpcReduction="10000"/>
          </a:bodyPr>
          <a:lstStyle/>
          <a:p>
            <a:r>
              <a:rPr lang="en-US" sz="2800" dirty="0"/>
              <a:t>Will receive an email for each Instance</a:t>
            </a:r>
          </a:p>
          <a:p>
            <a:endParaRPr lang="en-US" sz="2800" dirty="0"/>
          </a:p>
          <a:p>
            <a:r>
              <a:rPr lang="en-US" sz="2800" dirty="0"/>
              <a:t>1</a:t>
            </a:r>
            <a:r>
              <a:rPr lang="en-US" sz="2800" baseline="30000" dirty="0"/>
              <a:t>st</a:t>
            </a:r>
            <a:r>
              <a:rPr lang="en-US" sz="2800" dirty="0"/>
              <a:t> Email opened</a:t>
            </a:r>
          </a:p>
          <a:p>
            <a:pPr lvl="1"/>
            <a:r>
              <a:rPr lang="en-US" sz="2800" dirty="0"/>
              <a:t>Follow the steps above for Account Registration</a:t>
            </a:r>
          </a:p>
          <a:p>
            <a:pPr lvl="1"/>
            <a:endParaRPr lang="en-US" sz="2800" dirty="0"/>
          </a:p>
          <a:p>
            <a:r>
              <a:rPr lang="en-US" sz="2800" dirty="0"/>
              <a:t>Additional Instances</a:t>
            </a:r>
          </a:p>
          <a:p>
            <a:pPr lvl="1"/>
            <a:r>
              <a:rPr lang="en-US" sz="2600" dirty="0"/>
              <a:t>Log into CDX (only one CDX account needed)</a:t>
            </a:r>
          </a:p>
          <a:p>
            <a:pPr lvl="1"/>
            <a:r>
              <a:rPr lang="en-US" sz="2600" dirty="0"/>
              <a:t>“Add” additional Instances</a:t>
            </a:r>
          </a:p>
          <a:p>
            <a:pPr lvl="1"/>
            <a:r>
              <a:rPr lang="en-US" sz="2800" dirty="0"/>
              <a:t>Follow the next steps</a:t>
            </a:r>
          </a:p>
        </p:txBody>
      </p:sp>
    </p:spTree>
    <p:extLst>
      <p:ext uri="{BB962C8B-B14F-4D97-AF65-F5344CB8AC3E}">
        <p14:creationId xmlns:p14="http://schemas.microsoft.com/office/powerpoint/2010/main" val="21218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Instances</a:t>
            </a:r>
          </a:p>
        </p:txBody>
      </p:sp>
      <p:sp>
        <p:nvSpPr>
          <p:cNvPr id="3" name="Content Placeholder 2"/>
          <p:cNvSpPr>
            <a:spLocks noGrp="1"/>
          </p:cNvSpPr>
          <p:nvPr>
            <p:ph idx="1"/>
          </p:nvPr>
        </p:nvSpPr>
        <p:spPr>
          <a:xfrm>
            <a:off x="677334" y="2160589"/>
            <a:ext cx="2717219" cy="3977164"/>
          </a:xfrm>
        </p:spPr>
        <p:txBody>
          <a:bodyPr>
            <a:normAutofit/>
          </a:bodyPr>
          <a:lstStyle/>
          <a:p>
            <a:r>
              <a:rPr lang="en-US" sz="2800" dirty="0"/>
              <a:t>CDX Account has been established</a:t>
            </a:r>
          </a:p>
          <a:p>
            <a:endParaRPr lang="en-US" sz="2800" dirty="0"/>
          </a:p>
          <a:p>
            <a:r>
              <a:rPr lang="en-US" sz="2800" dirty="0"/>
              <a:t>Log in to CDX</a:t>
            </a:r>
          </a:p>
        </p:txBody>
      </p:sp>
      <p:pic>
        <p:nvPicPr>
          <p:cNvPr id="4" name="Picture 3"/>
          <p:cNvPicPr>
            <a:picLocks noChangeAspect="1"/>
          </p:cNvPicPr>
          <p:nvPr/>
        </p:nvPicPr>
        <p:blipFill>
          <a:blip r:embed="rId3"/>
          <a:stretch>
            <a:fillRect/>
          </a:stretch>
        </p:blipFill>
        <p:spPr>
          <a:xfrm>
            <a:off x="3908121" y="1785421"/>
            <a:ext cx="7615894" cy="4255941"/>
          </a:xfrm>
          <a:prstGeom prst="rect">
            <a:avLst/>
          </a:prstGeom>
        </p:spPr>
      </p:pic>
    </p:spTree>
    <p:extLst>
      <p:ext uri="{BB962C8B-B14F-4D97-AF65-F5344CB8AC3E}">
        <p14:creationId xmlns:p14="http://schemas.microsoft.com/office/powerpoint/2010/main" val="1707981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Instances</a:t>
            </a:r>
          </a:p>
        </p:txBody>
      </p:sp>
      <p:sp>
        <p:nvSpPr>
          <p:cNvPr id="3" name="Content Placeholder 2"/>
          <p:cNvSpPr>
            <a:spLocks noGrp="1"/>
          </p:cNvSpPr>
          <p:nvPr>
            <p:ph idx="1"/>
          </p:nvPr>
        </p:nvSpPr>
        <p:spPr>
          <a:xfrm>
            <a:off x="377531" y="2124537"/>
            <a:ext cx="3145158" cy="3880773"/>
          </a:xfrm>
        </p:spPr>
        <p:txBody>
          <a:bodyPr>
            <a:normAutofit/>
          </a:bodyPr>
          <a:lstStyle/>
          <a:p>
            <a:r>
              <a:rPr lang="en-US" sz="2800" dirty="0"/>
              <a:t>Note “Select Role”</a:t>
            </a:r>
          </a:p>
          <a:p>
            <a:endParaRPr lang="en-US" sz="2800" dirty="0"/>
          </a:p>
          <a:p>
            <a:r>
              <a:rPr lang="en-US" sz="2800" dirty="0"/>
              <a:t>“Request Role Access”</a:t>
            </a:r>
          </a:p>
        </p:txBody>
      </p:sp>
      <p:pic>
        <p:nvPicPr>
          <p:cNvPr id="4" name="Picture 3"/>
          <p:cNvPicPr>
            <a:picLocks noChangeAspect="1"/>
          </p:cNvPicPr>
          <p:nvPr/>
        </p:nvPicPr>
        <p:blipFill>
          <a:blip r:embed="rId3"/>
          <a:stretch>
            <a:fillRect/>
          </a:stretch>
        </p:blipFill>
        <p:spPr>
          <a:xfrm>
            <a:off x="4380251" y="1557961"/>
            <a:ext cx="7239000" cy="4581525"/>
          </a:xfrm>
          <a:prstGeom prst="rect">
            <a:avLst/>
          </a:prstGeom>
        </p:spPr>
      </p:pic>
    </p:spTree>
    <p:extLst>
      <p:ext uri="{BB962C8B-B14F-4D97-AF65-F5344CB8AC3E}">
        <p14:creationId xmlns:p14="http://schemas.microsoft.com/office/powerpoint/2010/main" val="3858004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Instances</a:t>
            </a:r>
          </a:p>
        </p:txBody>
      </p:sp>
      <p:sp>
        <p:nvSpPr>
          <p:cNvPr id="3" name="Content Placeholder 2"/>
          <p:cNvSpPr>
            <a:spLocks noGrp="1"/>
          </p:cNvSpPr>
          <p:nvPr>
            <p:ph idx="1"/>
          </p:nvPr>
        </p:nvSpPr>
        <p:spPr>
          <a:xfrm>
            <a:off x="677334" y="2160589"/>
            <a:ext cx="3474941" cy="3880773"/>
          </a:xfrm>
        </p:spPr>
        <p:txBody>
          <a:bodyPr>
            <a:normAutofit/>
          </a:bodyPr>
          <a:lstStyle/>
          <a:p>
            <a:r>
              <a:rPr lang="en-US" sz="2800" dirty="0"/>
              <a:t>User Information Automatically Populated</a:t>
            </a:r>
          </a:p>
        </p:txBody>
      </p:sp>
      <p:pic>
        <p:nvPicPr>
          <p:cNvPr id="4" name="Picture 3"/>
          <p:cNvPicPr>
            <a:picLocks noChangeAspect="1"/>
          </p:cNvPicPr>
          <p:nvPr/>
        </p:nvPicPr>
        <p:blipFill>
          <a:blip r:embed="rId3"/>
          <a:stretch>
            <a:fillRect/>
          </a:stretch>
        </p:blipFill>
        <p:spPr>
          <a:xfrm>
            <a:off x="4614862" y="1553042"/>
            <a:ext cx="7107446" cy="4704209"/>
          </a:xfrm>
          <a:prstGeom prst="rect">
            <a:avLst/>
          </a:prstGeom>
        </p:spPr>
      </p:pic>
    </p:spTree>
    <p:extLst>
      <p:ext uri="{BB962C8B-B14F-4D97-AF65-F5344CB8AC3E}">
        <p14:creationId xmlns:p14="http://schemas.microsoft.com/office/powerpoint/2010/main" val="2444451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Instances</a:t>
            </a:r>
          </a:p>
        </p:txBody>
      </p:sp>
      <p:sp>
        <p:nvSpPr>
          <p:cNvPr id="4" name="Content Placeholder 3"/>
          <p:cNvSpPr>
            <a:spLocks noGrp="1"/>
          </p:cNvSpPr>
          <p:nvPr>
            <p:ph idx="1"/>
          </p:nvPr>
        </p:nvSpPr>
        <p:spPr>
          <a:xfrm>
            <a:off x="677334" y="1930400"/>
            <a:ext cx="3482290" cy="3880773"/>
          </a:xfrm>
        </p:spPr>
        <p:txBody>
          <a:bodyPr>
            <a:normAutofit/>
          </a:bodyPr>
          <a:lstStyle/>
          <a:p>
            <a:r>
              <a:rPr lang="en-US" sz="2800" dirty="0"/>
              <a:t>“Select a Current Organization” or “Request to Add an Organization”</a:t>
            </a:r>
          </a:p>
          <a:p>
            <a:endParaRPr lang="en-US" sz="2800" dirty="0"/>
          </a:p>
          <a:p>
            <a:r>
              <a:rPr lang="en-US" sz="2800" dirty="0"/>
              <a:t>Submit Request for Access</a:t>
            </a:r>
          </a:p>
        </p:txBody>
      </p:sp>
      <p:pic>
        <p:nvPicPr>
          <p:cNvPr id="5" name="Picture 4"/>
          <p:cNvPicPr>
            <a:picLocks noChangeAspect="1"/>
          </p:cNvPicPr>
          <p:nvPr/>
        </p:nvPicPr>
        <p:blipFill>
          <a:blip r:embed="rId3"/>
          <a:stretch>
            <a:fillRect/>
          </a:stretch>
        </p:blipFill>
        <p:spPr>
          <a:xfrm>
            <a:off x="4839003" y="1697318"/>
            <a:ext cx="5739350" cy="4733917"/>
          </a:xfrm>
          <a:prstGeom prst="rect">
            <a:avLst/>
          </a:prstGeom>
        </p:spPr>
      </p:pic>
    </p:spTree>
    <p:extLst>
      <p:ext uri="{BB962C8B-B14F-4D97-AF65-F5344CB8AC3E}">
        <p14:creationId xmlns:p14="http://schemas.microsoft.com/office/powerpoint/2010/main" val="105862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95874" cy="1320800"/>
          </a:xfrm>
        </p:spPr>
        <p:txBody>
          <a:bodyPr/>
          <a:lstStyle/>
          <a:p>
            <a:r>
              <a:rPr lang="en-US" dirty="0"/>
              <a:t>Pending Accounts Prior to Implementation</a:t>
            </a:r>
          </a:p>
        </p:txBody>
      </p:sp>
      <p:sp>
        <p:nvSpPr>
          <p:cNvPr id="3" name="Content Placeholder 2"/>
          <p:cNvSpPr>
            <a:spLocks noGrp="1"/>
          </p:cNvSpPr>
          <p:nvPr>
            <p:ph idx="1"/>
          </p:nvPr>
        </p:nvSpPr>
        <p:spPr>
          <a:xfrm>
            <a:off x="-89486" y="1493431"/>
            <a:ext cx="10429514" cy="5081540"/>
          </a:xfrm>
        </p:spPr>
        <p:txBody>
          <a:bodyPr>
            <a:normAutofit fontScale="70000" lnSpcReduction="20000"/>
          </a:bodyPr>
          <a:lstStyle/>
          <a:p>
            <a:pPr lvl="1"/>
            <a:endParaRPr lang="en-US" sz="3100" dirty="0"/>
          </a:p>
          <a:p>
            <a:pPr lvl="1"/>
            <a:r>
              <a:rPr lang="en-US" sz="3000" dirty="0"/>
              <a:t>New users will not be able to create accounts or edit account information from 5/12/2017 thru 5/19/2017</a:t>
            </a:r>
          </a:p>
          <a:p>
            <a:pPr lvl="2"/>
            <a:r>
              <a:rPr lang="en-US" sz="2800" dirty="0"/>
              <a:t>Passwords cannot be reset during this time</a:t>
            </a:r>
          </a:p>
          <a:p>
            <a:pPr lvl="2"/>
            <a:endParaRPr lang="en-US" sz="2800" dirty="0"/>
          </a:p>
          <a:p>
            <a:pPr lvl="1"/>
            <a:r>
              <a:rPr lang="en-US" sz="3000" dirty="0"/>
              <a:t>On May 19, 2017 system will be down</a:t>
            </a:r>
          </a:p>
          <a:p>
            <a:pPr lvl="2"/>
            <a:endParaRPr lang="en-US" sz="3000" dirty="0"/>
          </a:p>
          <a:p>
            <a:pPr lvl="1"/>
            <a:r>
              <a:rPr lang="en-US" sz="3000" dirty="0"/>
              <a:t>You must create your account and “Finalize” your account prior to 5/12/2017 </a:t>
            </a:r>
          </a:p>
          <a:p>
            <a:pPr lvl="2"/>
            <a:r>
              <a:rPr lang="en-US" sz="2800" b="1" dirty="0"/>
              <a:t>Internal users (EPA/State) accounts must be approved prior to 5/12/2017</a:t>
            </a:r>
          </a:p>
          <a:p>
            <a:pPr lvl="2"/>
            <a:r>
              <a:rPr lang="en-US" sz="2800" b="1" dirty="0"/>
              <a:t>External user accounts can be “pending” or “approved”</a:t>
            </a:r>
          </a:p>
          <a:p>
            <a:pPr lvl="1"/>
            <a:endParaRPr lang="en-US" sz="3000" dirty="0"/>
          </a:p>
          <a:p>
            <a:pPr lvl="1"/>
            <a:r>
              <a:rPr lang="en-US" sz="3000" dirty="0"/>
              <a:t>New users can create accounts beginning Monday,  5/22/2017</a:t>
            </a:r>
          </a:p>
          <a:p>
            <a:endParaRPr lang="en-US" sz="3000" dirty="0"/>
          </a:p>
          <a:p>
            <a:endParaRPr lang="en-US" dirty="0"/>
          </a:p>
        </p:txBody>
      </p:sp>
    </p:spTree>
    <p:extLst>
      <p:ext uri="{BB962C8B-B14F-4D97-AF65-F5344CB8AC3E}">
        <p14:creationId xmlns:p14="http://schemas.microsoft.com/office/powerpoint/2010/main" val="3415269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Instances</a:t>
            </a:r>
          </a:p>
        </p:txBody>
      </p:sp>
      <p:sp>
        <p:nvSpPr>
          <p:cNvPr id="3" name="Content Placeholder 2"/>
          <p:cNvSpPr>
            <a:spLocks noGrp="1"/>
          </p:cNvSpPr>
          <p:nvPr>
            <p:ph idx="1"/>
          </p:nvPr>
        </p:nvSpPr>
        <p:spPr>
          <a:xfrm>
            <a:off x="677334" y="2160589"/>
            <a:ext cx="3280069" cy="3880773"/>
          </a:xfrm>
        </p:spPr>
        <p:txBody>
          <a:bodyPr>
            <a:normAutofit fontScale="92500" lnSpcReduction="10000"/>
          </a:bodyPr>
          <a:lstStyle/>
          <a:p>
            <a:r>
              <a:rPr lang="en-US" sz="2800" dirty="0"/>
              <a:t>Click to add Title  (for Signatory)</a:t>
            </a:r>
          </a:p>
          <a:p>
            <a:endParaRPr lang="en-US" sz="2800" dirty="0"/>
          </a:p>
          <a:p>
            <a:r>
              <a:rPr lang="en-US" sz="2800" b="1" dirty="0">
                <a:solidFill>
                  <a:srgbClr val="FF0000"/>
                </a:solidFill>
              </a:rPr>
              <a:t>Not</a:t>
            </a:r>
            <a:r>
              <a:rPr lang="en-US" sz="2800" dirty="0"/>
              <a:t> required to “Agree” to another Electronic Signature Agreement for each permit</a:t>
            </a:r>
          </a:p>
        </p:txBody>
      </p:sp>
      <p:pic>
        <p:nvPicPr>
          <p:cNvPr id="5" name="Picture 4"/>
          <p:cNvPicPr>
            <a:picLocks noChangeAspect="1"/>
          </p:cNvPicPr>
          <p:nvPr/>
        </p:nvPicPr>
        <p:blipFill>
          <a:blip r:embed="rId3"/>
          <a:stretch>
            <a:fillRect/>
          </a:stretch>
        </p:blipFill>
        <p:spPr>
          <a:xfrm>
            <a:off x="4364401" y="1888462"/>
            <a:ext cx="7000875" cy="4152900"/>
          </a:xfrm>
          <a:prstGeom prst="rect">
            <a:avLst/>
          </a:prstGeom>
        </p:spPr>
      </p:pic>
    </p:spTree>
    <p:extLst>
      <p:ext uri="{BB962C8B-B14F-4D97-AF65-F5344CB8AC3E}">
        <p14:creationId xmlns:p14="http://schemas.microsoft.com/office/powerpoint/2010/main" val="3732487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a:t>
            </a:r>
            <a:r>
              <a:rPr lang="en-US" dirty="0" err="1"/>
              <a:t>NetDMR</a:t>
            </a:r>
            <a:endParaRPr lang="en-US" dirty="0"/>
          </a:p>
        </p:txBody>
      </p:sp>
      <p:sp>
        <p:nvSpPr>
          <p:cNvPr id="3" name="Content Placeholder 2"/>
          <p:cNvSpPr>
            <a:spLocks noGrp="1"/>
          </p:cNvSpPr>
          <p:nvPr>
            <p:ph idx="1"/>
          </p:nvPr>
        </p:nvSpPr>
        <p:spPr>
          <a:xfrm>
            <a:off x="220135" y="1930400"/>
            <a:ext cx="4121504" cy="3880773"/>
          </a:xfrm>
        </p:spPr>
        <p:txBody>
          <a:bodyPr>
            <a:noAutofit/>
          </a:bodyPr>
          <a:lstStyle/>
          <a:p>
            <a:r>
              <a:rPr lang="en-US" sz="3000" dirty="0"/>
              <a:t>Notice we now have access to 2 Instances </a:t>
            </a:r>
          </a:p>
          <a:p>
            <a:endParaRPr lang="en-US" sz="3000" dirty="0"/>
          </a:p>
          <a:p>
            <a:r>
              <a:rPr lang="en-US" sz="2800" dirty="0"/>
              <a:t>Under “Role”</a:t>
            </a:r>
          </a:p>
          <a:p>
            <a:pPr lvl="1"/>
            <a:r>
              <a:rPr lang="en-US" sz="2800" dirty="0"/>
              <a:t>Click on the hyperlink with your role</a:t>
            </a:r>
          </a:p>
          <a:p>
            <a:pPr lvl="1"/>
            <a:endParaRPr lang="en-US" sz="2800" dirty="0"/>
          </a:p>
          <a:p>
            <a:endParaRPr lang="en-US" sz="3000" dirty="0"/>
          </a:p>
          <a:p>
            <a:endParaRPr lang="en-US" sz="3000" dirty="0"/>
          </a:p>
        </p:txBody>
      </p:sp>
      <p:pic>
        <p:nvPicPr>
          <p:cNvPr id="4" name="Picture 3"/>
          <p:cNvPicPr>
            <a:picLocks noChangeAspect="1"/>
          </p:cNvPicPr>
          <p:nvPr/>
        </p:nvPicPr>
        <p:blipFill>
          <a:blip r:embed="rId3"/>
          <a:stretch>
            <a:fillRect/>
          </a:stretch>
        </p:blipFill>
        <p:spPr>
          <a:xfrm>
            <a:off x="4798839" y="1930400"/>
            <a:ext cx="7176979" cy="3681506"/>
          </a:xfrm>
          <a:prstGeom prst="rect">
            <a:avLst/>
          </a:prstGeom>
        </p:spPr>
      </p:pic>
    </p:spTree>
    <p:extLst>
      <p:ext uri="{BB962C8B-B14F-4D97-AF65-F5344CB8AC3E}">
        <p14:creationId xmlns:p14="http://schemas.microsoft.com/office/powerpoint/2010/main" val="1767058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a:t>
            </a:r>
            <a:r>
              <a:rPr lang="en-US" dirty="0" err="1"/>
              <a:t>NetDMR</a:t>
            </a:r>
            <a:endParaRPr lang="en-US" dirty="0"/>
          </a:p>
        </p:txBody>
      </p:sp>
      <p:pic>
        <p:nvPicPr>
          <p:cNvPr id="4" name="Picture 3"/>
          <p:cNvPicPr>
            <a:picLocks noChangeAspect="1"/>
          </p:cNvPicPr>
          <p:nvPr/>
        </p:nvPicPr>
        <p:blipFill>
          <a:blip r:embed="rId3"/>
          <a:stretch>
            <a:fillRect/>
          </a:stretch>
        </p:blipFill>
        <p:spPr>
          <a:xfrm>
            <a:off x="2940423" y="1469671"/>
            <a:ext cx="5576047" cy="5120417"/>
          </a:xfrm>
          <a:prstGeom prst="rect">
            <a:avLst/>
          </a:prstGeom>
        </p:spPr>
      </p:pic>
      <p:sp>
        <p:nvSpPr>
          <p:cNvPr id="5" name="Oval 4"/>
          <p:cNvSpPr/>
          <p:nvPr/>
        </p:nvSpPr>
        <p:spPr>
          <a:xfrm>
            <a:off x="4808447" y="3407655"/>
            <a:ext cx="1839997" cy="51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832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NetDMR</a:t>
            </a:r>
            <a:r>
              <a:rPr lang="en-US" dirty="0"/>
              <a:t> Home Page</a:t>
            </a:r>
          </a:p>
        </p:txBody>
      </p:sp>
      <p:sp>
        <p:nvSpPr>
          <p:cNvPr id="3" name="Content Placeholder 2"/>
          <p:cNvSpPr>
            <a:spLocks noGrp="1"/>
          </p:cNvSpPr>
          <p:nvPr>
            <p:ph idx="1"/>
          </p:nvPr>
        </p:nvSpPr>
        <p:spPr/>
        <p:txBody>
          <a:bodyPr>
            <a:normAutofit/>
          </a:bodyPr>
          <a:lstStyle/>
          <a:p>
            <a:r>
              <a:rPr lang="en-US" sz="2800" dirty="0">
                <a:solidFill>
                  <a:srgbClr val="FF0000"/>
                </a:solidFill>
              </a:rPr>
              <a:t>(insert)</a:t>
            </a:r>
          </a:p>
        </p:txBody>
      </p:sp>
      <p:pic>
        <p:nvPicPr>
          <p:cNvPr id="4" name="Picture 3"/>
          <p:cNvPicPr>
            <a:picLocks noChangeAspect="1"/>
          </p:cNvPicPr>
          <p:nvPr/>
        </p:nvPicPr>
        <p:blipFill>
          <a:blip r:embed="rId2"/>
          <a:stretch>
            <a:fillRect/>
          </a:stretch>
        </p:blipFill>
        <p:spPr>
          <a:xfrm>
            <a:off x="318106" y="1734492"/>
            <a:ext cx="10989944" cy="4306870"/>
          </a:xfrm>
          <a:prstGeom prst="rect">
            <a:avLst/>
          </a:prstGeom>
        </p:spPr>
      </p:pic>
    </p:spTree>
    <p:extLst>
      <p:ext uri="{BB962C8B-B14F-4D97-AF65-F5344CB8AC3E}">
        <p14:creationId xmlns:p14="http://schemas.microsoft.com/office/powerpoint/2010/main" val="3716388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Changes in </a:t>
            </a:r>
            <a:r>
              <a:rPr lang="en-US" dirty="0" err="1"/>
              <a:t>NetDMR</a:t>
            </a:r>
            <a:r>
              <a:rPr lang="en-US" dirty="0"/>
              <a:t> due to Migration</a:t>
            </a:r>
          </a:p>
        </p:txBody>
      </p:sp>
      <p:pic>
        <p:nvPicPr>
          <p:cNvPr id="4" name="Picture 18" descr="C:\Documents and Settings\cbius\Local Settings\Temporary Internet Files\Content.IE5\CDFV16QY\MC900439833[1].png"/>
          <p:cNvPicPr>
            <a:picLocks noChangeAspect="1" noChangeArrowheads="1"/>
          </p:cNvPicPr>
          <p:nvPr>
            <p:custDataLst>
              <p:tags r:id="rId1"/>
            </p:custDataLst>
          </p:nvPr>
        </p:nvPicPr>
        <p:blipFill>
          <a:blip r:embed="rId3" cstate="print"/>
          <a:srcRect/>
          <a:stretch>
            <a:fillRect/>
          </a:stretch>
        </p:blipFill>
        <p:spPr bwMode="auto">
          <a:xfrm>
            <a:off x="5704114" y="2563585"/>
            <a:ext cx="3374572" cy="3374572"/>
          </a:xfrm>
          <a:prstGeom prst="rect">
            <a:avLst/>
          </a:prstGeom>
          <a:noFill/>
        </p:spPr>
      </p:pic>
    </p:spTree>
    <p:extLst>
      <p:ext uri="{BB962C8B-B14F-4D97-AF65-F5344CB8AC3E}">
        <p14:creationId xmlns:p14="http://schemas.microsoft.com/office/powerpoint/2010/main" val="43674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Account Changes</a:t>
            </a:r>
          </a:p>
        </p:txBody>
      </p:sp>
      <p:sp>
        <p:nvSpPr>
          <p:cNvPr id="3" name="Content Placeholder 2"/>
          <p:cNvSpPr>
            <a:spLocks noGrp="1"/>
          </p:cNvSpPr>
          <p:nvPr>
            <p:ph idx="1"/>
          </p:nvPr>
        </p:nvSpPr>
        <p:spPr>
          <a:xfrm>
            <a:off x="677334" y="1930400"/>
            <a:ext cx="3747034" cy="4339771"/>
          </a:xfrm>
        </p:spPr>
        <p:txBody>
          <a:bodyPr>
            <a:normAutofit lnSpcReduction="10000"/>
          </a:bodyPr>
          <a:lstStyle/>
          <a:p>
            <a:r>
              <a:rPr lang="en-US" sz="2800" dirty="0"/>
              <a:t>Account information is no longer editable</a:t>
            </a:r>
          </a:p>
          <a:p>
            <a:endParaRPr lang="en-US" sz="2800" dirty="0"/>
          </a:p>
          <a:p>
            <a:r>
              <a:rPr lang="en-US" sz="2800" dirty="0"/>
              <a:t>Password can not be reset here</a:t>
            </a:r>
          </a:p>
          <a:p>
            <a:endParaRPr lang="en-US" sz="2800" dirty="0"/>
          </a:p>
          <a:p>
            <a:r>
              <a:rPr lang="en-US" sz="2800" dirty="0"/>
              <a:t>Contact CDX to make changes</a:t>
            </a:r>
          </a:p>
        </p:txBody>
      </p:sp>
      <p:pic>
        <p:nvPicPr>
          <p:cNvPr id="4" name="Picture 3"/>
          <p:cNvPicPr>
            <a:picLocks noChangeAspect="1"/>
          </p:cNvPicPr>
          <p:nvPr/>
        </p:nvPicPr>
        <p:blipFill>
          <a:blip r:embed="rId3"/>
          <a:stretch>
            <a:fillRect/>
          </a:stretch>
        </p:blipFill>
        <p:spPr>
          <a:xfrm>
            <a:off x="4424368" y="1930400"/>
            <a:ext cx="6091232" cy="4592342"/>
          </a:xfrm>
          <a:prstGeom prst="rect">
            <a:avLst/>
          </a:prstGeom>
        </p:spPr>
      </p:pic>
      <p:sp>
        <p:nvSpPr>
          <p:cNvPr id="5" name="Oval 4"/>
          <p:cNvSpPr/>
          <p:nvPr/>
        </p:nvSpPr>
        <p:spPr>
          <a:xfrm>
            <a:off x="4684734" y="1803748"/>
            <a:ext cx="713985" cy="38830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364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NetDMR</a:t>
            </a:r>
            <a:r>
              <a:rPr lang="en-US" dirty="0"/>
              <a:t> Changes After Migration</a:t>
            </a:r>
          </a:p>
        </p:txBody>
      </p:sp>
      <p:sp>
        <p:nvSpPr>
          <p:cNvPr id="3" name="Content Placeholder 2"/>
          <p:cNvSpPr>
            <a:spLocks noGrp="1"/>
          </p:cNvSpPr>
          <p:nvPr>
            <p:ph idx="1"/>
          </p:nvPr>
        </p:nvSpPr>
        <p:spPr>
          <a:xfrm>
            <a:off x="406432" y="2104605"/>
            <a:ext cx="9558661" cy="4277534"/>
          </a:xfrm>
        </p:spPr>
        <p:txBody>
          <a:bodyPr>
            <a:normAutofit/>
          </a:bodyPr>
          <a:lstStyle/>
          <a:p>
            <a:r>
              <a:rPr lang="en-US" sz="2800" dirty="0"/>
              <a:t>Official Copy of Records (CORs) will be stored at CDX</a:t>
            </a:r>
          </a:p>
          <a:p>
            <a:pPr lvl="1"/>
            <a:r>
              <a:rPr lang="en-US" sz="2800" dirty="0"/>
              <a:t>Copy of the COR will be maintained in </a:t>
            </a:r>
            <a:r>
              <a:rPr lang="en-US" sz="2800" dirty="0" err="1"/>
              <a:t>NetDMR</a:t>
            </a:r>
            <a:endParaRPr lang="en-US" sz="2800" dirty="0"/>
          </a:p>
          <a:p>
            <a:pPr lvl="1"/>
            <a:r>
              <a:rPr lang="en-US" sz="2800" dirty="0"/>
              <a:t>Users can view COR in </a:t>
            </a:r>
            <a:r>
              <a:rPr lang="en-US" sz="2800" dirty="0" err="1"/>
              <a:t>NetDMR</a:t>
            </a:r>
            <a:r>
              <a:rPr lang="en-US" sz="2800" dirty="0"/>
              <a:t> or directly on CDX</a:t>
            </a:r>
          </a:p>
          <a:p>
            <a:endParaRPr lang="en-US" sz="2800" dirty="0"/>
          </a:p>
          <a:p>
            <a:r>
              <a:rPr lang="en-US" sz="2800" dirty="0"/>
              <a:t> Minor change when signing DMRs</a:t>
            </a:r>
          </a:p>
          <a:p>
            <a:pPr lvl="1"/>
            <a:endParaRPr lang="en-US" sz="2800" dirty="0"/>
          </a:p>
          <a:p>
            <a:r>
              <a:rPr lang="en-US" sz="2800" dirty="0"/>
              <a:t>Historical DMRs signed in </a:t>
            </a:r>
            <a:r>
              <a:rPr lang="en-US" sz="2800" dirty="0" err="1"/>
              <a:t>NetDMR</a:t>
            </a:r>
            <a:r>
              <a:rPr lang="en-US" sz="2800" dirty="0"/>
              <a:t> will be maintained in </a:t>
            </a:r>
            <a:r>
              <a:rPr lang="en-US" sz="2800" dirty="0" err="1"/>
              <a:t>NetDMR</a:t>
            </a:r>
            <a:endParaRPr lang="en-US" sz="2800" dirty="0"/>
          </a:p>
          <a:p>
            <a:endParaRPr lang="en-US" sz="2800" dirty="0"/>
          </a:p>
        </p:txBody>
      </p:sp>
    </p:spTree>
    <p:extLst>
      <p:ext uri="{BB962C8B-B14F-4D97-AF65-F5344CB8AC3E}">
        <p14:creationId xmlns:p14="http://schemas.microsoft.com/office/powerpoint/2010/main" val="3912169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View/Download Copy of COR</a:t>
            </a:r>
          </a:p>
        </p:txBody>
      </p:sp>
      <p:sp>
        <p:nvSpPr>
          <p:cNvPr id="3" name="Content Placeholder 2"/>
          <p:cNvSpPr>
            <a:spLocks noGrp="1"/>
          </p:cNvSpPr>
          <p:nvPr>
            <p:ph idx="1"/>
          </p:nvPr>
        </p:nvSpPr>
        <p:spPr>
          <a:xfrm>
            <a:off x="677334" y="1930400"/>
            <a:ext cx="7738878" cy="4339771"/>
          </a:xfrm>
        </p:spPr>
        <p:txBody>
          <a:bodyPr>
            <a:normAutofit/>
          </a:bodyPr>
          <a:lstStyle/>
          <a:p>
            <a:r>
              <a:rPr lang="en-US" sz="2800" dirty="0"/>
              <a:t>May be stored in CDX or </a:t>
            </a:r>
            <a:r>
              <a:rPr lang="en-US" sz="2800" dirty="0" err="1"/>
              <a:t>NetDMR</a:t>
            </a:r>
            <a:endParaRPr lang="en-US" sz="2800" dirty="0"/>
          </a:p>
          <a:p>
            <a:endParaRPr lang="en-US" sz="2800" dirty="0"/>
          </a:p>
          <a:p>
            <a:r>
              <a:rPr lang="en-US" sz="2800" dirty="0"/>
              <a:t>Download and View is available in </a:t>
            </a:r>
            <a:r>
              <a:rPr lang="en-US" sz="2800" dirty="0" err="1"/>
              <a:t>NetDMR</a:t>
            </a:r>
            <a:endParaRPr lang="en-US" sz="2800" dirty="0"/>
          </a:p>
        </p:txBody>
      </p:sp>
      <p:pic>
        <p:nvPicPr>
          <p:cNvPr id="6" name="Picture 5"/>
          <p:cNvPicPr>
            <a:picLocks noChangeAspect="1"/>
          </p:cNvPicPr>
          <p:nvPr/>
        </p:nvPicPr>
        <p:blipFill rotWithShape="1">
          <a:blip r:embed="rId3"/>
          <a:srcRect r="10308" b="4044"/>
          <a:stretch/>
        </p:blipFill>
        <p:spPr>
          <a:xfrm>
            <a:off x="409185" y="4100285"/>
            <a:ext cx="11604109" cy="2062705"/>
          </a:xfrm>
          <a:prstGeom prst="rect">
            <a:avLst/>
          </a:prstGeom>
        </p:spPr>
      </p:pic>
    </p:spTree>
    <p:extLst>
      <p:ext uri="{BB962C8B-B14F-4D97-AF65-F5344CB8AC3E}">
        <p14:creationId xmlns:p14="http://schemas.microsoft.com/office/powerpoint/2010/main" val="3183330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Signing DMR Process</a:t>
            </a:r>
          </a:p>
        </p:txBody>
      </p:sp>
      <p:sp>
        <p:nvSpPr>
          <p:cNvPr id="3" name="Content Placeholder 2"/>
          <p:cNvSpPr>
            <a:spLocks noGrp="1"/>
          </p:cNvSpPr>
          <p:nvPr>
            <p:ph idx="1"/>
          </p:nvPr>
        </p:nvSpPr>
        <p:spPr>
          <a:xfrm>
            <a:off x="677334" y="1779815"/>
            <a:ext cx="8596668" cy="4261548"/>
          </a:xfrm>
        </p:spPr>
        <p:txBody>
          <a:bodyPr>
            <a:normAutofit/>
          </a:bodyPr>
          <a:lstStyle/>
          <a:p>
            <a:r>
              <a:rPr lang="en-US" sz="2800" dirty="0"/>
              <a:t>Check DMRs to be signed, and enter password</a:t>
            </a:r>
          </a:p>
        </p:txBody>
      </p:sp>
      <p:pic>
        <p:nvPicPr>
          <p:cNvPr id="4" name="Picture 3"/>
          <p:cNvPicPr>
            <a:picLocks noChangeAspect="1"/>
          </p:cNvPicPr>
          <p:nvPr/>
        </p:nvPicPr>
        <p:blipFill>
          <a:blip r:embed="rId2"/>
          <a:stretch>
            <a:fillRect/>
          </a:stretch>
        </p:blipFill>
        <p:spPr>
          <a:xfrm>
            <a:off x="677334" y="2745850"/>
            <a:ext cx="10377109" cy="3892514"/>
          </a:xfrm>
          <a:prstGeom prst="rect">
            <a:avLst/>
          </a:prstGeom>
        </p:spPr>
      </p:pic>
    </p:spTree>
    <p:extLst>
      <p:ext uri="{BB962C8B-B14F-4D97-AF65-F5344CB8AC3E}">
        <p14:creationId xmlns:p14="http://schemas.microsoft.com/office/powerpoint/2010/main" val="1556648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Signing DMR Process</a:t>
            </a:r>
          </a:p>
        </p:txBody>
      </p:sp>
      <p:sp>
        <p:nvSpPr>
          <p:cNvPr id="3" name="Content Placeholder 2"/>
          <p:cNvSpPr>
            <a:spLocks noGrp="1"/>
          </p:cNvSpPr>
          <p:nvPr>
            <p:ph idx="1"/>
          </p:nvPr>
        </p:nvSpPr>
        <p:spPr>
          <a:xfrm>
            <a:off x="514048" y="1654404"/>
            <a:ext cx="8596668" cy="3880773"/>
          </a:xfrm>
        </p:spPr>
        <p:txBody>
          <a:bodyPr>
            <a:normAutofit/>
          </a:bodyPr>
          <a:lstStyle/>
          <a:p>
            <a:r>
              <a:rPr lang="en-US" sz="2800" dirty="0"/>
              <a:t>Enter one of your 5 Security Question Answers established when creating your account</a:t>
            </a:r>
          </a:p>
        </p:txBody>
      </p:sp>
      <p:pic>
        <p:nvPicPr>
          <p:cNvPr id="5" name="Content Placeholder 9"/>
          <p:cNvPicPr>
            <a:picLocks noChangeAspect="1"/>
          </p:cNvPicPr>
          <p:nvPr/>
        </p:nvPicPr>
        <p:blipFill>
          <a:blip r:embed="rId3"/>
          <a:stretch>
            <a:fillRect/>
          </a:stretch>
        </p:blipFill>
        <p:spPr>
          <a:xfrm>
            <a:off x="840939" y="2751747"/>
            <a:ext cx="9880098" cy="3828233"/>
          </a:xfrm>
          <a:prstGeom prst="rect">
            <a:avLst/>
          </a:prstGeom>
        </p:spPr>
      </p:pic>
    </p:spTree>
    <p:extLst>
      <p:ext uri="{BB962C8B-B14F-4D97-AF65-F5344CB8AC3E}">
        <p14:creationId xmlns:p14="http://schemas.microsoft.com/office/powerpoint/2010/main" val="362929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Schedule</a:t>
            </a:r>
          </a:p>
        </p:txBody>
      </p:sp>
      <p:sp>
        <p:nvSpPr>
          <p:cNvPr id="3" name="Content Placeholder 2"/>
          <p:cNvSpPr>
            <a:spLocks noGrp="1"/>
          </p:cNvSpPr>
          <p:nvPr>
            <p:ph idx="1"/>
          </p:nvPr>
        </p:nvSpPr>
        <p:spPr>
          <a:xfrm>
            <a:off x="353564" y="1678488"/>
            <a:ext cx="9200983" cy="4684733"/>
          </a:xfrm>
        </p:spPr>
        <p:txBody>
          <a:bodyPr>
            <a:normAutofit/>
          </a:bodyPr>
          <a:lstStyle/>
          <a:p>
            <a:pPr lvl="3"/>
            <a:endParaRPr lang="en-US" sz="2700" dirty="0"/>
          </a:p>
          <a:p>
            <a:pPr lvl="1"/>
            <a:r>
              <a:rPr lang="en-US" sz="2900" dirty="0"/>
              <a:t> </a:t>
            </a:r>
            <a:r>
              <a:rPr lang="en-US" sz="2800" dirty="0"/>
              <a:t>During migration, users can continue to do all other activities in </a:t>
            </a:r>
            <a:r>
              <a:rPr lang="en-US" sz="2800" dirty="0" err="1"/>
              <a:t>NetDMR</a:t>
            </a:r>
            <a:endParaRPr lang="en-US" sz="2800" dirty="0"/>
          </a:p>
          <a:p>
            <a:pPr lvl="1"/>
            <a:endParaRPr lang="en-US" sz="2800" dirty="0"/>
          </a:p>
          <a:p>
            <a:pPr lvl="2"/>
            <a:r>
              <a:rPr lang="en-US" sz="2800" dirty="0"/>
              <a:t> Edit and sign DMRS</a:t>
            </a:r>
          </a:p>
          <a:p>
            <a:pPr lvl="2"/>
            <a:r>
              <a:rPr lang="en-US" sz="2800" dirty="0"/>
              <a:t> Review and download CORS</a:t>
            </a:r>
          </a:p>
          <a:p>
            <a:pPr lvl="2"/>
            <a:endParaRPr lang="en-US" sz="2800" dirty="0"/>
          </a:p>
          <a:p>
            <a:pPr lvl="1"/>
            <a:r>
              <a:rPr lang="en-US" sz="2800" dirty="0"/>
              <a:t> No tasks can be performed on May 19, 2017</a:t>
            </a:r>
            <a:endParaRPr lang="en-US" dirty="0"/>
          </a:p>
          <a:p>
            <a:endParaRPr lang="en-US" dirty="0"/>
          </a:p>
        </p:txBody>
      </p:sp>
    </p:spTree>
    <p:extLst>
      <p:ext uri="{BB962C8B-B14F-4D97-AF65-F5344CB8AC3E}">
        <p14:creationId xmlns:p14="http://schemas.microsoft.com/office/powerpoint/2010/main" val="1118652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934" y="215153"/>
            <a:ext cx="8596668" cy="1320800"/>
          </a:xfrm>
        </p:spPr>
        <p:txBody>
          <a:bodyPr/>
          <a:lstStyle/>
          <a:p>
            <a:r>
              <a:rPr lang="en-US" dirty="0"/>
              <a:t>Signing DMR Process</a:t>
            </a:r>
          </a:p>
        </p:txBody>
      </p:sp>
      <p:sp>
        <p:nvSpPr>
          <p:cNvPr id="3" name="Content Placeholder 2"/>
          <p:cNvSpPr>
            <a:spLocks noGrp="1"/>
          </p:cNvSpPr>
          <p:nvPr>
            <p:ph idx="1"/>
          </p:nvPr>
        </p:nvSpPr>
        <p:spPr>
          <a:xfrm>
            <a:off x="677334" y="1535953"/>
            <a:ext cx="8596668" cy="3880773"/>
          </a:xfrm>
        </p:spPr>
        <p:txBody>
          <a:bodyPr>
            <a:normAutofit/>
          </a:bodyPr>
          <a:lstStyle/>
          <a:p>
            <a:r>
              <a:rPr lang="en-US" sz="2800" dirty="0"/>
              <a:t>Message appears “The DMRs are undergoing the Signing Process”</a:t>
            </a:r>
          </a:p>
          <a:p>
            <a:r>
              <a:rPr lang="en-US" sz="2800" dirty="0"/>
              <a:t>Forms are being routed to CDX</a:t>
            </a:r>
          </a:p>
          <a:p>
            <a:r>
              <a:rPr lang="en-US" sz="2800" dirty="0"/>
              <a:t>View Signed COR</a:t>
            </a:r>
          </a:p>
        </p:txBody>
      </p:sp>
      <p:pic>
        <p:nvPicPr>
          <p:cNvPr id="4" name="Picture 3"/>
          <p:cNvPicPr>
            <a:picLocks noChangeAspect="1"/>
          </p:cNvPicPr>
          <p:nvPr/>
        </p:nvPicPr>
        <p:blipFill rotWithShape="1">
          <a:blip r:embed="rId3"/>
          <a:srcRect t="23038" r="7929" b="22600"/>
          <a:stretch/>
        </p:blipFill>
        <p:spPr>
          <a:xfrm>
            <a:off x="349201" y="3895595"/>
            <a:ext cx="11187270" cy="2451417"/>
          </a:xfrm>
          <a:prstGeom prst="rect">
            <a:avLst/>
          </a:prstGeom>
        </p:spPr>
      </p:pic>
      <p:sp>
        <p:nvSpPr>
          <p:cNvPr id="5" name="Rounded Rectangle 4"/>
          <p:cNvSpPr/>
          <p:nvPr/>
        </p:nvSpPr>
        <p:spPr>
          <a:xfrm>
            <a:off x="584805" y="4942303"/>
            <a:ext cx="2811538" cy="72371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8956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DMR Signing Status</a:t>
            </a:r>
          </a:p>
        </p:txBody>
      </p:sp>
      <p:sp>
        <p:nvSpPr>
          <p:cNvPr id="3" name="Content Placeholder 2"/>
          <p:cNvSpPr>
            <a:spLocks noGrp="1"/>
          </p:cNvSpPr>
          <p:nvPr>
            <p:ph idx="1"/>
          </p:nvPr>
        </p:nvSpPr>
        <p:spPr>
          <a:xfrm>
            <a:off x="677334" y="1930400"/>
            <a:ext cx="8596668" cy="3880773"/>
          </a:xfrm>
        </p:spPr>
        <p:txBody>
          <a:bodyPr>
            <a:normAutofit/>
          </a:bodyPr>
          <a:lstStyle/>
          <a:p>
            <a:r>
              <a:rPr lang="en-US" sz="2800" dirty="0"/>
              <a:t>Check DMR Signing Status</a:t>
            </a:r>
          </a:p>
          <a:p>
            <a:pPr lvl="1"/>
            <a:r>
              <a:rPr lang="en-US" sz="2600" dirty="0"/>
              <a:t>Signing Process Confirmation</a:t>
            </a:r>
          </a:p>
          <a:p>
            <a:pPr lvl="1"/>
            <a:r>
              <a:rPr lang="en-US" sz="2600" dirty="0"/>
              <a:t>Pending Processing thru CDX</a:t>
            </a:r>
          </a:p>
        </p:txBody>
      </p:sp>
      <p:pic>
        <p:nvPicPr>
          <p:cNvPr id="4" name="Picture 3"/>
          <p:cNvPicPr>
            <a:picLocks noChangeAspect="1"/>
          </p:cNvPicPr>
          <p:nvPr/>
        </p:nvPicPr>
        <p:blipFill rotWithShape="1">
          <a:blip r:embed="rId3"/>
          <a:srcRect t="25021" r="6624" b="6984"/>
          <a:stretch/>
        </p:blipFill>
        <p:spPr>
          <a:xfrm>
            <a:off x="677334" y="3590496"/>
            <a:ext cx="9784866" cy="2642992"/>
          </a:xfrm>
          <a:prstGeom prst="rect">
            <a:avLst/>
          </a:prstGeom>
        </p:spPr>
      </p:pic>
      <p:sp>
        <p:nvSpPr>
          <p:cNvPr id="5" name="Rounded Rectangle 4"/>
          <p:cNvSpPr/>
          <p:nvPr/>
        </p:nvSpPr>
        <p:spPr>
          <a:xfrm>
            <a:off x="7625442" y="3637692"/>
            <a:ext cx="1404257" cy="94884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306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DMR Signing Status</a:t>
            </a:r>
          </a:p>
        </p:txBody>
      </p:sp>
      <p:sp>
        <p:nvSpPr>
          <p:cNvPr id="3" name="Content Placeholder 2"/>
          <p:cNvSpPr>
            <a:spLocks noGrp="1"/>
          </p:cNvSpPr>
          <p:nvPr>
            <p:ph idx="1"/>
          </p:nvPr>
        </p:nvSpPr>
        <p:spPr/>
        <p:txBody>
          <a:bodyPr>
            <a:normAutofit/>
          </a:bodyPr>
          <a:lstStyle/>
          <a:p>
            <a:r>
              <a:rPr lang="en-US" sz="2800" dirty="0"/>
              <a:t>Status changed to “Signed Successfully” when Signing Process is complete thru CDX</a:t>
            </a:r>
          </a:p>
        </p:txBody>
      </p:sp>
      <p:pic>
        <p:nvPicPr>
          <p:cNvPr id="5" name="Picture 4"/>
          <p:cNvPicPr>
            <a:picLocks noChangeAspect="1"/>
          </p:cNvPicPr>
          <p:nvPr/>
        </p:nvPicPr>
        <p:blipFill>
          <a:blip r:embed="rId3"/>
          <a:stretch>
            <a:fillRect/>
          </a:stretch>
        </p:blipFill>
        <p:spPr>
          <a:xfrm>
            <a:off x="226105" y="3368351"/>
            <a:ext cx="11649075" cy="1905000"/>
          </a:xfrm>
          <a:prstGeom prst="rect">
            <a:avLst/>
          </a:prstGeom>
        </p:spPr>
      </p:pic>
    </p:spTree>
    <p:extLst>
      <p:ext uri="{BB962C8B-B14F-4D97-AF65-F5344CB8AC3E}">
        <p14:creationId xmlns:p14="http://schemas.microsoft.com/office/powerpoint/2010/main" val="432330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 Beginning 5/22/2017 </a:t>
            </a:r>
            <a:endParaRPr lang="en-US" dirty="0">
              <a:solidFill>
                <a:srgbClr val="FF0000"/>
              </a:solidFill>
            </a:endParaRPr>
          </a:p>
        </p:txBody>
      </p:sp>
      <p:sp>
        <p:nvSpPr>
          <p:cNvPr id="3" name="Content Placeholder 2"/>
          <p:cNvSpPr>
            <a:spLocks noGrp="1"/>
          </p:cNvSpPr>
          <p:nvPr>
            <p:ph idx="1"/>
          </p:nvPr>
        </p:nvSpPr>
        <p:spPr>
          <a:xfrm>
            <a:off x="480110" y="1712354"/>
            <a:ext cx="10119466" cy="5145646"/>
          </a:xfrm>
        </p:spPr>
        <p:txBody>
          <a:bodyPr>
            <a:normAutofit/>
          </a:bodyPr>
          <a:lstStyle/>
          <a:p>
            <a:r>
              <a:rPr lang="en-US" sz="2800" dirty="0"/>
              <a:t>Log into CDX Directly</a:t>
            </a:r>
          </a:p>
          <a:p>
            <a:pPr lvl="1"/>
            <a:r>
              <a:rPr lang="en-US" sz="2800" dirty="0"/>
              <a:t>url:   </a:t>
            </a:r>
            <a:r>
              <a:rPr lang="en-US" sz="2800" dirty="0">
                <a:hlinkClick r:id="rId3"/>
              </a:rPr>
              <a:t>https://cdx.epa.gov</a:t>
            </a:r>
            <a:endParaRPr lang="en-US" sz="2800" dirty="0"/>
          </a:p>
          <a:p>
            <a:pPr lvl="1"/>
            <a:endParaRPr lang="en-US" sz="2800" dirty="0"/>
          </a:p>
          <a:p>
            <a:r>
              <a:rPr lang="en-US" sz="2800" dirty="0"/>
              <a:t>Log into </a:t>
            </a:r>
            <a:r>
              <a:rPr lang="en-US" sz="2800" dirty="0" err="1"/>
              <a:t>NetDMR</a:t>
            </a:r>
            <a:endParaRPr lang="en-US" sz="2800" dirty="0"/>
          </a:p>
          <a:p>
            <a:pPr lvl="1"/>
            <a:r>
              <a:rPr lang="en-US" sz="2800" dirty="0"/>
              <a:t>url:  </a:t>
            </a:r>
            <a:r>
              <a:rPr lang="en-US" sz="2800" dirty="0">
                <a:hlinkClick r:id="rId4"/>
              </a:rPr>
              <a:t>https://netdmr.epa.gov</a:t>
            </a:r>
            <a:endParaRPr lang="en-US" sz="2800" dirty="0"/>
          </a:p>
          <a:p>
            <a:endParaRPr lang="en-US" sz="2800" dirty="0"/>
          </a:p>
          <a:p>
            <a:r>
              <a:rPr lang="en-US" sz="2800" dirty="0"/>
              <a:t>Log into </a:t>
            </a:r>
            <a:r>
              <a:rPr lang="en-US" sz="2800" dirty="0" err="1"/>
              <a:t>NetDMR</a:t>
            </a:r>
            <a:r>
              <a:rPr lang="en-US" sz="2800" dirty="0"/>
              <a:t> </a:t>
            </a:r>
            <a:r>
              <a:rPr lang="en-US" sz="2800" dirty="0" err="1"/>
              <a:t>Zendesk</a:t>
            </a:r>
            <a:r>
              <a:rPr lang="en-US" sz="2800" dirty="0"/>
              <a:t> website</a:t>
            </a:r>
          </a:p>
          <a:p>
            <a:pPr lvl="1"/>
            <a:r>
              <a:rPr lang="en-US" sz="2800" dirty="0"/>
              <a:t>url:  https://netdmr.zendesk.com</a:t>
            </a:r>
          </a:p>
          <a:p>
            <a:endParaRPr lang="en-US" sz="2400" dirty="0"/>
          </a:p>
          <a:p>
            <a:endParaRPr lang="en-US" sz="2400" dirty="0"/>
          </a:p>
        </p:txBody>
      </p:sp>
    </p:spTree>
    <p:extLst>
      <p:ext uri="{BB962C8B-B14F-4D97-AF65-F5344CB8AC3E}">
        <p14:creationId xmlns:p14="http://schemas.microsoft.com/office/powerpoint/2010/main" val="660480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Service</a:t>
            </a:r>
          </a:p>
        </p:txBody>
      </p:sp>
      <p:sp>
        <p:nvSpPr>
          <p:cNvPr id="3" name="Content Placeholder 2"/>
          <p:cNvSpPr>
            <a:spLocks noGrp="1"/>
          </p:cNvSpPr>
          <p:nvPr>
            <p:ph idx="1"/>
          </p:nvPr>
        </p:nvSpPr>
        <p:spPr>
          <a:xfrm>
            <a:off x="677333" y="2160589"/>
            <a:ext cx="9136137" cy="4370840"/>
          </a:xfrm>
        </p:spPr>
        <p:txBody>
          <a:bodyPr>
            <a:normAutofit fontScale="70000" lnSpcReduction="20000"/>
          </a:bodyPr>
          <a:lstStyle/>
          <a:p>
            <a:r>
              <a:rPr lang="en-US" sz="3600" dirty="0" err="1"/>
              <a:t>NetDMR</a:t>
            </a:r>
            <a:r>
              <a:rPr lang="en-US" sz="3600" dirty="0"/>
              <a:t> Customer Support</a:t>
            </a:r>
          </a:p>
          <a:p>
            <a:pPr lvl="1"/>
            <a:r>
              <a:rPr lang="en-US" sz="3600" dirty="0"/>
              <a:t>Call Center at 1-877-227-8965 (toll-free)</a:t>
            </a:r>
          </a:p>
          <a:p>
            <a:pPr lvl="1"/>
            <a:r>
              <a:rPr lang="en-US" sz="3600" dirty="0"/>
              <a:t>Email to </a:t>
            </a:r>
            <a:r>
              <a:rPr lang="en-US" sz="3600" b="1" dirty="0">
                <a:solidFill>
                  <a:schemeClr val="bg1"/>
                </a:solidFill>
                <a:latin typeface="Arial" pitchFamily="34" charset="0"/>
                <a:ea typeface="ＭＳ Ｐゴシック"/>
                <a:hlinkClick r:id="rId2"/>
              </a:rPr>
              <a:t>NPDESeReporting@epa.gov</a:t>
            </a:r>
            <a:endParaRPr lang="en-US" sz="3600" b="1" dirty="0">
              <a:solidFill>
                <a:schemeClr val="bg1"/>
              </a:solidFill>
              <a:latin typeface="Arial" pitchFamily="34" charset="0"/>
              <a:ea typeface="ＭＳ Ｐゴシック"/>
            </a:endParaRPr>
          </a:p>
          <a:p>
            <a:pPr lvl="1"/>
            <a:endParaRPr lang="en-US" sz="3600" dirty="0"/>
          </a:p>
          <a:p>
            <a:r>
              <a:rPr lang="en-US" sz="3600" dirty="0"/>
              <a:t>CDX  -  Account information, including passwords, resend your Verification email </a:t>
            </a:r>
          </a:p>
          <a:p>
            <a:pPr lvl="1"/>
            <a:r>
              <a:rPr lang="en-US" sz="3600" dirty="0"/>
              <a:t>Call 888-890-1995 (toll-free) or (970) 494-5500 for International callers</a:t>
            </a:r>
          </a:p>
          <a:p>
            <a:pPr lvl="1"/>
            <a:r>
              <a:rPr lang="en-US" sz="3600" u="sng" dirty="0">
                <a:solidFill>
                  <a:schemeClr val="tx1"/>
                </a:solidFill>
                <a:hlinkClick r:id="rId3"/>
              </a:rPr>
              <a:t>helpdesk@epacdx.net</a:t>
            </a:r>
            <a:endParaRPr lang="en-US" sz="3600" dirty="0">
              <a:solidFill>
                <a:schemeClr val="tx1"/>
              </a:solidFill>
            </a:endParaRPr>
          </a:p>
          <a:p>
            <a:pPr lvl="1"/>
            <a:r>
              <a:rPr lang="en-US" sz="3600" dirty="0">
                <a:solidFill>
                  <a:schemeClr val="tx1"/>
                </a:solidFill>
              </a:rPr>
              <a:t>Hours of operation is Monday thru Friday, 8 am – 6 pm Eastern  </a:t>
            </a:r>
          </a:p>
          <a:p>
            <a:pPr lvl="1"/>
            <a:endParaRPr lang="en-US" sz="2600" dirty="0"/>
          </a:p>
        </p:txBody>
      </p:sp>
    </p:spTree>
    <p:extLst>
      <p:ext uri="{BB962C8B-B14F-4D97-AF65-F5344CB8AC3E}">
        <p14:creationId xmlns:p14="http://schemas.microsoft.com/office/powerpoint/2010/main" val="4163518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Role In CDX</a:t>
            </a:r>
          </a:p>
        </p:txBody>
      </p:sp>
      <p:sp>
        <p:nvSpPr>
          <p:cNvPr id="3" name="Content Placeholder 2"/>
          <p:cNvSpPr>
            <a:spLocks noGrp="1"/>
          </p:cNvSpPr>
          <p:nvPr>
            <p:ph idx="1"/>
          </p:nvPr>
        </p:nvSpPr>
        <p:spPr/>
        <p:txBody>
          <a:bodyPr/>
          <a:lstStyle/>
          <a:p>
            <a:r>
              <a:rPr lang="en-US" sz="2800" dirty="0"/>
              <a:t>Example</a:t>
            </a:r>
          </a:p>
          <a:p>
            <a:pPr lvl="1"/>
            <a:r>
              <a:rPr lang="en-US" sz="2800" dirty="0"/>
              <a:t>Your role is currently “Data Provider”</a:t>
            </a:r>
          </a:p>
          <a:p>
            <a:pPr lvl="1"/>
            <a:endParaRPr lang="en-US" sz="2800" dirty="0"/>
          </a:p>
          <a:p>
            <a:pPr lvl="1"/>
            <a:r>
              <a:rPr lang="en-US" sz="2800" dirty="0"/>
              <a:t>You have been asked to apply for the “Permittee – no sign” role in CDX so that you can perform the Permit Administrator functions within </a:t>
            </a:r>
            <a:r>
              <a:rPr lang="en-US" sz="2800" dirty="0" err="1"/>
              <a:t>NetDMR</a:t>
            </a:r>
            <a:endParaRPr lang="en-US" sz="2800" dirty="0"/>
          </a:p>
        </p:txBody>
      </p:sp>
      <p:sp>
        <p:nvSpPr>
          <p:cNvPr id="5" name="Slide Number Placeholder 4"/>
          <p:cNvSpPr>
            <a:spLocks noGrp="1"/>
          </p:cNvSpPr>
          <p:nvPr>
            <p:ph type="sldNum" sz="quarter" idx="12"/>
          </p:nvPr>
        </p:nvSpPr>
        <p:spPr/>
        <p:txBody>
          <a:bodyPr/>
          <a:lstStyle/>
          <a:p>
            <a:pPr>
              <a:defRPr/>
            </a:pPr>
            <a:fld id="{716A1249-E357-4981-87C3-1515D9583CE6}" type="slidenum">
              <a:rPr lang="en-US" smtClean="0"/>
              <a:pPr>
                <a:defRPr/>
              </a:pPr>
              <a:t>55</a:t>
            </a:fld>
            <a:endParaRPr lang="en-US" dirty="0"/>
          </a:p>
        </p:txBody>
      </p:sp>
    </p:spTree>
    <p:extLst>
      <p:ext uri="{BB962C8B-B14F-4D97-AF65-F5344CB8AC3E}">
        <p14:creationId xmlns:p14="http://schemas.microsoft.com/office/powerpoint/2010/main" val="733365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Your Role in CDX</a:t>
            </a:r>
          </a:p>
        </p:txBody>
      </p:sp>
      <p:sp>
        <p:nvSpPr>
          <p:cNvPr id="3" name="Content Placeholder 2"/>
          <p:cNvSpPr>
            <a:spLocks noGrp="1"/>
          </p:cNvSpPr>
          <p:nvPr>
            <p:ph idx="1"/>
          </p:nvPr>
        </p:nvSpPr>
        <p:spPr>
          <a:xfrm>
            <a:off x="677333" y="1835936"/>
            <a:ext cx="8596668" cy="3880773"/>
          </a:xfrm>
        </p:spPr>
        <p:txBody>
          <a:bodyPr>
            <a:normAutofit/>
          </a:bodyPr>
          <a:lstStyle/>
          <a:p>
            <a:r>
              <a:rPr lang="en-US" sz="2800" dirty="0"/>
              <a:t>Click on “My Profile”</a:t>
            </a:r>
          </a:p>
        </p:txBody>
      </p:sp>
      <p:sp>
        <p:nvSpPr>
          <p:cNvPr id="5" name="Slide Number Placeholder 4"/>
          <p:cNvSpPr>
            <a:spLocks noGrp="1"/>
          </p:cNvSpPr>
          <p:nvPr>
            <p:ph type="sldNum" sz="quarter" idx="12"/>
          </p:nvPr>
        </p:nvSpPr>
        <p:spPr/>
        <p:txBody>
          <a:bodyPr/>
          <a:lstStyle/>
          <a:p>
            <a:pPr>
              <a:defRPr/>
            </a:pPr>
            <a:fld id="{716A1249-E357-4981-87C3-1515D9583CE6}" type="slidenum">
              <a:rPr lang="en-US" smtClean="0"/>
              <a:pPr>
                <a:defRPr/>
              </a:pPr>
              <a:t>56</a:t>
            </a:fld>
            <a:endParaRPr lang="en-US" dirty="0"/>
          </a:p>
        </p:txBody>
      </p:sp>
      <p:pic>
        <p:nvPicPr>
          <p:cNvPr id="4" name="Picture 3"/>
          <p:cNvPicPr>
            <a:picLocks noChangeAspect="1"/>
          </p:cNvPicPr>
          <p:nvPr/>
        </p:nvPicPr>
        <p:blipFill>
          <a:blip r:embed="rId2"/>
          <a:stretch>
            <a:fillRect/>
          </a:stretch>
        </p:blipFill>
        <p:spPr>
          <a:xfrm>
            <a:off x="2357312" y="2736371"/>
            <a:ext cx="5236709" cy="3444871"/>
          </a:xfrm>
          <a:prstGeom prst="rect">
            <a:avLst/>
          </a:prstGeom>
        </p:spPr>
      </p:pic>
      <p:sp>
        <p:nvSpPr>
          <p:cNvPr id="7" name="Rounded Rectangle 6"/>
          <p:cNvSpPr/>
          <p:nvPr/>
        </p:nvSpPr>
        <p:spPr bwMode="auto">
          <a:xfrm>
            <a:off x="3575956" y="3156736"/>
            <a:ext cx="990600" cy="504305"/>
          </a:xfrm>
          <a:prstGeom prst="round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84" charset="-128"/>
            </a:endParaRPr>
          </a:p>
        </p:txBody>
      </p:sp>
    </p:spTree>
    <p:extLst>
      <p:ext uri="{BB962C8B-B14F-4D97-AF65-F5344CB8AC3E}">
        <p14:creationId xmlns:p14="http://schemas.microsoft.com/office/powerpoint/2010/main" val="1512095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Your Role in CDX</a:t>
            </a:r>
          </a:p>
        </p:txBody>
      </p:sp>
      <p:sp>
        <p:nvSpPr>
          <p:cNvPr id="3" name="Content Placeholder 2"/>
          <p:cNvSpPr>
            <a:spLocks noGrp="1"/>
          </p:cNvSpPr>
          <p:nvPr>
            <p:ph idx="1"/>
          </p:nvPr>
        </p:nvSpPr>
        <p:spPr>
          <a:xfrm>
            <a:off x="805543" y="2272427"/>
            <a:ext cx="3962400" cy="3429000"/>
          </a:xfrm>
        </p:spPr>
        <p:txBody>
          <a:bodyPr>
            <a:normAutofit/>
          </a:bodyPr>
          <a:lstStyle/>
          <a:p>
            <a:r>
              <a:rPr lang="en-US" sz="2800" dirty="0"/>
              <a:t>Click on Modify Program Services</a:t>
            </a:r>
          </a:p>
        </p:txBody>
      </p:sp>
      <p:sp>
        <p:nvSpPr>
          <p:cNvPr id="5" name="Slide Number Placeholder 4"/>
          <p:cNvSpPr>
            <a:spLocks noGrp="1"/>
          </p:cNvSpPr>
          <p:nvPr>
            <p:ph type="sldNum" sz="quarter" idx="12"/>
          </p:nvPr>
        </p:nvSpPr>
        <p:spPr/>
        <p:txBody>
          <a:bodyPr/>
          <a:lstStyle/>
          <a:p>
            <a:pPr>
              <a:defRPr/>
            </a:pPr>
            <a:fld id="{716A1249-E357-4981-87C3-1515D9583CE6}" type="slidenum">
              <a:rPr lang="en-US" smtClean="0"/>
              <a:pPr>
                <a:defRPr/>
              </a:pPr>
              <a:t>57</a:t>
            </a:fld>
            <a:endParaRPr lang="en-US" dirty="0"/>
          </a:p>
        </p:txBody>
      </p:sp>
      <p:pic>
        <p:nvPicPr>
          <p:cNvPr id="6" name="Picture 5"/>
          <p:cNvPicPr>
            <a:picLocks noChangeAspect="1"/>
          </p:cNvPicPr>
          <p:nvPr/>
        </p:nvPicPr>
        <p:blipFill>
          <a:blip r:embed="rId2"/>
          <a:stretch>
            <a:fillRect/>
          </a:stretch>
        </p:blipFill>
        <p:spPr>
          <a:xfrm>
            <a:off x="4975668" y="2405987"/>
            <a:ext cx="4724400" cy="4000500"/>
          </a:xfrm>
          <a:prstGeom prst="rect">
            <a:avLst/>
          </a:prstGeom>
        </p:spPr>
      </p:pic>
      <p:sp>
        <p:nvSpPr>
          <p:cNvPr id="7" name="Rounded Rectangle 6"/>
          <p:cNvSpPr/>
          <p:nvPr/>
        </p:nvSpPr>
        <p:spPr bwMode="auto">
          <a:xfrm>
            <a:off x="4998805" y="5878286"/>
            <a:ext cx="1761224" cy="499551"/>
          </a:xfrm>
          <a:prstGeom prst="round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84" charset="-128"/>
            </a:endParaRPr>
          </a:p>
        </p:txBody>
      </p:sp>
    </p:spTree>
    <p:extLst>
      <p:ext uri="{BB962C8B-B14F-4D97-AF65-F5344CB8AC3E}">
        <p14:creationId xmlns:p14="http://schemas.microsoft.com/office/powerpoint/2010/main" val="3472691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Your Role in CDX</a:t>
            </a:r>
          </a:p>
        </p:txBody>
      </p:sp>
      <p:sp>
        <p:nvSpPr>
          <p:cNvPr id="5" name="Slide Number Placeholder 4"/>
          <p:cNvSpPr>
            <a:spLocks noGrp="1"/>
          </p:cNvSpPr>
          <p:nvPr>
            <p:ph type="sldNum" sz="quarter" idx="12"/>
          </p:nvPr>
        </p:nvSpPr>
        <p:spPr/>
        <p:txBody>
          <a:bodyPr/>
          <a:lstStyle/>
          <a:p>
            <a:pPr>
              <a:defRPr/>
            </a:pPr>
            <a:fld id="{716A1249-E357-4981-87C3-1515D9583CE6}" type="slidenum">
              <a:rPr lang="en-US" smtClean="0"/>
              <a:pPr>
                <a:defRPr/>
              </a:pPr>
              <a:t>58</a:t>
            </a:fld>
            <a:endParaRPr lang="en-US" dirty="0"/>
          </a:p>
        </p:txBody>
      </p:sp>
      <p:sp>
        <p:nvSpPr>
          <p:cNvPr id="7" name="Content Placeholder 6"/>
          <p:cNvSpPr>
            <a:spLocks noGrp="1"/>
          </p:cNvSpPr>
          <p:nvPr>
            <p:ph idx="1"/>
          </p:nvPr>
        </p:nvSpPr>
        <p:spPr/>
        <p:txBody>
          <a:bodyPr/>
          <a:lstStyle/>
          <a:p>
            <a:r>
              <a:rPr lang="en-US" sz="2800" dirty="0"/>
              <a:t>Choose your program service – </a:t>
            </a:r>
            <a:r>
              <a:rPr lang="en-US" sz="2800" dirty="0" err="1"/>
              <a:t>NetDMR</a:t>
            </a:r>
            <a:r>
              <a:rPr lang="en-US" sz="2800" dirty="0"/>
              <a:t> Instance</a:t>
            </a:r>
          </a:p>
          <a:p>
            <a:endParaRPr lang="en-US" dirty="0"/>
          </a:p>
        </p:txBody>
      </p:sp>
      <p:pic>
        <p:nvPicPr>
          <p:cNvPr id="3" name="Picture 2"/>
          <p:cNvPicPr>
            <a:picLocks noChangeAspect="1"/>
          </p:cNvPicPr>
          <p:nvPr/>
        </p:nvPicPr>
        <p:blipFill>
          <a:blip r:embed="rId2"/>
          <a:stretch>
            <a:fillRect/>
          </a:stretch>
        </p:blipFill>
        <p:spPr>
          <a:xfrm>
            <a:off x="2377848" y="3118774"/>
            <a:ext cx="5329238" cy="3453940"/>
          </a:xfrm>
          <a:prstGeom prst="rect">
            <a:avLst/>
          </a:prstGeom>
        </p:spPr>
      </p:pic>
      <p:sp>
        <p:nvSpPr>
          <p:cNvPr id="9" name="Rounded Rectangle 8"/>
          <p:cNvSpPr/>
          <p:nvPr/>
        </p:nvSpPr>
        <p:spPr bwMode="auto">
          <a:xfrm>
            <a:off x="2377848" y="5724373"/>
            <a:ext cx="3222852" cy="316989"/>
          </a:xfrm>
          <a:prstGeom prst="round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84" charset="-128"/>
            </a:endParaRPr>
          </a:p>
        </p:txBody>
      </p:sp>
    </p:spTree>
    <p:extLst>
      <p:ext uri="{BB962C8B-B14F-4D97-AF65-F5344CB8AC3E}">
        <p14:creationId xmlns:p14="http://schemas.microsoft.com/office/powerpoint/2010/main" val="942872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Your Role in CDX</a:t>
            </a:r>
          </a:p>
        </p:txBody>
      </p:sp>
      <p:sp>
        <p:nvSpPr>
          <p:cNvPr id="3" name="Content Placeholder 2"/>
          <p:cNvSpPr>
            <a:spLocks noGrp="1"/>
          </p:cNvSpPr>
          <p:nvPr>
            <p:ph idx="1"/>
          </p:nvPr>
        </p:nvSpPr>
        <p:spPr>
          <a:xfrm>
            <a:off x="677334" y="1866883"/>
            <a:ext cx="8596668" cy="3880773"/>
          </a:xfrm>
        </p:spPr>
        <p:txBody>
          <a:bodyPr>
            <a:normAutofit/>
          </a:bodyPr>
          <a:lstStyle/>
          <a:p>
            <a:r>
              <a:rPr lang="en-US" sz="2800" dirty="0"/>
              <a:t>Click on “Deactivate”</a:t>
            </a:r>
          </a:p>
        </p:txBody>
      </p:sp>
      <p:sp>
        <p:nvSpPr>
          <p:cNvPr id="5" name="Slide Number Placeholder 4"/>
          <p:cNvSpPr>
            <a:spLocks noGrp="1"/>
          </p:cNvSpPr>
          <p:nvPr>
            <p:ph type="sldNum" sz="quarter" idx="12"/>
          </p:nvPr>
        </p:nvSpPr>
        <p:spPr/>
        <p:txBody>
          <a:bodyPr/>
          <a:lstStyle/>
          <a:p>
            <a:pPr>
              <a:defRPr/>
            </a:pPr>
            <a:fld id="{716A1249-E357-4981-87C3-1515D9583CE6}" type="slidenum">
              <a:rPr lang="en-US" smtClean="0"/>
              <a:pPr>
                <a:defRPr/>
              </a:pPr>
              <a:t>59</a:t>
            </a:fld>
            <a:endParaRPr lang="en-US" dirty="0"/>
          </a:p>
        </p:txBody>
      </p:sp>
      <p:pic>
        <p:nvPicPr>
          <p:cNvPr id="4" name="Picture 3"/>
          <p:cNvPicPr>
            <a:picLocks noChangeAspect="1"/>
          </p:cNvPicPr>
          <p:nvPr/>
        </p:nvPicPr>
        <p:blipFill>
          <a:blip r:embed="rId2"/>
          <a:stretch>
            <a:fillRect/>
          </a:stretch>
        </p:blipFill>
        <p:spPr>
          <a:xfrm>
            <a:off x="2166730" y="2834897"/>
            <a:ext cx="6552727" cy="3534624"/>
          </a:xfrm>
          <a:prstGeom prst="rect">
            <a:avLst/>
          </a:prstGeom>
        </p:spPr>
      </p:pic>
      <p:sp>
        <p:nvSpPr>
          <p:cNvPr id="8" name="Rounded Rectangle 7"/>
          <p:cNvSpPr/>
          <p:nvPr/>
        </p:nvSpPr>
        <p:spPr bwMode="auto">
          <a:xfrm>
            <a:off x="5617028" y="5241471"/>
            <a:ext cx="1796143" cy="506185"/>
          </a:xfrm>
          <a:prstGeom prst="round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84" charset="-128"/>
            </a:endParaRPr>
          </a:p>
        </p:txBody>
      </p:sp>
    </p:spTree>
    <p:extLst>
      <p:ext uri="{BB962C8B-B14F-4D97-AF65-F5344CB8AC3E}">
        <p14:creationId xmlns:p14="http://schemas.microsoft.com/office/powerpoint/2010/main" val="3771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IN CDX AND NETDMR</a:t>
            </a:r>
          </a:p>
        </p:txBody>
      </p:sp>
      <p:sp>
        <p:nvSpPr>
          <p:cNvPr id="4" name="Content Placeholder 3"/>
          <p:cNvSpPr>
            <a:spLocks noGrp="1"/>
          </p:cNvSpPr>
          <p:nvPr>
            <p:ph sz="half" idx="1"/>
          </p:nvPr>
        </p:nvSpPr>
        <p:spPr>
          <a:xfrm>
            <a:off x="677334" y="1706153"/>
            <a:ext cx="9418388" cy="4862598"/>
          </a:xfrm>
        </p:spPr>
        <p:txBody>
          <a:bodyPr>
            <a:normAutofit/>
          </a:bodyPr>
          <a:lstStyle/>
          <a:p>
            <a:r>
              <a:rPr lang="en-US" sz="2800" u="sng" dirty="0"/>
              <a:t>CDX ROLES</a:t>
            </a:r>
            <a:r>
              <a:rPr lang="en-US" sz="2800" dirty="0"/>
              <a:t>						</a:t>
            </a:r>
            <a:r>
              <a:rPr lang="en-US" sz="2800" u="sng" dirty="0">
                <a:solidFill>
                  <a:srgbClr val="FF0000"/>
                </a:solidFill>
              </a:rPr>
              <a:t>NETDMR ROLES</a:t>
            </a:r>
          </a:p>
          <a:p>
            <a:endParaRPr lang="en-US" sz="2400" dirty="0"/>
          </a:p>
          <a:p>
            <a:pPr lvl="1"/>
            <a:r>
              <a:rPr lang="en-US" sz="2800" dirty="0"/>
              <a:t>PERMITTEE (SIGNATURE)</a:t>
            </a:r>
          </a:p>
          <a:p>
            <a:pPr lvl="2"/>
            <a:r>
              <a:rPr lang="en-US" sz="2800" dirty="0">
                <a:solidFill>
                  <a:srgbClr val="FF0000"/>
                </a:solidFill>
              </a:rPr>
              <a:t>SIGNATORY, PERMIT ADMINISTRATOR, EDIT, VIEW</a:t>
            </a:r>
          </a:p>
          <a:p>
            <a:pPr lvl="1"/>
            <a:r>
              <a:rPr lang="en-US" sz="2800" dirty="0"/>
              <a:t>PERMITTEE (NO SIGN)</a:t>
            </a:r>
          </a:p>
          <a:p>
            <a:pPr lvl="2"/>
            <a:r>
              <a:rPr lang="en-US" sz="2800" dirty="0"/>
              <a:t> </a:t>
            </a:r>
            <a:r>
              <a:rPr lang="en-US" sz="2800" dirty="0">
                <a:solidFill>
                  <a:srgbClr val="FF0000"/>
                </a:solidFill>
              </a:rPr>
              <a:t>PERMIT ADMINISTRATOR, EDIT, VIEW</a:t>
            </a:r>
          </a:p>
          <a:p>
            <a:pPr lvl="1"/>
            <a:r>
              <a:rPr lang="en-US" sz="2800" dirty="0"/>
              <a:t>DATA PROVIDER</a:t>
            </a:r>
          </a:p>
          <a:p>
            <a:pPr lvl="2"/>
            <a:r>
              <a:rPr lang="en-US" sz="2800" dirty="0"/>
              <a:t> </a:t>
            </a:r>
            <a:r>
              <a:rPr lang="en-US" sz="2800" dirty="0">
                <a:solidFill>
                  <a:srgbClr val="FF0000"/>
                </a:solidFill>
              </a:rPr>
              <a:t>EDIT, VIEW</a:t>
            </a:r>
          </a:p>
        </p:txBody>
      </p:sp>
    </p:spTree>
    <p:extLst>
      <p:ext uri="{BB962C8B-B14F-4D97-AF65-F5344CB8AC3E}">
        <p14:creationId xmlns:p14="http://schemas.microsoft.com/office/powerpoint/2010/main" val="2384608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Your Role in CDX</a:t>
            </a:r>
          </a:p>
        </p:txBody>
      </p:sp>
      <p:sp>
        <p:nvSpPr>
          <p:cNvPr id="5" name="Slide Number Placeholder 4"/>
          <p:cNvSpPr>
            <a:spLocks noGrp="1"/>
          </p:cNvSpPr>
          <p:nvPr>
            <p:ph type="sldNum" sz="quarter" idx="12"/>
          </p:nvPr>
        </p:nvSpPr>
        <p:spPr/>
        <p:txBody>
          <a:bodyPr/>
          <a:lstStyle/>
          <a:p>
            <a:pPr>
              <a:defRPr/>
            </a:pPr>
            <a:fld id="{716A1249-E357-4981-87C3-1515D9583CE6}" type="slidenum">
              <a:rPr lang="en-US" smtClean="0"/>
              <a:pPr>
                <a:defRPr/>
              </a:pPr>
              <a:t>60</a:t>
            </a:fld>
            <a:endParaRPr lang="en-US" dirty="0"/>
          </a:p>
        </p:txBody>
      </p:sp>
      <p:sp>
        <p:nvSpPr>
          <p:cNvPr id="6" name="Content Placeholder 5"/>
          <p:cNvSpPr>
            <a:spLocks noGrp="1"/>
          </p:cNvSpPr>
          <p:nvPr>
            <p:ph idx="1"/>
          </p:nvPr>
        </p:nvSpPr>
        <p:spPr>
          <a:xfrm>
            <a:off x="546706" y="1930400"/>
            <a:ext cx="8596668" cy="3880773"/>
          </a:xfrm>
        </p:spPr>
        <p:txBody>
          <a:bodyPr>
            <a:normAutofit/>
          </a:bodyPr>
          <a:lstStyle/>
          <a:p>
            <a:r>
              <a:rPr lang="en-US" sz="2800" dirty="0"/>
              <a:t>Confirm Deactivate</a:t>
            </a:r>
          </a:p>
        </p:txBody>
      </p:sp>
      <p:pic>
        <p:nvPicPr>
          <p:cNvPr id="3" name="Picture 2"/>
          <p:cNvPicPr>
            <a:picLocks noChangeAspect="1"/>
          </p:cNvPicPr>
          <p:nvPr/>
        </p:nvPicPr>
        <p:blipFill>
          <a:blip r:embed="rId2"/>
          <a:stretch>
            <a:fillRect/>
          </a:stretch>
        </p:blipFill>
        <p:spPr>
          <a:xfrm>
            <a:off x="2599644" y="2509506"/>
            <a:ext cx="7348539" cy="3531856"/>
          </a:xfrm>
          <a:prstGeom prst="rect">
            <a:avLst/>
          </a:prstGeom>
        </p:spPr>
      </p:pic>
    </p:spTree>
    <p:extLst>
      <p:ext uri="{BB962C8B-B14F-4D97-AF65-F5344CB8AC3E}">
        <p14:creationId xmlns:p14="http://schemas.microsoft.com/office/powerpoint/2010/main" val="2400276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Your Role in CDX</a:t>
            </a:r>
          </a:p>
        </p:txBody>
      </p:sp>
      <p:sp>
        <p:nvSpPr>
          <p:cNvPr id="5" name="Slide Number Placeholder 4"/>
          <p:cNvSpPr>
            <a:spLocks noGrp="1"/>
          </p:cNvSpPr>
          <p:nvPr>
            <p:ph type="sldNum" sz="quarter" idx="12"/>
          </p:nvPr>
        </p:nvSpPr>
        <p:spPr/>
        <p:txBody>
          <a:bodyPr/>
          <a:lstStyle/>
          <a:p>
            <a:pPr>
              <a:defRPr/>
            </a:pPr>
            <a:fld id="{716A1249-E357-4981-87C3-1515D9583CE6}" type="slidenum">
              <a:rPr lang="en-US" smtClean="0"/>
              <a:pPr>
                <a:defRPr/>
              </a:pPr>
              <a:t>61</a:t>
            </a:fld>
            <a:endParaRPr lang="en-US" dirty="0"/>
          </a:p>
        </p:txBody>
      </p:sp>
      <p:sp>
        <p:nvSpPr>
          <p:cNvPr id="6" name="Content Placeholder 5"/>
          <p:cNvSpPr>
            <a:spLocks noGrp="1"/>
          </p:cNvSpPr>
          <p:nvPr>
            <p:ph idx="1"/>
          </p:nvPr>
        </p:nvSpPr>
        <p:spPr/>
        <p:txBody>
          <a:bodyPr>
            <a:normAutofit/>
          </a:bodyPr>
          <a:lstStyle/>
          <a:p>
            <a:r>
              <a:rPr lang="en-US" sz="2800" dirty="0"/>
              <a:t>Confirm Role is Deactivated</a:t>
            </a:r>
          </a:p>
        </p:txBody>
      </p:sp>
      <p:pic>
        <p:nvPicPr>
          <p:cNvPr id="4" name="Picture 3"/>
          <p:cNvPicPr>
            <a:picLocks noChangeAspect="1"/>
          </p:cNvPicPr>
          <p:nvPr/>
        </p:nvPicPr>
        <p:blipFill>
          <a:blip r:embed="rId2"/>
          <a:stretch>
            <a:fillRect/>
          </a:stretch>
        </p:blipFill>
        <p:spPr>
          <a:xfrm>
            <a:off x="2419824" y="3007100"/>
            <a:ext cx="6315962" cy="3399387"/>
          </a:xfrm>
          <a:prstGeom prst="rect">
            <a:avLst/>
          </a:prstGeom>
        </p:spPr>
      </p:pic>
    </p:spTree>
    <p:extLst>
      <p:ext uri="{BB962C8B-B14F-4D97-AF65-F5344CB8AC3E}">
        <p14:creationId xmlns:p14="http://schemas.microsoft.com/office/powerpoint/2010/main" val="755206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Your Role in CDX</a:t>
            </a:r>
          </a:p>
        </p:txBody>
      </p:sp>
      <p:sp>
        <p:nvSpPr>
          <p:cNvPr id="5" name="Slide Number Placeholder 4"/>
          <p:cNvSpPr>
            <a:spLocks noGrp="1"/>
          </p:cNvSpPr>
          <p:nvPr>
            <p:ph type="sldNum" sz="quarter" idx="12"/>
          </p:nvPr>
        </p:nvSpPr>
        <p:spPr/>
        <p:txBody>
          <a:bodyPr/>
          <a:lstStyle/>
          <a:p>
            <a:pPr>
              <a:defRPr/>
            </a:pPr>
            <a:fld id="{716A1249-E357-4981-87C3-1515D9583CE6}" type="slidenum">
              <a:rPr lang="en-US" smtClean="0"/>
              <a:pPr>
                <a:defRPr/>
              </a:pPr>
              <a:t>62</a:t>
            </a:fld>
            <a:endParaRPr lang="en-US" dirty="0"/>
          </a:p>
        </p:txBody>
      </p:sp>
      <p:sp>
        <p:nvSpPr>
          <p:cNvPr id="6" name="Content Placeholder 5"/>
          <p:cNvSpPr>
            <a:spLocks noGrp="1"/>
          </p:cNvSpPr>
          <p:nvPr>
            <p:ph idx="1"/>
          </p:nvPr>
        </p:nvSpPr>
        <p:spPr>
          <a:xfrm>
            <a:off x="791634" y="1915660"/>
            <a:ext cx="8596668" cy="3880773"/>
          </a:xfrm>
        </p:spPr>
        <p:txBody>
          <a:bodyPr>
            <a:normAutofit/>
          </a:bodyPr>
          <a:lstStyle/>
          <a:p>
            <a:r>
              <a:rPr lang="en-US" sz="2800" dirty="0"/>
              <a:t>Click on “Request New Role”</a:t>
            </a:r>
          </a:p>
        </p:txBody>
      </p:sp>
      <p:pic>
        <p:nvPicPr>
          <p:cNvPr id="4" name="Picture 3"/>
          <p:cNvPicPr>
            <a:picLocks noChangeAspect="1"/>
          </p:cNvPicPr>
          <p:nvPr/>
        </p:nvPicPr>
        <p:blipFill>
          <a:blip r:embed="rId2"/>
          <a:stretch>
            <a:fillRect/>
          </a:stretch>
        </p:blipFill>
        <p:spPr>
          <a:xfrm>
            <a:off x="2179863" y="2632311"/>
            <a:ext cx="6294665" cy="3495701"/>
          </a:xfrm>
          <a:prstGeom prst="rect">
            <a:avLst/>
          </a:prstGeom>
        </p:spPr>
      </p:pic>
      <p:sp>
        <p:nvSpPr>
          <p:cNvPr id="3" name="Rounded Rectangle 2"/>
          <p:cNvSpPr/>
          <p:nvPr/>
        </p:nvSpPr>
        <p:spPr bwMode="auto">
          <a:xfrm>
            <a:off x="2503713" y="5114470"/>
            <a:ext cx="1480458" cy="306615"/>
          </a:xfrm>
          <a:prstGeom prst="round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84" charset="-128"/>
            </a:endParaRPr>
          </a:p>
        </p:txBody>
      </p:sp>
    </p:spTree>
    <p:extLst>
      <p:ext uri="{BB962C8B-B14F-4D97-AF65-F5344CB8AC3E}">
        <p14:creationId xmlns:p14="http://schemas.microsoft.com/office/powerpoint/2010/main" val="4257633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Your Role in CDX</a:t>
            </a:r>
          </a:p>
        </p:txBody>
      </p:sp>
      <p:sp>
        <p:nvSpPr>
          <p:cNvPr id="3" name="Content Placeholder 2"/>
          <p:cNvSpPr>
            <a:spLocks noGrp="1"/>
          </p:cNvSpPr>
          <p:nvPr>
            <p:ph idx="1"/>
          </p:nvPr>
        </p:nvSpPr>
        <p:spPr>
          <a:xfrm>
            <a:off x="1034143" y="2271381"/>
            <a:ext cx="3096986" cy="3429000"/>
          </a:xfrm>
        </p:spPr>
        <p:txBody>
          <a:bodyPr>
            <a:normAutofit/>
          </a:bodyPr>
          <a:lstStyle/>
          <a:p>
            <a:r>
              <a:rPr lang="en-US" sz="2800" dirty="0"/>
              <a:t>Enter New Role</a:t>
            </a:r>
          </a:p>
          <a:p>
            <a:endParaRPr lang="en-US" sz="2800" dirty="0"/>
          </a:p>
          <a:p>
            <a:r>
              <a:rPr lang="en-US" sz="2800" dirty="0"/>
              <a:t>Click “Add Selected Role”</a:t>
            </a:r>
          </a:p>
        </p:txBody>
      </p:sp>
      <p:sp>
        <p:nvSpPr>
          <p:cNvPr id="5" name="Slide Number Placeholder 4"/>
          <p:cNvSpPr>
            <a:spLocks noGrp="1"/>
          </p:cNvSpPr>
          <p:nvPr>
            <p:ph type="sldNum" sz="quarter" idx="12"/>
          </p:nvPr>
        </p:nvSpPr>
        <p:spPr/>
        <p:txBody>
          <a:bodyPr/>
          <a:lstStyle/>
          <a:p>
            <a:pPr>
              <a:defRPr/>
            </a:pPr>
            <a:fld id="{716A1249-E357-4981-87C3-1515D9583CE6}" type="slidenum">
              <a:rPr lang="en-US" smtClean="0"/>
              <a:pPr>
                <a:defRPr/>
              </a:pPr>
              <a:t>63</a:t>
            </a:fld>
            <a:endParaRPr lang="en-US" dirty="0"/>
          </a:p>
        </p:txBody>
      </p:sp>
      <p:pic>
        <p:nvPicPr>
          <p:cNvPr id="4" name="Picture 3"/>
          <p:cNvPicPr>
            <a:picLocks noChangeAspect="1"/>
          </p:cNvPicPr>
          <p:nvPr/>
        </p:nvPicPr>
        <p:blipFill>
          <a:blip r:embed="rId2"/>
          <a:stretch>
            <a:fillRect/>
          </a:stretch>
        </p:blipFill>
        <p:spPr>
          <a:xfrm>
            <a:off x="4516891" y="2271381"/>
            <a:ext cx="6664829" cy="3198690"/>
          </a:xfrm>
          <a:prstGeom prst="rect">
            <a:avLst/>
          </a:prstGeom>
        </p:spPr>
      </p:pic>
    </p:spTree>
    <p:extLst>
      <p:ext uri="{BB962C8B-B14F-4D97-AF65-F5344CB8AC3E}">
        <p14:creationId xmlns:p14="http://schemas.microsoft.com/office/powerpoint/2010/main" val="1391210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Your Role in CDX</a:t>
            </a:r>
          </a:p>
        </p:txBody>
      </p:sp>
      <p:sp>
        <p:nvSpPr>
          <p:cNvPr id="3" name="Content Placeholder 2"/>
          <p:cNvSpPr>
            <a:spLocks noGrp="1"/>
          </p:cNvSpPr>
          <p:nvPr>
            <p:ph idx="1"/>
          </p:nvPr>
        </p:nvSpPr>
        <p:spPr>
          <a:xfrm>
            <a:off x="677334" y="1930400"/>
            <a:ext cx="8596668" cy="3880773"/>
          </a:xfrm>
        </p:spPr>
        <p:txBody>
          <a:bodyPr>
            <a:normAutofit/>
          </a:bodyPr>
          <a:lstStyle/>
          <a:p>
            <a:r>
              <a:rPr lang="en-US" sz="2800" dirty="0"/>
              <a:t>Confirm Roles have been changed</a:t>
            </a:r>
          </a:p>
        </p:txBody>
      </p:sp>
      <p:sp>
        <p:nvSpPr>
          <p:cNvPr id="5" name="Slide Number Placeholder 4"/>
          <p:cNvSpPr>
            <a:spLocks noGrp="1"/>
          </p:cNvSpPr>
          <p:nvPr>
            <p:ph type="sldNum" sz="quarter" idx="12"/>
          </p:nvPr>
        </p:nvSpPr>
        <p:spPr/>
        <p:txBody>
          <a:bodyPr/>
          <a:lstStyle/>
          <a:p>
            <a:pPr>
              <a:defRPr/>
            </a:pPr>
            <a:fld id="{716A1249-E357-4981-87C3-1515D9583CE6}" type="slidenum">
              <a:rPr lang="en-US" smtClean="0"/>
              <a:pPr>
                <a:defRPr/>
              </a:pPr>
              <a:t>64</a:t>
            </a:fld>
            <a:endParaRPr lang="en-US" dirty="0"/>
          </a:p>
        </p:txBody>
      </p:sp>
      <p:pic>
        <p:nvPicPr>
          <p:cNvPr id="4" name="Picture 3"/>
          <p:cNvPicPr>
            <a:picLocks noChangeAspect="1"/>
          </p:cNvPicPr>
          <p:nvPr/>
        </p:nvPicPr>
        <p:blipFill>
          <a:blip r:embed="rId2"/>
          <a:stretch>
            <a:fillRect/>
          </a:stretch>
        </p:blipFill>
        <p:spPr>
          <a:xfrm>
            <a:off x="2531531" y="2777462"/>
            <a:ext cx="6596139" cy="3739775"/>
          </a:xfrm>
          <a:prstGeom prst="rect">
            <a:avLst/>
          </a:prstGeom>
        </p:spPr>
      </p:pic>
    </p:spTree>
    <p:extLst>
      <p:ext uri="{BB962C8B-B14F-4D97-AF65-F5344CB8AC3E}">
        <p14:creationId xmlns:p14="http://schemas.microsoft.com/office/powerpoint/2010/main" val="324000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change your role in CDX </a:t>
            </a:r>
          </a:p>
        </p:txBody>
      </p:sp>
      <p:sp>
        <p:nvSpPr>
          <p:cNvPr id="6" name="Content Placeholder 5"/>
          <p:cNvSpPr>
            <a:spLocks noGrp="1"/>
          </p:cNvSpPr>
          <p:nvPr>
            <p:ph idx="1"/>
          </p:nvPr>
        </p:nvSpPr>
        <p:spPr>
          <a:xfrm>
            <a:off x="677333" y="1691015"/>
            <a:ext cx="9042863" cy="4350348"/>
          </a:xfrm>
        </p:spPr>
        <p:txBody>
          <a:bodyPr>
            <a:normAutofit fontScale="92500" lnSpcReduction="20000"/>
          </a:bodyPr>
          <a:lstStyle/>
          <a:p>
            <a:r>
              <a:rPr lang="en-US" sz="3000" b="1" dirty="0">
                <a:solidFill>
                  <a:schemeClr val="tx1"/>
                </a:solidFill>
              </a:rPr>
              <a:t>If you have an existing CDX account, you may need to change your Role to a different one depending on what activities you need to perform in </a:t>
            </a:r>
            <a:r>
              <a:rPr lang="en-US" sz="3000" b="1" dirty="0" err="1">
                <a:solidFill>
                  <a:schemeClr val="tx1"/>
                </a:solidFill>
              </a:rPr>
              <a:t>NetDMR</a:t>
            </a:r>
            <a:endParaRPr lang="en-US" sz="3000" b="1" dirty="0">
              <a:solidFill>
                <a:schemeClr val="tx1"/>
              </a:solidFill>
            </a:endParaRPr>
          </a:p>
          <a:p>
            <a:endParaRPr lang="en-US" sz="3000" b="1" dirty="0">
              <a:solidFill>
                <a:schemeClr val="tx1"/>
              </a:solidFill>
            </a:endParaRPr>
          </a:p>
          <a:p>
            <a:r>
              <a:rPr lang="en-US" sz="3000" b="1" dirty="0">
                <a:solidFill>
                  <a:schemeClr val="tx1"/>
                </a:solidFill>
              </a:rPr>
              <a:t>You would need to “Deactivate your role” and “Create New Role” in CDX prior to creating your account in </a:t>
            </a:r>
            <a:r>
              <a:rPr lang="en-US" sz="3000" b="1" dirty="0" err="1">
                <a:solidFill>
                  <a:schemeClr val="tx1"/>
                </a:solidFill>
              </a:rPr>
              <a:t>NetDMR</a:t>
            </a:r>
            <a:endParaRPr lang="en-US" sz="3000" b="1" dirty="0">
              <a:solidFill>
                <a:schemeClr val="tx1"/>
              </a:solidFill>
            </a:endParaRPr>
          </a:p>
          <a:p>
            <a:endParaRPr lang="en-US" sz="3000" b="1" dirty="0">
              <a:solidFill>
                <a:schemeClr val="tx1"/>
              </a:solidFill>
            </a:endParaRPr>
          </a:p>
          <a:p>
            <a:r>
              <a:rPr lang="en-US" sz="3000" b="1" dirty="0">
                <a:solidFill>
                  <a:schemeClr val="tx1"/>
                </a:solidFill>
              </a:rPr>
              <a:t>Instructions on how to “Deactivate your role” in CDX will be included at the end of this module</a:t>
            </a:r>
          </a:p>
          <a:p>
            <a:endParaRPr lang="en-US" sz="3000" b="1" dirty="0">
              <a:solidFill>
                <a:schemeClr val="tx1"/>
              </a:solidFill>
            </a:endParaRPr>
          </a:p>
          <a:p>
            <a:endParaRPr lang="en-US" sz="2400" b="1" dirty="0">
              <a:solidFill>
                <a:srgbClr val="FF0000"/>
              </a:solidFill>
            </a:endParaRPr>
          </a:p>
        </p:txBody>
      </p:sp>
    </p:spTree>
    <p:extLst>
      <p:ext uri="{BB962C8B-B14F-4D97-AF65-F5344CB8AC3E}">
        <p14:creationId xmlns:p14="http://schemas.microsoft.com/office/powerpoint/2010/main" val="35982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Process for Current </a:t>
            </a:r>
            <a:r>
              <a:rPr lang="en-US" dirty="0" err="1"/>
              <a:t>NetDMR</a:t>
            </a:r>
            <a:r>
              <a:rPr lang="en-US" dirty="0"/>
              <a:t> Users</a:t>
            </a:r>
          </a:p>
        </p:txBody>
      </p:sp>
      <p:sp>
        <p:nvSpPr>
          <p:cNvPr id="3" name="Content Placeholder 2"/>
          <p:cNvSpPr>
            <a:spLocks noGrp="1"/>
          </p:cNvSpPr>
          <p:nvPr>
            <p:ph idx="1"/>
          </p:nvPr>
        </p:nvSpPr>
        <p:spPr>
          <a:xfrm>
            <a:off x="566498" y="2105171"/>
            <a:ext cx="10555592" cy="4332951"/>
          </a:xfrm>
        </p:spPr>
        <p:txBody>
          <a:bodyPr>
            <a:noAutofit/>
          </a:bodyPr>
          <a:lstStyle/>
          <a:p>
            <a:r>
              <a:rPr lang="en-US" sz="2800" dirty="0"/>
              <a:t>ALL users – any </a:t>
            </a:r>
            <a:r>
              <a:rPr lang="en-US" sz="2800" dirty="0" err="1"/>
              <a:t>NetDMR</a:t>
            </a:r>
            <a:r>
              <a:rPr lang="en-US" sz="2800" dirty="0"/>
              <a:t> role </a:t>
            </a:r>
          </a:p>
          <a:p>
            <a:r>
              <a:rPr lang="en-US" sz="2800" dirty="0"/>
              <a:t>Each person will receive an email from </a:t>
            </a:r>
          </a:p>
          <a:p>
            <a:pPr marL="457200" lvl="1" indent="0">
              <a:buNone/>
            </a:pPr>
            <a:r>
              <a:rPr lang="en-US" sz="2800" dirty="0"/>
              <a:t>       netdmr-notification@epa.gov</a:t>
            </a:r>
          </a:p>
          <a:p>
            <a:r>
              <a:rPr lang="en-US" sz="2800" dirty="0"/>
              <a:t>Data required</a:t>
            </a:r>
          </a:p>
          <a:p>
            <a:pPr lvl="1"/>
            <a:r>
              <a:rPr lang="en-US" sz="2800" dirty="0"/>
              <a:t>User Id</a:t>
            </a:r>
          </a:p>
          <a:p>
            <a:pPr lvl="1"/>
            <a:r>
              <a:rPr lang="en-US" sz="2800" dirty="0"/>
              <a:t>Reset Password</a:t>
            </a:r>
          </a:p>
          <a:p>
            <a:pPr lvl="1"/>
            <a:r>
              <a:rPr lang="en-US" sz="2800" dirty="0"/>
              <a:t>Reset 3 Security questions</a:t>
            </a:r>
          </a:p>
        </p:txBody>
      </p:sp>
    </p:spTree>
    <p:extLst>
      <p:ext uri="{BB962C8B-B14F-4D97-AF65-F5344CB8AC3E}">
        <p14:creationId xmlns:p14="http://schemas.microsoft.com/office/powerpoint/2010/main" val="25448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Email</a:t>
            </a:r>
          </a:p>
        </p:txBody>
      </p:sp>
      <p:sp>
        <p:nvSpPr>
          <p:cNvPr id="3" name="Content Placeholder 2"/>
          <p:cNvSpPr>
            <a:spLocks noGrp="1"/>
          </p:cNvSpPr>
          <p:nvPr>
            <p:ph idx="1"/>
          </p:nvPr>
        </p:nvSpPr>
        <p:spPr>
          <a:xfrm>
            <a:off x="677334" y="1930400"/>
            <a:ext cx="9268332" cy="3880773"/>
          </a:xfrm>
        </p:spPr>
        <p:txBody>
          <a:bodyPr/>
          <a:lstStyle/>
          <a:p>
            <a:r>
              <a:rPr lang="en-US" sz="2800" dirty="0"/>
              <a:t>Email will come from netdmr-notification@epa.gov</a:t>
            </a:r>
          </a:p>
          <a:p>
            <a:endParaRPr lang="en-US" dirty="0"/>
          </a:p>
        </p:txBody>
      </p:sp>
      <p:pic>
        <p:nvPicPr>
          <p:cNvPr id="4" name="Content Placeholder 3"/>
          <p:cNvPicPr>
            <a:picLocks noChangeAspect="1"/>
          </p:cNvPicPr>
          <p:nvPr/>
        </p:nvPicPr>
        <p:blipFill>
          <a:blip r:embed="rId3"/>
          <a:stretch>
            <a:fillRect/>
          </a:stretch>
        </p:blipFill>
        <p:spPr>
          <a:xfrm>
            <a:off x="206158" y="2805832"/>
            <a:ext cx="11754631" cy="2702660"/>
          </a:xfrm>
          <a:prstGeom prst="rect">
            <a:avLst/>
          </a:prstGeom>
        </p:spPr>
      </p:pic>
      <p:pic>
        <p:nvPicPr>
          <p:cNvPr id="5" name="Picture 4"/>
          <p:cNvPicPr>
            <a:picLocks noChangeAspect="1"/>
          </p:cNvPicPr>
          <p:nvPr/>
        </p:nvPicPr>
        <p:blipFill>
          <a:blip r:embed="rId4"/>
          <a:stretch>
            <a:fillRect/>
          </a:stretch>
        </p:blipFill>
        <p:spPr>
          <a:xfrm>
            <a:off x="889217" y="2919261"/>
            <a:ext cx="2037418" cy="663878"/>
          </a:xfrm>
          <a:prstGeom prst="rect">
            <a:avLst/>
          </a:prstGeom>
        </p:spPr>
      </p:pic>
    </p:spTree>
    <p:extLst>
      <p:ext uri="{BB962C8B-B14F-4D97-AF65-F5344CB8AC3E}">
        <p14:creationId xmlns:p14="http://schemas.microsoft.com/office/powerpoint/2010/main" val="118334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mangone\LOCALS~1\Temp\articulate\presenter\imgtemp\7v1Z6wOY_files\slide0001_image001.png"/>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2AC6E07-69FF-4FD1-99A8-9C335D0737ED}">
  <ds:schemaRefs>
    <ds:schemaRef ds:uri="ESRI.ArcGIS.Mapping.OfficeIntegration.PowerPointInfo"/>
  </ds:schemaRefs>
</ds:datastoreItem>
</file>

<file path=customXml/itemProps10.xml><?xml version="1.0" encoding="utf-8"?>
<ds:datastoreItem xmlns:ds="http://schemas.openxmlformats.org/officeDocument/2006/customXml" ds:itemID="{A8748F65-2010-46AE-852D-6CB822C90DB0}">
  <ds:schemaRefs>
    <ds:schemaRef ds:uri="ESRI.ArcGIS.Mapping.OfficeIntegration.PowerPointInfo"/>
  </ds:schemaRefs>
</ds:datastoreItem>
</file>

<file path=customXml/itemProps100.xml><?xml version="1.0" encoding="utf-8"?>
<ds:datastoreItem xmlns:ds="http://schemas.openxmlformats.org/officeDocument/2006/customXml" ds:itemID="{48A246D1-FE69-49E4-8619-FA967C0BE6A0}">
  <ds:schemaRefs>
    <ds:schemaRef ds:uri="ESRI.ArcGIS.Mapping.OfficeIntegration.PowerPointInfo"/>
  </ds:schemaRefs>
</ds:datastoreItem>
</file>

<file path=customXml/itemProps101.xml><?xml version="1.0" encoding="utf-8"?>
<ds:datastoreItem xmlns:ds="http://schemas.openxmlformats.org/officeDocument/2006/customXml" ds:itemID="{7D42AFA1-8E78-40D7-BCB0-B5957221FBCD}">
  <ds:schemaRefs>
    <ds:schemaRef ds:uri="ESRI.ArcGIS.Mapping.OfficeIntegration.PowerPointInfo"/>
  </ds:schemaRefs>
</ds:datastoreItem>
</file>

<file path=customXml/itemProps102.xml><?xml version="1.0" encoding="utf-8"?>
<ds:datastoreItem xmlns:ds="http://schemas.openxmlformats.org/officeDocument/2006/customXml" ds:itemID="{0059E012-3E93-4563-8215-D42AE90A35D4}">
  <ds:schemaRefs>
    <ds:schemaRef ds:uri="ESRI.ArcGIS.Mapping.OfficeIntegration.PowerPointInfo"/>
  </ds:schemaRefs>
</ds:datastoreItem>
</file>

<file path=customXml/itemProps103.xml><?xml version="1.0" encoding="utf-8"?>
<ds:datastoreItem xmlns:ds="http://schemas.openxmlformats.org/officeDocument/2006/customXml" ds:itemID="{C7B6D089-8A40-4BF4-8E31-2FCB3786A19B}">
  <ds:schemaRefs>
    <ds:schemaRef ds:uri="ESRI.ArcGIS.Mapping.OfficeIntegration.PowerPointInfo"/>
  </ds:schemaRefs>
</ds:datastoreItem>
</file>

<file path=customXml/itemProps104.xml><?xml version="1.0" encoding="utf-8"?>
<ds:datastoreItem xmlns:ds="http://schemas.openxmlformats.org/officeDocument/2006/customXml" ds:itemID="{9A400DBB-15A6-43C8-8C54-792063473BD5}">
  <ds:schemaRefs>
    <ds:schemaRef ds:uri="ESRI.ArcGIS.Mapping.OfficeIntegration.PowerPointInfo"/>
  </ds:schemaRefs>
</ds:datastoreItem>
</file>

<file path=customXml/itemProps105.xml><?xml version="1.0" encoding="utf-8"?>
<ds:datastoreItem xmlns:ds="http://schemas.openxmlformats.org/officeDocument/2006/customXml" ds:itemID="{B25AB61F-03CF-4EF3-9F85-3464E5CDA7DD}">
  <ds:schemaRefs>
    <ds:schemaRef ds:uri="ESRI.ArcGIS.Mapping.OfficeIntegration.PowerPointInfo"/>
  </ds:schemaRefs>
</ds:datastoreItem>
</file>

<file path=customXml/itemProps106.xml><?xml version="1.0" encoding="utf-8"?>
<ds:datastoreItem xmlns:ds="http://schemas.openxmlformats.org/officeDocument/2006/customXml" ds:itemID="{E17E974C-58B1-4203-A667-F14ADFD312D9}">
  <ds:schemaRefs>
    <ds:schemaRef ds:uri="ESRI.ArcGIS.Mapping.OfficeIntegration.PowerPointInfo"/>
  </ds:schemaRefs>
</ds:datastoreItem>
</file>

<file path=customXml/itemProps107.xml><?xml version="1.0" encoding="utf-8"?>
<ds:datastoreItem xmlns:ds="http://schemas.openxmlformats.org/officeDocument/2006/customXml" ds:itemID="{B746D519-B538-49F0-B10B-4459F2184699}">
  <ds:schemaRefs>
    <ds:schemaRef ds:uri="ESRI.ArcGIS.Mapping.OfficeIntegration.PowerPointInfo"/>
  </ds:schemaRefs>
</ds:datastoreItem>
</file>

<file path=customXml/itemProps108.xml><?xml version="1.0" encoding="utf-8"?>
<ds:datastoreItem xmlns:ds="http://schemas.openxmlformats.org/officeDocument/2006/customXml" ds:itemID="{10E51BC0-0968-424E-91FF-EC2E86DF8AA6}">
  <ds:schemaRefs>
    <ds:schemaRef ds:uri="ESRI.ArcGIS.Mapping.OfficeIntegration.PowerPointInfo"/>
  </ds:schemaRefs>
</ds:datastoreItem>
</file>

<file path=customXml/itemProps109.xml><?xml version="1.0" encoding="utf-8"?>
<ds:datastoreItem xmlns:ds="http://schemas.openxmlformats.org/officeDocument/2006/customXml" ds:itemID="{BE35BF4C-A103-4749-A639-E926ECD7CE64}">
  <ds:schemaRefs>
    <ds:schemaRef ds:uri="ESRI.ArcGIS.Mapping.OfficeIntegration.PowerPointInfo"/>
  </ds:schemaRefs>
</ds:datastoreItem>
</file>

<file path=customXml/itemProps11.xml><?xml version="1.0" encoding="utf-8"?>
<ds:datastoreItem xmlns:ds="http://schemas.openxmlformats.org/officeDocument/2006/customXml" ds:itemID="{3356FD92-849D-4261-A528-723E2FDF1B28}">
  <ds:schemaRefs>
    <ds:schemaRef ds:uri="ESRI.ArcGIS.Mapping.OfficeIntegration.PowerPointInfo"/>
  </ds:schemaRefs>
</ds:datastoreItem>
</file>

<file path=customXml/itemProps110.xml><?xml version="1.0" encoding="utf-8"?>
<ds:datastoreItem xmlns:ds="http://schemas.openxmlformats.org/officeDocument/2006/customXml" ds:itemID="{1E922705-95FB-4F6D-A493-8049DA68AA44}">
  <ds:schemaRefs>
    <ds:schemaRef ds:uri="ESRI.ArcGIS.Mapping.OfficeIntegration.PowerPointInfo"/>
  </ds:schemaRefs>
</ds:datastoreItem>
</file>

<file path=customXml/itemProps111.xml><?xml version="1.0" encoding="utf-8"?>
<ds:datastoreItem xmlns:ds="http://schemas.openxmlformats.org/officeDocument/2006/customXml" ds:itemID="{3A6773D1-3067-4DC4-819B-B389D3864020}">
  <ds:schemaRefs>
    <ds:schemaRef ds:uri="ESRI.ArcGIS.Mapping.OfficeIntegration.PowerPointInfo"/>
  </ds:schemaRefs>
</ds:datastoreItem>
</file>

<file path=customXml/itemProps112.xml><?xml version="1.0" encoding="utf-8"?>
<ds:datastoreItem xmlns:ds="http://schemas.openxmlformats.org/officeDocument/2006/customXml" ds:itemID="{3413D763-AC16-4C1C-BEC7-64E42A3D7123}">
  <ds:schemaRefs>
    <ds:schemaRef ds:uri="ESRI.ArcGIS.Mapping.OfficeIntegration.PowerPointInfo"/>
  </ds:schemaRefs>
</ds:datastoreItem>
</file>

<file path=customXml/itemProps113.xml><?xml version="1.0" encoding="utf-8"?>
<ds:datastoreItem xmlns:ds="http://schemas.openxmlformats.org/officeDocument/2006/customXml" ds:itemID="{8B06A9B2-AB91-4700-8A11-F1BC7E3909EC}">
  <ds:schemaRefs>
    <ds:schemaRef ds:uri="ESRI.ArcGIS.Mapping.OfficeIntegration.PowerPointInfo"/>
  </ds:schemaRefs>
</ds:datastoreItem>
</file>

<file path=customXml/itemProps114.xml><?xml version="1.0" encoding="utf-8"?>
<ds:datastoreItem xmlns:ds="http://schemas.openxmlformats.org/officeDocument/2006/customXml" ds:itemID="{6098B40E-0341-4601-BF67-818DABFF0A98}">
  <ds:schemaRefs>
    <ds:schemaRef ds:uri="ESRI.ArcGIS.Mapping.OfficeIntegration.PowerPointInfo"/>
  </ds:schemaRefs>
</ds:datastoreItem>
</file>

<file path=customXml/itemProps115.xml><?xml version="1.0" encoding="utf-8"?>
<ds:datastoreItem xmlns:ds="http://schemas.openxmlformats.org/officeDocument/2006/customXml" ds:itemID="{B8901D2E-5F99-4ADE-948A-711532A159B3}">
  <ds:schemaRefs>
    <ds:schemaRef ds:uri="ESRI.ArcGIS.Mapping.OfficeIntegration.PowerPointInfo"/>
  </ds:schemaRefs>
</ds:datastoreItem>
</file>

<file path=customXml/itemProps12.xml><?xml version="1.0" encoding="utf-8"?>
<ds:datastoreItem xmlns:ds="http://schemas.openxmlformats.org/officeDocument/2006/customXml" ds:itemID="{DDD6E99D-4D6C-47A0-B9A6-1AA806DEFC58}">
  <ds:schemaRefs>
    <ds:schemaRef ds:uri="ESRI.ArcGIS.Mapping.OfficeIntegration.PowerPointInfo"/>
  </ds:schemaRefs>
</ds:datastoreItem>
</file>

<file path=customXml/itemProps13.xml><?xml version="1.0" encoding="utf-8"?>
<ds:datastoreItem xmlns:ds="http://schemas.openxmlformats.org/officeDocument/2006/customXml" ds:itemID="{7056909D-C82A-4674-BB96-C53DB1A3F0BB}">
  <ds:schemaRefs>
    <ds:schemaRef ds:uri="ESRI.ArcGIS.Mapping.OfficeIntegration.PowerPointInfo"/>
  </ds:schemaRefs>
</ds:datastoreItem>
</file>

<file path=customXml/itemProps14.xml><?xml version="1.0" encoding="utf-8"?>
<ds:datastoreItem xmlns:ds="http://schemas.openxmlformats.org/officeDocument/2006/customXml" ds:itemID="{296FA0CF-4776-4F2F-BEA5-C35616C1FE52}">
  <ds:schemaRefs>
    <ds:schemaRef ds:uri="ESRI.ArcGIS.Mapping.OfficeIntegration.PowerPointInfo"/>
  </ds:schemaRefs>
</ds:datastoreItem>
</file>

<file path=customXml/itemProps15.xml><?xml version="1.0" encoding="utf-8"?>
<ds:datastoreItem xmlns:ds="http://schemas.openxmlformats.org/officeDocument/2006/customXml" ds:itemID="{0B17C018-2C18-402F-95BD-7C92DE827405}">
  <ds:schemaRefs>
    <ds:schemaRef ds:uri="ESRI.ArcGIS.Mapping.OfficeIntegration.PowerPointInfo"/>
  </ds:schemaRefs>
</ds:datastoreItem>
</file>

<file path=customXml/itemProps16.xml><?xml version="1.0" encoding="utf-8"?>
<ds:datastoreItem xmlns:ds="http://schemas.openxmlformats.org/officeDocument/2006/customXml" ds:itemID="{ADAD03E6-4132-4B9C-A0D8-45C0538EC4B2}">
  <ds:schemaRefs>
    <ds:schemaRef ds:uri="ESRI.ArcGIS.Mapping.OfficeIntegration.PowerPointInfo"/>
  </ds:schemaRefs>
</ds:datastoreItem>
</file>

<file path=customXml/itemProps17.xml><?xml version="1.0" encoding="utf-8"?>
<ds:datastoreItem xmlns:ds="http://schemas.openxmlformats.org/officeDocument/2006/customXml" ds:itemID="{1767DD96-44D0-49B2-B213-F0B9BF56E2F8}">
  <ds:schemaRefs>
    <ds:schemaRef ds:uri="ESRI.ArcGIS.Mapping.OfficeIntegration.PowerPointInfo"/>
  </ds:schemaRefs>
</ds:datastoreItem>
</file>

<file path=customXml/itemProps18.xml><?xml version="1.0" encoding="utf-8"?>
<ds:datastoreItem xmlns:ds="http://schemas.openxmlformats.org/officeDocument/2006/customXml" ds:itemID="{5553E74D-F5FC-48BB-8FFA-A5F36B5F8C25}">
  <ds:schemaRefs>
    <ds:schemaRef ds:uri="ESRI.ArcGIS.Mapping.OfficeIntegration.PowerPointInfo"/>
  </ds:schemaRefs>
</ds:datastoreItem>
</file>

<file path=customXml/itemProps19.xml><?xml version="1.0" encoding="utf-8"?>
<ds:datastoreItem xmlns:ds="http://schemas.openxmlformats.org/officeDocument/2006/customXml" ds:itemID="{AF48527A-CA4C-497B-B36B-BBC2ABCB86F6}">
  <ds:schemaRefs>
    <ds:schemaRef ds:uri="ESRI.ArcGIS.Mapping.OfficeIntegration.PowerPointInfo"/>
  </ds:schemaRefs>
</ds:datastoreItem>
</file>

<file path=customXml/itemProps2.xml><?xml version="1.0" encoding="utf-8"?>
<ds:datastoreItem xmlns:ds="http://schemas.openxmlformats.org/officeDocument/2006/customXml" ds:itemID="{EB622EB1-C465-4F1B-9522-60014CCB0295}">
  <ds:schemaRefs>
    <ds:schemaRef ds:uri="ESRI.ArcGIS.Mapping.OfficeIntegration.PowerPointInfo"/>
  </ds:schemaRefs>
</ds:datastoreItem>
</file>

<file path=customXml/itemProps20.xml><?xml version="1.0" encoding="utf-8"?>
<ds:datastoreItem xmlns:ds="http://schemas.openxmlformats.org/officeDocument/2006/customXml" ds:itemID="{F0072933-FC28-4130-8EBF-AA8A8FBD53F8}">
  <ds:schemaRefs>
    <ds:schemaRef ds:uri="ESRI.ArcGIS.Mapping.OfficeIntegration.PowerPointInfo"/>
  </ds:schemaRefs>
</ds:datastoreItem>
</file>

<file path=customXml/itemProps21.xml><?xml version="1.0" encoding="utf-8"?>
<ds:datastoreItem xmlns:ds="http://schemas.openxmlformats.org/officeDocument/2006/customXml" ds:itemID="{39A5CA00-3CE6-49D9-9BDE-B2D2C8BC9E45}">
  <ds:schemaRefs>
    <ds:schemaRef ds:uri="ESRI.ArcGIS.Mapping.OfficeIntegration.PowerPointInfo"/>
  </ds:schemaRefs>
</ds:datastoreItem>
</file>

<file path=customXml/itemProps22.xml><?xml version="1.0" encoding="utf-8"?>
<ds:datastoreItem xmlns:ds="http://schemas.openxmlformats.org/officeDocument/2006/customXml" ds:itemID="{0298DBB6-0675-4721-B5CB-0C6E2F3A4D39}">
  <ds:schemaRefs>
    <ds:schemaRef ds:uri="ESRI.ArcGIS.Mapping.OfficeIntegration.PowerPointInfo"/>
  </ds:schemaRefs>
</ds:datastoreItem>
</file>

<file path=customXml/itemProps23.xml><?xml version="1.0" encoding="utf-8"?>
<ds:datastoreItem xmlns:ds="http://schemas.openxmlformats.org/officeDocument/2006/customXml" ds:itemID="{1426F876-55AB-40FB-9D76-060ED3B6591E}">
  <ds:schemaRefs>
    <ds:schemaRef ds:uri="ESRI.ArcGIS.Mapping.OfficeIntegration.PowerPointInfo"/>
  </ds:schemaRefs>
</ds:datastoreItem>
</file>

<file path=customXml/itemProps24.xml><?xml version="1.0" encoding="utf-8"?>
<ds:datastoreItem xmlns:ds="http://schemas.openxmlformats.org/officeDocument/2006/customXml" ds:itemID="{31FE930B-9FE5-41AA-B148-2405B79E3D2A}">
  <ds:schemaRefs>
    <ds:schemaRef ds:uri="ESRI.ArcGIS.Mapping.OfficeIntegration.PowerPointInfo"/>
  </ds:schemaRefs>
</ds:datastoreItem>
</file>

<file path=customXml/itemProps25.xml><?xml version="1.0" encoding="utf-8"?>
<ds:datastoreItem xmlns:ds="http://schemas.openxmlformats.org/officeDocument/2006/customXml" ds:itemID="{322E4544-6578-43DB-B8DC-3CD60BFAFA57}">
  <ds:schemaRefs>
    <ds:schemaRef ds:uri="ESRI.ArcGIS.Mapping.OfficeIntegration.PowerPointInfo"/>
  </ds:schemaRefs>
</ds:datastoreItem>
</file>

<file path=customXml/itemProps26.xml><?xml version="1.0" encoding="utf-8"?>
<ds:datastoreItem xmlns:ds="http://schemas.openxmlformats.org/officeDocument/2006/customXml" ds:itemID="{3CB7A358-9388-4CE8-92BC-CAC042BEB1C1}">
  <ds:schemaRefs>
    <ds:schemaRef ds:uri="ESRI.ArcGIS.Mapping.OfficeIntegration.PowerPointInfo"/>
  </ds:schemaRefs>
</ds:datastoreItem>
</file>

<file path=customXml/itemProps27.xml><?xml version="1.0" encoding="utf-8"?>
<ds:datastoreItem xmlns:ds="http://schemas.openxmlformats.org/officeDocument/2006/customXml" ds:itemID="{7E573FF9-A333-4C63-9EE6-4FB1AE9CB685}">
  <ds:schemaRefs>
    <ds:schemaRef ds:uri="ESRI.ArcGIS.Mapping.OfficeIntegration.PowerPointInfo"/>
  </ds:schemaRefs>
</ds:datastoreItem>
</file>

<file path=customXml/itemProps28.xml><?xml version="1.0" encoding="utf-8"?>
<ds:datastoreItem xmlns:ds="http://schemas.openxmlformats.org/officeDocument/2006/customXml" ds:itemID="{49190FD8-588B-4EB0-B31C-BE2C65D9137F}">
  <ds:schemaRefs>
    <ds:schemaRef ds:uri="ESRI.ArcGIS.Mapping.OfficeIntegration.PowerPointInfo"/>
  </ds:schemaRefs>
</ds:datastoreItem>
</file>

<file path=customXml/itemProps29.xml><?xml version="1.0" encoding="utf-8"?>
<ds:datastoreItem xmlns:ds="http://schemas.openxmlformats.org/officeDocument/2006/customXml" ds:itemID="{205E78C7-0E0E-4720-B22D-C53DCDA1005C}">
  <ds:schemaRefs>
    <ds:schemaRef ds:uri="ESRI.ArcGIS.Mapping.OfficeIntegration.PowerPointInfo"/>
  </ds:schemaRefs>
</ds:datastoreItem>
</file>

<file path=customXml/itemProps3.xml><?xml version="1.0" encoding="utf-8"?>
<ds:datastoreItem xmlns:ds="http://schemas.openxmlformats.org/officeDocument/2006/customXml" ds:itemID="{5685FC45-B97C-4244-8D6D-29E820A0A8C3}">
  <ds:schemaRefs>
    <ds:schemaRef ds:uri="ESRI.ArcGIS.Mapping.OfficeIntegration.PowerPointInfo"/>
  </ds:schemaRefs>
</ds:datastoreItem>
</file>

<file path=customXml/itemProps30.xml><?xml version="1.0" encoding="utf-8"?>
<ds:datastoreItem xmlns:ds="http://schemas.openxmlformats.org/officeDocument/2006/customXml" ds:itemID="{62C528BD-A905-4493-9B00-E69DD5A8BAF5}">
  <ds:schemaRefs>
    <ds:schemaRef ds:uri="ESRI.ArcGIS.Mapping.OfficeIntegration.PowerPointInfo"/>
  </ds:schemaRefs>
</ds:datastoreItem>
</file>

<file path=customXml/itemProps31.xml><?xml version="1.0" encoding="utf-8"?>
<ds:datastoreItem xmlns:ds="http://schemas.openxmlformats.org/officeDocument/2006/customXml" ds:itemID="{94E8982A-46C0-4897-9B7D-72DD1134360A}">
  <ds:schemaRefs>
    <ds:schemaRef ds:uri="ESRI.ArcGIS.Mapping.OfficeIntegration.PowerPointInfo"/>
  </ds:schemaRefs>
</ds:datastoreItem>
</file>

<file path=customXml/itemProps32.xml><?xml version="1.0" encoding="utf-8"?>
<ds:datastoreItem xmlns:ds="http://schemas.openxmlformats.org/officeDocument/2006/customXml" ds:itemID="{3CB40DE5-5BE9-4386-BCA8-CC4DF448B762}">
  <ds:schemaRefs>
    <ds:schemaRef ds:uri="ESRI.ArcGIS.Mapping.OfficeIntegration.PowerPointInfo"/>
  </ds:schemaRefs>
</ds:datastoreItem>
</file>

<file path=customXml/itemProps33.xml><?xml version="1.0" encoding="utf-8"?>
<ds:datastoreItem xmlns:ds="http://schemas.openxmlformats.org/officeDocument/2006/customXml" ds:itemID="{E96451AE-F257-43D1-B71C-DDD91816AFA4}">
  <ds:schemaRefs>
    <ds:schemaRef ds:uri="ESRI.ArcGIS.Mapping.OfficeIntegration.PowerPointInfo"/>
  </ds:schemaRefs>
</ds:datastoreItem>
</file>

<file path=customXml/itemProps34.xml><?xml version="1.0" encoding="utf-8"?>
<ds:datastoreItem xmlns:ds="http://schemas.openxmlformats.org/officeDocument/2006/customXml" ds:itemID="{FE1FC985-1F7D-497A-BFB0-5274FE361B2C}">
  <ds:schemaRefs>
    <ds:schemaRef ds:uri="ESRI.ArcGIS.Mapping.OfficeIntegration.PowerPointInfo"/>
  </ds:schemaRefs>
</ds:datastoreItem>
</file>

<file path=customXml/itemProps35.xml><?xml version="1.0" encoding="utf-8"?>
<ds:datastoreItem xmlns:ds="http://schemas.openxmlformats.org/officeDocument/2006/customXml" ds:itemID="{B9561124-3CB2-4B7F-9284-56CAD3111732}">
  <ds:schemaRefs>
    <ds:schemaRef ds:uri="ESRI.ArcGIS.Mapping.OfficeIntegration.PowerPointInfo"/>
  </ds:schemaRefs>
</ds:datastoreItem>
</file>

<file path=customXml/itemProps36.xml><?xml version="1.0" encoding="utf-8"?>
<ds:datastoreItem xmlns:ds="http://schemas.openxmlformats.org/officeDocument/2006/customXml" ds:itemID="{530DDF1A-9E77-4AEA-80CF-5401AFE1B3BB}">
  <ds:schemaRefs>
    <ds:schemaRef ds:uri="ESRI.ArcGIS.Mapping.OfficeIntegration.PowerPointInfo"/>
  </ds:schemaRefs>
</ds:datastoreItem>
</file>

<file path=customXml/itemProps37.xml><?xml version="1.0" encoding="utf-8"?>
<ds:datastoreItem xmlns:ds="http://schemas.openxmlformats.org/officeDocument/2006/customXml" ds:itemID="{EFD79CA7-0EDD-4BC2-81B4-72587FD2884E}">
  <ds:schemaRefs>
    <ds:schemaRef ds:uri="ESRI.ArcGIS.Mapping.OfficeIntegration.PowerPointInfo"/>
  </ds:schemaRefs>
</ds:datastoreItem>
</file>

<file path=customXml/itemProps38.xml><?xml version="1.0" encoding="utf-8"?>
<ds:datastoreItem xmlns:ds="http://schemas.openxmlformats.org/officeDocument/2006/customXml" ds:itemID="{F8FCA10A-D6EE-43F4-A293-AA0D70F77C03}">
  <ds:schemaRefs>
    <ds:schemaRef ds:uri="ESRI.ArcGIS.Mapping.OfficeIntegration.PowerPointInfo"/>
  </ds:schemaRefs>
</ds:datastoreItem>
</file>

<file path=customXml/itemProps39.xml><?xml version="1.0" encoding="utf-8"?>
<ds:datastoreItem xmlns:ds="http://schemas.openxmlformats.org/officeDocument/2006/customXml" ds:itemID="{BEF16190-9163-4945-834B-A03B34FA5239}">
  <ds:schemaRefs>
    <ds:schemaRef ds:uri="ESRI.ArcGIS.Mapping.OfficeIntegration.PowerPointInfo"/>
  </ds:schemaRefs>
</ds:datastoreItem>
</file>

<file path=customXml/itemProps4.xml><?xml version="1.0" encoding="utf-8"?>
<ds:datastoreItem xmlns:ds="http://schemas.openxmlformats.org/officeDocument/2006/customXml" ds:itemID="{32AC4FDC-D6A9-4B54-8565-9139C9716951}">
  <ds:schemaRefs>
    <ds:schemaRef ds:uri="ESRI.ArcGIS.Mapping.OfficeIntegration.PowerPointInfo"/>
  </ds:schemaRefs>
</ds:datastoreItem>
</file>

<file path=customXml/itemProps40.xml><?xml version="1.0" encoding="utf-8"?>
<ds:datastoreItem xmlns:ds="http://schemas.openxmlformats.org/officeDocument/2006/customXml" ds:itemID="{22C5D64E-714D-42C8-A031-FE00A840286D}">
  <ds:schemaRefs>
    <ds:schemaRef ds:uri="ESRI.ArcGIS.Mapping.OfficeIntegration.PowerPointInfo"/>
  </ds:schemaRefs>
</ds:datastoreItem>
</file>

<file path=customXml/itemProps41.xml><?xml version="1.0" encoding="utf-8"?>
<ds:datastoreItem xmlns:ds="http://schemas.openxmlformats.org/officeDocument/2006/customXml" ds:itemID="{5EEE9A1B-98CE-4174-A768-DD6FEF6B3AB2}">
  <ds:schemaRefs>
    <ds:schemaRef ds:uri="ESRI.ArcGIS.Mapping.OfficeIntegration.PowerPointInfo"/>
  </ds:schemaRefs>
</ds:datastoreItem>
</file>

<file path=customXml/itemProps42.xml><?xml version="1.0" encoding="utf-8"?>
<ds:datastoreItem xmlns:ds="http://schemas.openxmlformats.org/officeDocument/2006/customXml" ds:itemID="{FF4D7FE8-9ACF-4AC7-97EE-3C7DB5932B73}">
  <ds:schemaRefs>
    <ds:schemaRef ds:uri="ESRI.ArcGIS.Mapping.OfficeIntegration.PowerPointInfo"/>
  </ds:schemaRefs>
</ds:datastoreItem>
</file>

<file path=customXml/itemProps43.xml><?xml version="1.0" encoding="utf-8"?>
<ds:datastoreItem xmlns:ds="http://schemas.openxmlformats.org/officeDocument/2006/customXml" ds:itemID="{AF39B263-AC03-4E90-BC20-98B38AC4C708}">
  <ds:schemaRefs>
    <ds:schemaRef ds:uri="ESRI.ArcGIS.Mapping.OfficeIntegration.PowerPointInfo"/>
  </ds:schemaRefs>
</ds:datastoreItem>
</file>

<file path=customXml/itemProps44.xml><?xml version="1.0" encoding="utf-8"?>
<ds:datastoreItem xmlns:ds="http://schemas.openxmlformats.org/officeDocument/2006/customXml" ds:itemID="{315D6D4C-2014-49C4-B95B-DA34FE2FA951}">
  <ds:schemaRefs>
    <ds:schemaRef ds:uri="ESRI.ArcGIS.Mapping.OfficeIntegration.PowerPointInfo"/>
  </ds:schemaRefs>
</ds:datastoreItem>
</file>

<file path=customXml/itemProps45.xml><?xml version="1.0" encoding="utf-8"?>
<ds:datastoreItem xmlns:ds="http://schemas.openxmlformats.org/officeDocument/2006/customXml" ds:itemID="{8B9AA977-F524-459B-AB15-99DF019071EF}">
  <ds:schemaRefs>
    <ds:schemaRef ds:uri="ESRI.ArcGIS.Mapping.OfficeIntegration.PowerPointInfo"/>
  </ds:schemaRefs>
</ds:datastoreItem>
</file>

<file path=customXml/itemProps46.xml><?xml version="1.0" encoding="utf-8"?>
<ds:datastoreItem xmlns:ds="http://schemas.openxmlformats.org/officeDocument/2006/customXml" ds:itemID="{385759C9-177F-4F8F-B9BD-AD96F916A834}">
  <ds:schemaRefs>
    <ds:schemaRef ds:uri="ESRI.ArcGIS.Mapping.OfficeIntegration.PowerPointInfo"/>
  </ds:schemaRefs>
</ds:datastoreItem>
</file>

<file path=customXml/itemProps47.xml><?xml version="1.0" encoding="utf-8"?>
<ds:datastoreItem xmlns:ds="http://schemas.openxmlformats.org/officeDocument/2006/customXml" ds:itemID="{BD98AB33-D0D3-408C-8DD7-9DE3C2FA8F87}">
  <ds:schemaRefs>
    <ds:schemaRef ds:uri="ESRI.ArcGIS.Mapping.OfficeIntegration.PowerPointInfo"/>
  </ds:schemaRefs>
</ds:datastoreItem>
</file>

<file path=customXml/itemProps48.xml><?xml version="1.0" encoding="utf-8"?>
<ds:datastoreItem xmlns:ds="http://schemas.openxmlformats.org/officeDocument/2006/customXml" ds:itemID="{B8576A98-9644-47A0-8895-DA8BC2500F60}">
  <ds:schemaRefs>
    <ds:schemaRef ds:uri="ESRI.ArcGIS.Mapping.OfficeIntegration.PowerPointInfo"/>
  </ds:schemaRefs>
</ds:datastoreItem>
</file>

<file path=customXml/itemProps49.xml><?xml version="1.0" encoding="utf-8"?>
<ds:datastoreItem xmlns:ds="http://schemas.openxmlformats.org/officeDocument/2006/customXml" ds:itemID="{394AA8B2-3138-4A86-99D4-06E948F67FB2}">
  <ds:schemaRefs>
    <ds:schemaRef ds:uri="ESRI.ArcGIS.Mapping.OfficeIntegration.PowerPointInfo"/>
  </ds:schemaRefs>
</ds:datastoreItem>
</file>

<file path=customXml/itemProps5.xml><?xml version="1.0" encoding="utf-8"?>
<ds:datastoreItem xmlns:ds="http://schemas.openxmlformats.org/officeDocument/2006/customXml" ds:itemID="{6164E052-5C24-4173-B8CA-BDAE22A8EA5B}">
  <ds:schemaRefs>
    <ds:schemaRef ds:uri="ESRI.ArcGIS.Mapping.OfficeIntegration.PowerPointInfo"/>
  </ds:schemaRefs>
</ds:datastoreItem>
</file>

<file path=customXml/itemProps50.xml><?xml version="1.0" encoding="utf-8"?>
<ds:datastoreItem xmlns:ds="http://schemas.openxmlformats.org/officeDocument/2006/customXml" ds:itemID="{249925B3-F3A5-467F-8209-EC0C016B9213}">
  <ds:schemaRefs>
    <ds:schemaRef ds:uri="ESRI.ArcGIS.Mapping.OfficeIntegration.PowerPointInfo"/>
  </ds:schemaRefs>
</ds:datastoreItem>
</file>

<file path=customXml/itemProps51.xml><?xml version="1.0" encoding="utf-8"?>
<ds:datastoreItem xmlns:ds="http://schemas.openxmlformats.org/officeDocument/2006/customXml" ds:itemID="{07C355A4-278C-4756-BF31-165C006609E7}">
  <ds:schemaRefs>
    <ds:schemaRef ds:uri="ESRI.ArcGIS.Mapping.OfficeIntegration.PowerPointInfo"/>
  </ds:schemaRefs>
</ds:datastoreItem>
</file>

<file path=customXml/itemProps52.xml><?xml version="1.0" encoding="utf-8"?>
<ds:datastoreItem xmlns:ds="http://schemas.openxmlformats.org/officeDocument/2006/customXml" ds:itemID="{A5622E35-7354-4BD6-9362-73088F4ED502}">
  <ds:schemaRefs>
    <ds:schemaRef ds:uri="ESRI.ArcGIS.Mapping.OfficeIntegration.PowerPointInfo"/>
  </ds:schemaRefs>
</ds:datastoreItem>
</file>

<file path=customXml/itemProps53.xml><?xml version="1.0" encoding="utf-8"?>
<ds:datastoreItem xmlns:ds="http://schemas.openxmlformats.org/officeDocument/2006/customXml" ds:itemID="{7931DFF0-E615-4F86-804C-859CC63349D8}">
  <ds:schemaRefs>
    <ds:schemaRef ds:uri="ESRI.ArcGIS.Mapping.OfficeIntegration.PowerPointInfo"/>
  </ds:schemaRefs>
</ds:datastoreItem>
</file>

<file path=customXml/itemProps54.xml><?xml version="1.0" encoding="utf-8"?>
<ds:datastoreItem xmlns:ds="http://schemas.openxmlformats.org/officeDocument/2006/customXml" ds:itemID="{C5215CBB-E237-48D4-A76C-00ADF24D8378}">
  <ds:schemaRefs>
    <ds:schemaRef ds:uri="ESRI.ArcGIS.Mapping.OfficeIntegration.PowerPointInfo"/>
  </ds:schemaRefs>
</ds:datastoreItem>
</file>

<file path=customXml/itemProps55.xml><?xml version="1.0" encoding="utf-8"?>
<ds:datastoreItem xmlns:ds="http://schemas.openxmlformats.org/officeDocument/2006/customXml" ds:itemID="{8085D7CD-BED6-4D3C-A266-36260CC6AF9C}">
  <ds:schemaRefs>
    <ds:schemaRef ds:uri="ESRI.ArcGIS.Mapping.OfficeIntegration.PowerPointInfo"/>
  </ds:schemaRefs>
</ds:datastoreItem>
</file>

<file path=customXml/itemProps56.xml><?xml version="1.0" encoding="utf-8"?>
<ds:datastoreItem xmlns:ds="http://schemas.openxmlformats.org/officeDocument/2006/customXml" ds:itemID="{5A2505CA-0F72-43A0-8386-EF74270EFCC9}">
  <ds:schemaRefs>
    <ds:schemaRef ds:uri="ESRI.ArcGIS.Mapping.OfficeIntegration.PowerPointInfo"/>
  </ds:schemaRefs>
</ds:datastoreItem>
</file>

<file path=customXml/itemProps57.xml><?xml version="1.0" encoding="utf-8"?>
<ds:datastoreItem xmlns:ds="http://schemas.openxmlformats.org/officeDocument/2006/customXml" ds:itemID="{E8348E09-9659-449A-B316-7FA53BDA7C06}">
  <ds:schemaRefs>
    <ds:schemaRef ds:uri="ESRI.ArcGIS.Mapping.OfficeIntegration.PowerPointInfo"/>
  </ds:schemaRefs>
</ds:datastoreItem>
</file>

<file path=customXml/itemProps58.xml><?xml version="1.0" encoding="utf-8"?>
<ds:datastoreItem xmlns:ds="http://schemas.openxmlformats.org/officeDocument/2006/customXml" ds:itemID="{99BA193A-613C-4FB3-B6C4-9F439BE0DD6F}">
  <ds:schemaRefs>
    <ds:schemaRef ds:uri="ESRI.ArcGIS.Mapping.OfficeIntegration.PowerPointInfo"/>
  </ds:schemaRefs>
</ds:datastoreItem>
</file>

<file path=customXml/itemProps59.xml><?xml version="1.0" encoding="utf-8"?>
<ds:datastoreItem xmlns:ds="http://schemas.openxmlformats.org/officeDocument/2006/customXml" ds:itemID="{C68FFBA0-F830-4789-BDE2-BD935D5E279A}">
  <ds:schemaRefs>
    <ds:schemaRef ds:uri="ESRI.ArcGIS.Mapping.OfficeIntegration.PowerPointInfo"/>
  </ds:schemaRefs>
</ds:datastoreItem>
</file>

<file path=customXml/itemProps6.xml><?xml version="1.0" encoding="utf-8"?>
<ds:datastoreItem xmlns:ds="http://schemas.openxmlformats.org/officeDocument/2006/customXml" ds:itemID="{10FA464D-0617-4F03-88E7-E1B4BE01DA44}">
  <ds:schemaRefs>
    <ds:schemaRef ds:uri="ESRI.ArcGIS.Mapping.OfficeIntegration.PowerPointInfo"/>
  </ds:schemaRefs>
</ds:datastoreItem>
</file>

<file path=customXml/itemProps60.xml><?xml version="1.0" encoding="utf-8"?>
<ds:datastoreItem xmlns:ds="http://schemas.openxmlformats.org/officeDocument/2006/customXml" ds:itemID="{08F7EE4E-AE82-48E3-B0FF-E3B04E80E114}">
  <ds:schemaRefs>
    <ds:schemaRef ds:uri="ESRI.ArcGIS.Mapping.OfficeIntegration.PowerPointInfo"/>
  </ds:schemaRefs>
</ds:datastoreItem>
</file>

<file path=customXml/itemProps61.xml><?xml version="1.0" encoding="utf-8"?>
<ds:datastoreItem xmlns:ds="http://schemas.openxmlformats.org/officeDocument/2006/customXml" ds:itemID="{3D82D476-8217-4A13-BBE3-F8AB53688905}">
  <ds:schemaRefs>
    <ds:schemaRef ds:uri="ESRI.ArcGIS.Mapping.OfficeIntegration.PowerPointInfo"/>
  </ds:schemaRefs>
</ds:datastoreItem>
</file>

<file path=customXml/itemProps62.xml><?xml version="1.0" encoding="utf-8"?>
<ds:datastoreItem xmlns:ds="http://schemas.openxmlformats.org/officeDocument/2006/customXml" ds:itemID="{45BFFAEA-7329-4CF5-BCFB-77CF60429100}">
  <ds:schemaRefs>
    <ds:schemaRef ds:uri="ESRI.ArcGIS.Mapping.OfficeIntegration.PowerPointInfo"/>
  </ds:schemaRefs>
</ds:datastoreItem>
</file>

<file path=customXml/itemProps63.xml><?xml version="1.0" encoding="utf-8"?>
<ds:datastoreItem xmlns:ds="http://schemas.openxmlformats.org/officeDocument/2006/customXml" ds:itemID="{8FE30A38-538F-415D-88B3-AC13CE6E1E4B}">
  <ds:schemaRefs>
    <ds:schemaRef ds:uri="ESRI.ArcGIS.Mapping.OfficeIntegration.PowerPointInfo"/>
  </ds:schemaRefs>
</ds:datastoreItem>
</file>

<file path=customXml/itemProps64.xml><?xml version="1.0" encoding="utf-8"?>
<ds:datastoreItem xmlns:ds="http://schemas.openxmlformats.org/officeDocument/2006/customXml" ds:itemID="{2CE6774B-EB84-4988-9C91-724950FDAC62}">
  <ds:schemaRefs>
    <ds:schemaRef ds:uri="ESRI.ArcGIS.Mapping.OfficeIntegration.PowerPointInfo"/>
  </ds:schemaRefs>
</ds:datastoreItem>
</file>

<file path=customXml/itemProps65.xml><?xml version="1.0" encoding="utf-8"?>
<ds:datastoreItem xmlns:ds="http://schemas.openxmlformats.org/officeDocument/2006/customXml" ds:itemID="{AF779F23-EB43-424D-848F-D4A554D27790}">
  <ds:schemaRefs>
    <ds:schemaRef ds:uri="ESRI.ArcGIS.Mapping.OfficeIntegration.PowerPointInfo"/>
  </ds:schemaRefs>
</ds:datastoreItem>
</file>

<file path=customXml/itemProps66.xml><?xml version="1.0" encoding="utf-8"?>
<ds:datastoreItem xmlns:ds="http://schemas.openxmlformats.org/officeDocument/2006/customXml" ds:itemID="{04125818-F916-48FB-879B-199085938A54}">
  <ds:schemaRefs>
    <ds:schemaRef ds:uri="ESRI.ArcGIS.Mapping.OfficeIntegration.PowerPointInfo"/>
  </ds:schemaRefs>
</ds:datastoreItem>
</file>

<file path=customXml/itemProps67.xml><?xml version="1.0" encoding="utf-8"?>
<ds:datastoreItem xmlns:ds="http://schemas.openxmlformats.org/officeDocument/2006/customXml" ds:itemID="{D2F5E226-F0D3-4BF0-8C31-1B66A8032CD4}">
  <ds:schemaRefs>
    <ds:schemaRef ds:uri="ESRI.ArcGIS.Mapping.OfficeIntegration.PowerPointInfo"/>
  </ds:schemaRefs>
</ds:datastoreItem>
</file>

<file path=customXml/itemProps68.xml><?xml version="1.0" encoding="utf-8"?>
<ds:datastoreItem xmlns:ds="http://schemas.openxmlformats.org/officeDocument/2006/customXml" ds:itemID="{39938DAF-0603-4E5A-A7CA-590DCE670EFD}">
  <ds:schemaRefs>
    <ds:schemaRef ds:uri="ESRI.ArcGIS.Mapping.OfficeIntegration.PowerPointInfo"/>
  </ds:schemaRefs>
</ds:datastoreItem>
</file>

<file path=customXml/itemProps69.xml><?xml version="1.0" encoding="utf-8"?>
<ds:datastoreItem xmlns:ds="http://schemas.openxmlformats.org/officeDocument/2006/customXml" ds:itemID="{4EFFC140-AA98-497B-869B-22496E9F42EE}">
  <ds:schemaRefs>
    <ds:schemaRef ds:uri="ESRI.ArcGIS.Mapping.OfficeIntegration.PowerPointInfo"/>
  </ds:schemaRefs>
</ds:datastoreItem>
</file>

<file path=customXml/itemProps7.xml><?xml version="1.0" encoding="utf-8"?>
<ds:datastoreItem xmlns:ds="http://schemas.openxmlformats.org/officeDocument/2006/customXml" ds:itemID="{3F150A38-97DD-4881-A749-3889E1E4D866}">
  <ds:schemaRefs>
    <ds:schemaRef ds:uri="ESRI.ArcGIS.Mapping.OfficeIntegration.PowerPointInfo"/>
  </ds:schemaRefs>
</ds:datastoreItem>
</file>

<file path=customXml/itemProps70.xml><?xml version="1.0" encoding="utf-8"?>
<ds:datastoreItem xmlns:ds="http://schemas.openxmlformats.org/officeDocument/2006/customXml" ds:itemID="{2C608B65-F09C-4A5B-8EC0-6E97A8A1B6FB}">
  <ds:schemaRefs>
    <ds:schemaRef ds:uri="ESRI.ArcGIS.Mapping.OfficeIntegration.PowerPointInfo"/>
  </ds:schemaRefs>
</ds:datastoreItem>
</file>

<file path=customXml/itemProps71.xml><?xml version="1.0" encoding="utf-8"?>
<ds:datastoreItem xmlns:ds="http://schemas.openxmlformats.org/officeDocument/2006/customXml" ds:itemID="{E5C950E8-178F-455F-A6B7-8BEF73F0F023}">
  <ds:schemaRefs>
    <ds:schemaRef ds:uri="ESRI.ArcGIS.Mapping.OfficeIntegration.PowerPointInfo"/>
  </ds:schemaRefs>
</ds:datastoreItem>
</file>

<file path=customXml/itemProps72.xml><?xml version="1.0" encoding="utf-8"?>
<ds:datastoreItem xmlns:ds="http://schemas.openxmlformats.org/officeDocument/2006/customXml" ds:itemID="{EB87E68D-E737-42E5-97DF-0225988F4416}">
  <ds:schemaRefs>
    <ds:schemaRef ds:uri="ESRI.ArcGIS.Mapping.OfficeIntegration.PowerPointInfo"/>
  </ds:schemaRefs>
</ds:datastoreItem>
</file>

<file path=customXml/itemProps73.xml><?xml version="1.0" encoding="utf-8"?>
<ds:datastoreItem xmlns:ds="http://schemas.openxmlformats.org/officeDocument/2006/customXml" ds:itemID="{36EE5AA0-7C34-4936-AD50-6C8F3CA66225}">
  <ds:schemaRefs>
    <ds:schemaRef ds:uri="ESRI.ArcGIS.Mapping.OfficeIntegration.PowerPointInfo"/>
  </ds:schemaRefs>
</ds:datastoreItem>
</file>

<file path=customXml/itemProps74.xml><?xml version="1.0" encoding="utf-8"?>
<ds:datastoreItem xmlns:ds="http://schemas.openxmlformats.org/officeDocument/2006/customXml" ds:itemID="{2F0CBE5D-63B5-4C67-943F-0DCDBBF792B4}">
  <ds:schemaRefs>
    <ds:schemaRef ds:uri="ESRI.ArcGIS.Mapping.OfficeIntegration.PowerPointInfo"/>
  </ds:schemaRefs>
</ds:datastoreItem>
</file>

<file path=customXml/itemProps75.xml><?xml version="1.0" encoding="utf-8"?>
<ds:datastoreItem xmlns:ds="http://schemas.openxmlformats.org/officeDocument/2006/customXml" ds:itemID="{6D92EEA9-A3CD-4109-B5D5-4B1EEF03B223}">
  <ds:schemaRefs>
    <ds:schemaRef ds:uri="ESRI.ArcGIS.Mapping.OfficeIntegration.PowerPointInfo"/>
  </ds:schemaRefs>
</ds:datastoreItem>
</file>

<file path=customXml/itemProps76.xml><?xml version="1.0" encoding="utf-8"?>
<ds:datastoreItem xmlns:ds="http://schemas.openxmlformats.org/officeDocument/2006/customXml" ds:itemID="{C420A915-5423-4E2B-B0A8-4839DFD68537}">
  <ds:schemaRefs>
    <ds:schemaRef ds:uri="ESRI.ArcGIS.Mapping.OfficeIntegration.PowerPointInfo"/>
  </ds:schemaRefs>
</ds:datastoreItem>
</file>

<file path=customXml/itemProps77.xml><?xml version="1.0" encoding="utf-8"?>
<ds:datastoreItem xmlns:ds="http://schemas.openxmlformats.org/officeDocument/2006/customXml" ds:itemID="{FAE9DEDB-E542-4AFD-B1B3-8916505603C3}">
  <ds:schemaRefs>
    <ds:schemaRef ds:uri="ESRI.ArcGIS.Mapping.OfficeIntegration.PowerPointInfo"/>
  </ds:schemaRefs>
</ds:datastoreItem>
</file>

<file path=customXml/itemProps78.xml><?xml version="1.0" encoding="utf-8"?>
<ds:datastoreItem xmlns:ds="http://schemas.openxmlformats.org/officeDocument/2006/customXml" ds:itemID="{03603B5B-BE05-4E93-98DF-7C2D4C3CEB56}">
  <ds:schemaRefs>
    <ds:schemaRef ds:uri="ESRI.ArcGIS.Mapping.OfficeIntegration.PowerPointInfo"/>
  </ds:schemaRefs>
</ds:datastoreItem>
</file>

<file path=customXml/itemProps79.xml><?xml version="1.0" encoding="utf-8"?>
<ds:datastoreItem xmlns:ds="http://schemas.openxmlformats.org/officeDocument/2006/customXml" ds:itemID="{54B38B5A-7E71-4CE8-BA79-260FBFA45716}">
  <ds:schemaRefs>
    <ds:schemaRef ds:uri="ESRI.ArcGIS.Mapping.OfficeIntegration.PowerPointInfo"/>
  </ds:schemaRefs>
</ds:datastoreItem>
</file>

<file path=customXml/itemProps8.xml><?xml version="1.0" encoding="utf-8"?>
<ds:datastoreItem xmlns:ds="http://schemas.openxmlformats.org/officeDocument/2006/customXml" ds:itemID="{060DEF33-25D3-492A-83EB-877B91AFD0ED}">
  <ds:schemaRefs>
    <ds:schemaRef ds:uri="ESRI.ArcGIS.Mapping.OfficeIntegration.PowerPointInfo"/>
  </ds:schemaRefs>
</ds:datastoreItem>
</file>

<file path=customXml/itemProps80.xml><?xml version="1.0" encoding="utf-8"?>
<ds:datastoreItem xmlns:ds="http://schemas.openxmlformats.org/officeDocument/2006/customXml" ds:itemID="{047C655F-AB5E-4857-B968-2E9A7FF9EA7C}">
  <ds:schemaRefs>
    <ds:schemaRef ds:uri="ESRI.ArcGIS.Mapping.OfficeIntegration.PowerPointInfo"/>
  </ds:schemaRefs>
</ds:datastoreItem>
</file>

<file path=customXml/itemProps81.xml><?xml version="1.0" encoding="utf-8"?>
<ds:datastoreItem xmlns:ds="http://schemas.openxmlformats.org/officeDocument/2006/customXml" ds:itemID="{AF07C678-E29A-4AD6-A1FE-132A4D439708}">
  <ds:schemaRefs>
    <ds:schemaRef ds:uri="ESRI.ArcGIS.Mapping.OfficeIntegration.PowerPointInfo"/>
  </ds:schemaRefs>
</ds:datastoreItem>
</file>

<file path=customXml/itemProps82.xml><?xml version="1.0" encoding="utf-8"?>
<ds:datastoreItem xmlns:ds="http://schemas.openxmlformats.org/officeDocument/2006/customXml" ds:itemID="{F025E532-A7B1-4BD2-8EDE-FAC8296CD008}">
  <ds:schemaRefs>
    <ds:schemaRef ds:uri="ESRI.ArcGIS.Mapping.OfficeIntegration.PowerPointInfo"/>
  </ds:schemaRefs>
</ds:datastoreItem>
</file>

<file path=customXml/itemProps83.xml><?xml version="1.0" encoding="utf-8"?>
<ds:datastoreItem xmlns:ds="http://schemas.openxmlformats.org/officeDocument/2006/customXml" ds:itemID="{12CD962C-26F6-46D4-8D4B-A91D8BCFDCD0}">
  <ds:schemaRefs>
    <ds:schemaRef ds:uri="ESRI.ArcGIS.Mapping.OfficeIntegration.PowerPointInfo"/>
  </ds:schemaRefs>
</ds:datastoreItem>
</file>

<file path=customXml/itemProps84.xml><?xml version="1.0" encoding="utf-8"?>
<ds:datastoreItem xmlns:ds="http://schemas.openxmlformats.org/officeDocument/2006/customXml" ds:itemID="{F26391FB-1D9D-4B27-BE25-F18BE7C6C03A}">
  <ds:schemaRefs>
    <ds:schemaRef ds:uri="ESRI.ArcGIS.Mapping.OfficeIntegration.PowerPointInfo"/>
  </ds:schemaRefs>
</ds:datastoreItem>
</file>

<file path=customXml/itemProps85.xml><?xml version="1.0" encoding="utf-8"?>
<ds:datastoreItem xmlns:ds="http://schemas.openxmlformats.org/officeDocument/2006/customXml" ds:itemID="{E85185F6-7EF8-4071-BFF8-0E0DB7E9E02B}">
  <ds:schemaRefs>
    <ds:schemaRef ds:uri="ESRI.ArcGIS.Mapping.OfficeIntegration.PowerPointInfo"/>
  </ds:schemaRefs>
</ds:datastoreItem>
</file>

<file path=customXml/itemProps86.xml><?xml version="1.0" encoding="utf-8"?>
<ds:datastoreItem xmlns:ds="http://schemas.openxmlformats.org/officeDocument/2006/customXml" ds:itemID="{D934075C-8348-4C92-ACFF-D6543340318F}">
  <ds:schemaRefs>
    <ds:schemaRef ds:uri="ESRI.ArcGIS.Mapping.OfficeIntegration.PowerPointInfo"/>
  </ds:schemaRefs>
</ds:datastoreItem>
</file>

<file path=customXml/itemProps87.xml><?xml version="1.0" encoding="utf-8"?>
<ds:datastoreItem xmlns:ds="http://schemas.openxmlformats.org/officeDocument/2006/customXml" ds:itemID="{E895BB81-0E51-41C4-937F-2DEC4997E663}">
  <ds:schemaRefs>
    <ds:schemaRef ds:uri="ESRI.ArcGIS.Mapping.OfficeIntegration.PowerPointInfo"/>
  </ds:schemaRefs>
</ds:datastoreItem>
</file>

<file path=customXml/itemProps88.xml><?xml version="1.0" encoding="utf-8"?>
<ds:datastoreItem xmlns:ds="http://schemas.openxmlformats.org/officeDocument/2006/customXml" ds:itemID="{0D313A5D-5DD8-4178-9831-3BD0BC6517C8}">
  <ds:schemaRefs>
    <ds:schemaRef ds:uri="ESRI.ArcGIS.Mapping.OfficeIntegration.PowerPointInfo"/>
  </ds:schemaRefs>
</ds:datastoreItem>
</file>

<file path=customXml/itemProps89.xml><?xml version="1.0" encoding="utf-8"?>
<ds:datastoreItem xmlns:ds="http://schemas.openxmlformats.org/officeDocument/2006/customXml" ds:itemID="{79D2BCDE-D946-4D07-B826-63400064E6E5}">
  <ds:schemaRefs>
    <ds:schemaRef ds:uri="ESRI.ArcGIS.Mapping.OfficeIntegration.PowerPointInfo"/>
  </ds:schemaRefs>
</ds:datastoreItem>
</file>

<file path=customXml/itemProps9.xml><?xml version="1.0" encoding="utf-8"?>
<ds:datastoreItem xmlns:ds="http://schemas.openxmlformats.org/officeDocument/2006/customXml" ds:itemID="{CEF6DB6C-469C-40AD-9862-26F7C8B878AE}">
  <ds:schemaRefs>
    <ds:schemaRef ds:uri="ESRI.ArcGIS.Mapping.OfficeIntegration.PowerPointInfo"/>
  </ds:schemaRefs>
</ds:datastoreItem>
</file>

<file path=customXml/itemProps90.xml><?xml version="1.0" encoding="utf-8"?>
<ds:datastoreItem xmlns:ds="http://schemas.openxmlformats.org/officeDocument/2006/customXml" ds:itemID="{6E07EF0F-31C6-4336-AA8F-0C99DEECA5A2}">
  <ds:schemaRefs>
    <ds:schemaRef ds:uri="ESRI.ArcGIS.Mapping.OfficeIntegration.PowerPointInfo"/>
  </ds:schemaRefs>
</ds:datastoreItem>
</file>

<file path=customXml/itemProps91.xml><?xml version="1.0" encoding="utf-8"?>
<ds:datastoreItem xmlns:ds="http://schemas.openxmlformats.org/officeDocument/2006/customXml" ds:itemID="{B94C3760-E50E-4AC3-89A6-BF3C57471051}">
  <ds:schemaRefs>
    <ds:schemaRef ds:uri="ESRI.ArcGIS.Mapping.OfficeIntegration.PowerPointInfo"/>
  </ds:schemaRefs>
</ds:datastoreItem>
</file>

<file path=customXml/itemProps92.xml><?xml version="1.0" encoding="utf-8"?>
<ds:datastoreItem xmlns:ds="http://schemas.openxmlformats.org/officeDocument/2006/customXml" ds:itemID="{E50641CD-1DD7-4BEC-BA23-1F79DAA78EA2}">
  <ds:schemaRefs>
    <ds:schemaRef ds:uri="ESRI.ArcGIS.Mapping.OfficeIntegration.PowerPointInfo"/>
  </ds:schemaRefs>
</ds:datastoreItem>
</file>

<file path=customXml/itemProps93.xml><?xml version="1.0" encoding="utf-8"?>
<ds:datastoreItem xmlns:ds="http://schemas.openxmlformats.org/officeDocument/2006/customXml" ds:itemID="{AFA33B52-0AC7-4B77-8B28-05A7C38BBA89}">
  <ds:schemaRefs>
    <ds:schemaRef ds:uri="ESRI.ArcGIS.Mapping.OfficeIntegration.PowerPointInfo"/>
  </ds:schemaRefs>
</ds:datastoreItem>
</file>

<file path=customXml/itemProps94.xml><?xml version="1.0" encoding="utf-8"?>
<ds:datastoreItem xmlns:ds="http://schemas.openxmlformats.org/officeDocument/2006/customXml" ds:itemID="{182C54E3-5032-402A-B31E-BCF55B15F93F}">
  <ds:schemaRefs>
    <ds:schemaRef ds:uri="ESRI.ArcGIS.Mapping.OfficeIntegration.PowerPointInfo"/>
  </ds:schemaRefs>
</ds:datastoreItem>
</file>

<file path=customXml/itemProps95.xml><?xml version="1.0" encoding="utf-8"?>
<ds:datastoreItem xmlns:ds="http://schemas.openxmlformats.org/officeDocument/2006/customXml" ds:itemID="{CA88F8AA-6334-4019-B660-F90B67869EDC}">
  <ds:schemaRefs>
    <ds:schemaRef ds:uri="ESRI.ArcGIS.Mapping.OfficeIntegration.PowerPointInfo"/>
  </ds:schemaRefs>
</ds:datastoreItem>
</file>

<file path=customXml/itemProps96.xml><?xml version="1.0" encoding="utf-8"?>
<ds:datastoreItem xmlns:ds="http://schemas.openxmlformats.org/officeDocument/2006/customXml" ds:itemID="{86B38DE1-5BB2-4451-AB09-D46129E40EAC}">
  <ds:schemaRefs>
    <ds:schemaRef ds:uri="ESRI.ArcGIS.Mapping.OfficeIntegration.PowerPointInfo"/>
  </ds:schemaRefs>
</ds:datastoreItem>
</file>

<file path=customXml/itemProps97.xml><?xml version="1.0" encoding="utf-8"?>
<ds:datastoreItem xmlns:ds="http://schemas.openxmlformats.org/officeDocument/2006/customXml" ds:itemID="{7FC3E903-300F-4060-8E7B-986129D8D28E}">
  <ds:schemaRefs>
    <ds:schemaRef ds:uri="ESRI.ArcGIS.Mapping.OfficeIntegration.PowerPointInfo"/>
  </ds:schemaRefs>
</ds:datastoreItem>
</file>

<file path=customXml/itemProps98.xml><?xml version="1.0" encoding="utf-8"?>
<ds:datastoreItem xmlns:ds="http://schemas.openxmlformats.org/officeDocument/2006/customXml" ds:itemID="{674118B8-7FA8-4A90-8EBE-62BD3F70123B}">
  <ds:schemaRefs>
    <ds:schemaRef ds:uri="ESRI.ArcGIS.Mapping.OfficeIntegration.PowerPointInfo"/>
  </ds:schemaRefs>
</ds:datastoreItem>
</file>

<file path=customXml/itemProps99.xml><?xml version="1.0" encoding="utf-8"?>
<ds:datastoreItem xmlns:ds="http://schemas.openxmlformats.org/officeDocument/2006/customXml" ds:itemID="{6CE2994C-47AC-4F1E-A114-D5BA7F353DF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Facet</Template>
  <TotalTime>2574</TotalTime>
  <Words>2960</Words>
  <Application>Microsoft Office PowerPoint</Application>
  <PresentationFormat>Widescreen</PresentationFormat>
  <Paragraphs>383</Paragraphs>
  <Slides>64</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ＭＳ Ｐゴシック</vt:lpstr>
      <vt:lpstr>Arial</vt:lpstr>
      <vt:lpstr>Calibri</vt:lpstr>
      <vt:lpstr>Trebuchet MS</vt:lpstr>
      <vt:lpstr>Wingdings 3</vt:lpstr>
      <vt:lpstr>Facet</vt:lpstr>
      <vt:lpstr>Migration to Central Data Exchange (CDX)</vt:lpstr>
      <vt:lpstr>Migration to CDX</vt:lpstr>
      <vt:lpstr>Migration Schedule</vt:lpstr>
      <vt:lpstr>Pending Accounts Prior to Implementation</vt:lpstr>
      <vt:lpstr>Migration Schedule</vt:lpstr>
      <vt:lpstr>ROLES IN CDX AND NETDMR</vt:lpstr>
      <vt:lpstr>How to change your role in CDX </vt:lpstr>
      <vt:lpstr>Migration Process for Current NetDMR Users</vt:lpstr>
      <vt:lpstr>Sample Email</vt:lpstr>
      <vt:lpstr>If Email was not received </vt:lpstr>
      <vt:lpstr>ALL NETDMR CURRENT USERS</vt:lpstr>
      <vt:lpstr>Enter your NetDMR User Id and NetDMR Password</vt:lpstr>
      <vt:lpstr>CONFIRM ACCOUNT</vt:lpstr>
      <vt:lpstr>Role Information</vt:lpstr>
      <vt:lpstr>Review Account Information</vt:lpstr>
      <vt:lpstr>Review Account Information</vt:lpstr>
      <vt:lpstr>Review Account Information</vt:lpstr>
      <vt:lpstr>Select Organization – Not Found</vt:lpstr>
      <vt:lpstr>Select Organization – Not Found</vt:lpstr>
      <vt:lpstr>Registration Process</vt:lpstr>
      <vt:lpstr>Specific Roles can now Log into NetDMR</vt:lpstr>
      <vt:lpstr>Specific Roles can now Log into NetDMR</vt:lpstr>
      <vt:lpstr>Access to NetDMR</vt:lpstr>
      <vt:lpstr>Error encountered when clicking on email link again, after registration is complete</vt:lpstr>
      <vt:lpstr>Permittee (Sign) Continue Registering</vt:lpstr>
      <vt:lpstr>Confirmation</vt:lpstr>
      <vt:lpstr>Confirmation</vt:lpstr>
      <vt:lpstr>ESA</vt:lpstr>
      <vt:lpstr>ESA</vt:lpstr>
      <vt:lpstr>ESA</vt:lpstr>
      <vt:lpstr>ESA</vt:lpstr>
      <vt:lpstr>ESA</vt:lpstr>
      <vt:lpstr>Access to NetDMR</vt:lpstr>
      <vt:lpstr>Access to NetDMR</vt:lpstr>
      <vt:lpstr>Access to Multiple Instances</vt:lpstr>
      <vt:lpstr>Multiple Instances</vt:lpstr>
      <vt:lpstr>Multiple Instances</vt:lpstr>
      <vt:lpstr>Multiple Instances</vt:lpstr>
      <vt:lpstr>Multiple Instances</vt:lpstr>
      <vt:lpstr>Multiple Instances</vt:lpstr>
      <vt:lpstr>Access to NetDMR</vt:lpstr>
      <vt:lpstr>Access to NetDMR</vt:lpstr>
      <vt:lpstr>NetDMR Home Page</vt:lpstr>
      <vt:lpstr>Other Changes in NetDMR due to Migration</vt:lpstr>
      <vt:lpstr>My Account Changes</vt:lpstr>
      <vt:lpstr>NetDMR Changes After Migration</vt:lpstr>
      <vt:lpstr>View/Download Copy of COR</vt:lpstr>
      <vt:lpstr>Signing DMR Process</vt:lpstr>
      <vt:lpstr>Signing DMR Process</vt:lpstr>
      <vt:lpstr>Signing DMR Process</vt:lpstr>
      <vt:lpstr>DMR Signing Status</vt:lpstr>
      <vt:lpstr>DMR Signing Status</vt:lpstr>
      <vt:lpstr>Login – Beginning 5/22/2017 </vt:lpstr>
      <vt:lpstr>Customer Service</vt:lpstr>
      <vt:lpstr>Changing Role In CDX</vt:lpstr>
      <vt:lpstr>Changing Your Role in CDX</vt:lpstr>
      <vt:lpstr>Changing Your Role in CDX</vt:lpstr>
      <vt:lpstr>Changing Your Role in CDX</vt:lpstr>
      <vt:lpstr>Changing Your Role in CDX</vt:lpstr>
      <vt:lpstr>Changing Your Role in CDX</vt:lpstr>
      <vt:lpstr>Changing Your Role in CDX</vt:lpstr>
      <vt:lpstr>Changing Your Role in CDX</vt:lpstr>
      <vt:lpstr>Changing Your Role in CDX</vt:lpstr>
      <vt:lpstr>Changing Your Role in CDX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AnhV</dc:creator>
  <cp:lastModifiedBy>Bius, Catherine</cp:lastModifiedBy>
  <cp:revision>200</cp:revision>
  <dcterms:created xsi:type="dcterms:W3CDTF">2016-09-28T19:29:46Z</dcterms:created>
  <dcterms:modified xsi:type="dcterms:W3CDTF">2017-02-15T18:13:13Z</dcterms:modified>
</cp:coreProperties>
</file>