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sldIdLst>
    <p:sldId id="256" r:id="rId2"/>
    <p:sldId id="293" r:id="rId3"/>
    <p:sldId id="258" r:id="rId4"/>
    <p:sldId id="259" r:id="rId5"/>
    <p:sldId id="285" r:id="rId6"/>
    <p:sldId id="360" r:id="rId7"/>
    <p:sldId id="486" r:id="rId8"/>
    <p:sldId id="474" r:id="rId9"/>
    <p:sldId id="468" r:id="rId10"/>
    <p:sldId id="284" r:id="rId11"/>
    <p:sldId id="469" r:id="rId12"/>
    <p:sldId id="262" r:id="rId13"/>
    <p:sldId id="470" r:id="rId14"/>
    <p:sldId id="471" r:id="rId15"/>
    <p:sldId id="472" r:id="rId16"/>
    <p:sldId id="473" r:id="rId17"/>
    <p:sldId id="475" r:id="rId18"/>
    <p:sldId id="476" r:id="rId19"/>
    <p:sldId id="477" r:id="rId20"/>
    <p:sldId id="478" r:id="rId21"/>
    <p:sldId id="479" r:id="rId22"/>
    <p:sldId id="480" r:id="rId23"/>
    <p:sldId id="481" r:id="rId24"/>
    <p:sldId id="482" r:id="rId25"/>
    <p:sldId id="483" r:id="rId26"/>
    <p:sldId id="484" r:id="rId27"/>
    <p:sldId id="485" r:id="rId28"/>
    <p:sldId id="443" r:id="rId29"/>
    <p:sldId id="448" r:id="rId30"/>
    <p:sldId id="402" r:id="rId31"/>
    <p:sldId id="431" r:id="rId32"/>
    <p:sldId id="432" r:id="rId33"/>
    <p:sldId id="433" r:id="rId34"/>
    <p:sldId id="435" r:id="rId35"/>
    <p:sldId id="403" r:id="rId36"/>
    <p:sldId id="415" r:id="rId37"/>
    <p:sldId id="405" r:id="rId38"/>
    <p:sldId id="406" r:id="rId39"/>
    <p:sldId id="408" r:id="rId40"/>
    <p:sldId id="414" r:id="rId41"/>
    <p:sldId id="462" r:id="rId42"/>
    <p:sldId id="461" r:id="rId43"/>
    <p:sldId id="416" r:id="rId44"/>
    <p:sldId id="397" r:id="rId45"/>
    <p:sldId id="489" r:id="rId46"/>
    <p:sldId id="490" r:id="rId47"/>
    <p:sldId id="496" r:id="rId48"/>
    <p:sldId id="497" r:id="rId49"/>
    <p:sldId id="498" r:id="rId50"/>
    <p:sldId id="495" r:id="rId51"/>
    <p:sldId id="499" r:id="rId52"/>
    <p:sldId id="491" r:id="rId53"/>
    <p:sldId id="492" r:id="rId54"/>
    <p:sldId id="493" r:id="rId55"/>
    <p:sldId id="437" r:id="rId56"/>
    <p:sldId id="438" r:id="rId57"/>
    <p:sldId id="439" r:id="rId58"/>
    <p:sldId id="440" r:id="rId59"/>
    <p:sldId id="446" r:id="rId60"/>
    <p:sldId id="294" r:id="rId61"/>
    <p:sldId id="370" r:id="rId62"/>
    <p:sldId id="388" r:id="rId63"/>
    <p:sldId id="265" r:id="rId64"/>
    <p:sldId id="453" r:id="rId65"/>
    <p:sldId id="441" r:id="rId66"/>
    <p:sldId id="442" r:id="rId67"/>
    <p:sldId id="422" r:id="rId68"/>
    <p:sldId id="310" r:id="rId69"/>
    <p:sldId id="311" r:id="rId70"/>
    <p:sldId id="424" r:id="rId71"/>
    <p:sldId id="423" r:id="rId72"/>
    <p:sldId id="313" r:id="rId73"/>
    <p:sldId id="358" r:id="rId74"/>
    <p:sldId id="390" r:id="rId75"/>
    <p:sldId id="427" r:id="rId76"/>
    <p:sldId id="270" r:id="rId77"/>
    <p:sldId id="417" r:id="rId78"/>
    <p:sldId id="271" r:id="rId79"/>
    <p:sldId id="324" r:id="rId80"/>
    <p:sldId id="318" r:id="rId81"/>
    <p:sldId id="272" r:id="rId82"/>
    <p:sldId id="273" r:id="rId83"/>
    <p:sldId id="428" r:id="rId84"/>
    <p:sldId id="429" r:id="rId85"/>
    <p:sldId id="421" r:id="rId86"/>
    <p:sldId id="337" r:id="rId87"/>
    <p:sldId id="339" r:id="rId88"/>
    <p:sldId id="444" r:id="rId89"/>
    <p:sldId id="274" r:id="rId90"/>
    <p:sldId id="418" r:id="rId91"/>
    <p:sldId id="275" r:id="rId92"/>
    <p:sldId id="276" r:id="rId93"/>
    <p:sldId id="340" r:id="rId94"/>
    <p:sldId id="341" r:id="rId95"/>
    <p:sldId id="342" r:id="rId96"/>
    <p:sldId id="343" r:id="rId97"/>
    <p:sldId id="344" r:id="rId98"/>
    <p:sldId id="345" r:id="rId99"/>
    <p:sldId id="346" r:id="rId100"/>
    <p:sldId id="451" r:id="rId101"/>
    <p:sldId id="454" r:id="rId102"/>
    <p:sldId id="452" r:id="rId103"/>
    <p:sldId id="279" r:id="rId104"/>
    <p:sldId id="347" r:id="rId105"/>
    <p:sldId id="280" r:id="rId106"/>
    <p:sldId id="369" r:id="rId107"/>
    <p:sldId id="445" r:id="rId108"/>
    <p:sldId id="488" r:id="rId10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434"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0" y="8128"/>
    </p:cViewPr>
  </p:outlineViewPr>
  <p:notesTextViewPr>
    <p:cViewPr>
      <p:scale>
        <a:sx n="100" d="100"/>
        <a:sy n="100" d="100"/>
      </p:scale>
      <p:origin x="0" y="0"/>
    </p:cViewPr>
  </p:notesTextViewPr>
  <p:sorterViewPr>
    <p:cViewPr>
      <p:scale>
        <a:sx n="78" d="100"/>
        <a:sy n="78" d="100"/>
      </p:scale>
      <p:origin x="0" y="4444"/>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7CAC0-53D6-4B8B-9794-5A97730DF576}" type="datetimeFigureOut">
              <a:rPr lang="en-US" smtClean="0"/>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64103-EFDB-48F1-925B-C4CD8B802738}" type="slidenum">
              <a:rPr lang="en-US" smtClean="0"/>
              <a:t>‹#›</a:t>
            </a:fld>
            <a:endParaRPr lang="en-US"/>
          </a:p>
        </p:txBody>
      </p:sp>
    </p:spTree>
    <p:extLst>
      <p:ext uri="{BB962C8B-B14F-4D97-AF65-F5344CB8AC3E}">
        <p14:creationId xmlns:p14="http://schemas.microsoft.com/office/powerpoint/2010/main" val="12127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3</a:t>
            </a:fld>
            <a:endParaRPr lang="en-US"/>
          </a:p>
        </p:txBody>
      </p:sp>
    </p:spTree>
    <p:extLst>
      <p:ext uri="{BB962C8B-B14F-4D97-AF65-F5344CB8AC3E}">
        <p14:creationId xmlns:p14="http://schemas.microsoft.com/office/powerpoint/2010/main" val="96366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31</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32</a:t>
            </a:fld>
            <a:endParaRPr lang="en-US"/>
          </a:p>
        </p:txBody>
      </p:sp>
    </p:spTree>
    <p:extLst>
      <p:ext uri="{BB962C8B-B14F-4D97-AF65-F5344CB8AC3E}">
        <p14:creationId xmlns:p14="http://schemas.microsoft.com/office/powerpoint/2010/main" val="313281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34</a:t>
            </a:fld>
            <a:endParaRPr lang="en-US"/>
          </a:p>
        </p:txBody>
      </p:sp>
    </p:spTree>
    <p:extLst>
      <p:ext uri="{BB962C8B-B14F-4D97-AF65-F5344CB8AC3E}">
        <p14:creationId xmlns:p14="http://schemas.microsoft.com/office/powerpoint/2010/main" val="313281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35</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36</a:t>
            </a:fld>
            <a:endParaRPr lang="en-US"/>
          </a:p>
        </p:txBody>
      </p:sp>
    </p:spTree>
    <p:extLst>
      <p:ext uri="{BB962C8B-B14F-4D97-AF65-F5344CB8AC3E}">
        <p14:creationId xmlns:p14="http://schemas.microsoft.com/office/powerpoint/2010/main" val="313281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37</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38</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39</a:t>
            </a:fld>
            <a:endParaRPr lang="en-US"/>
          </a:p>
        </p:txBody>
      </p:sp>
    </p:spTree>
    <p:extLst>
      <p:ext uri="{BB962C8B-B14F-4D97-AF65-F5344CB8AC3E}">
        <p14:creationId xmlns:p14="http://schemas.microsoft.com/office/powerpoint/2010/main" val="313281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40</a:t>
            </a:fld>
            <a:endParaRPr lang="en-US"/>
          </a:p>
        </p:txBody>
      </p:sp>
    </p:spTree>
    <p:extLst>
      <p:ext uri="{BB962C8B-B14F-4D97-AF65-F5344CB8AC3E}">
        <p14:creationId xmlns:p14="http://schemas.microsoft.com/office/powerpoint/2010/main" val="313281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4</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43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44</a:t>
            </a:fld>
            <a:endParaRPr lang="en-US"/>
          </a:p>
        </p:txBody>
      </p:sp>
    </p:spTree>
    <p:extLst>
      <p:ext uri="{BB962C8B-B14F-4D97-AF65-F5344CB8AC3E}">
        <p14:creationId xmlns:p14="http://schemas.microsoft.com/office/powerpoint/2010/main" val="335066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58</a:t>
            </a:fld>
            <a:endParaRPr lang="en-US"/>
          </a:p>
        </p:txBody>
      </p:sp>
    </p:spTree>
    <p:extLst>
      <p:ext uri="{BB962C8B-B14F-4D97-AF65-F5344CB8AC3E}">
        <p14:creationId xmlns:p14="http://schemas.microsoft.com/office/powerpoint/2010/main" val="316683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65</a:t>
            </a:fld>
            <a:endParaRPr lang="en-US"/>
          </a:p>
        </p:txBody>
      </p:sp>
    </p:spTree>
    <p:extLst>
      <p:ext uri="{BB962C8B-B14F-4D97-AF65-F5344CB8AC3E}">
        <p14:creationId xmlns:p14="http://schemas.microsoft.com/office/powerpoint/2010/main" val="315790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66</a:t>
            </a:fld>
            <a:endParaRPr lang="en-US"/>
          </a:p>
        </p:txBody>
      </p:sp>
    </p:spTree>
    <p:extLst>
      <p:ext uri="{BB962C8B-B14F-4D97-AF65-F5344CB8AC3E}">
        <p14:creationId xmlns:p14="http://schemas.microsoft.com/office/powerpoint/2010/main" val="285113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68</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69</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72</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5</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EDCEE36-E4BD-4996-8421-BB51F7037B9E}" type="slidenum">
              <a:rPr lang="en-US" smtClean="0"/>
              <a:t>74</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75</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76</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77</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78</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79</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80</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81</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82</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6</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84</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85</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86</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87</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89</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90</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91</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92</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94</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10</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95</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96</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97</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98</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99</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103</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104</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105</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106</a:t>
            </a:fld>
            <a:endParaRPr lang="en-US"/>
          </a:p>
        </p:txBody>
      </p:sp>
    </p:spTree>
    <p:extLst>
      <p:ext uri="{BB962C8B-B14F-4D97-AF65-F5344CB8AC3E}">
        <p14:creationId xmlns:p14="http://schemas.microsoft.com/office/powerpoint/2010/main" val="261458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12</a:t>
            </a:fld>
            <a:endParaRPr lang="en-US"/>
          </a:p>
        </p:txBody>
      </p:sp>
    </p:spTree>
    <p:extLst>
      <p:ext uri="{BB962C8B-B14F-4D97-AF65-F5344CB8AC3E}">
        <p14:creationId xmlns:p14="http://schemas.microsoft.com/office/powerpoint/2010/main" val="35471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28</a:t>
            </a:fld>
            <a:endParaRPr lang="en-US"/>
          </a:p>
        </p:txBody>
      </p:sp>
    </p:spTree>
    <p:extLst>
      <p:ext uri="{BB962C8B-B14F-4D97-AF65-F5344CB8AC3E}">
        <p14:creationId xmlns:p14="http://schemas.microsoft.com/office/powerpoint/2010/main" val="174854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64103-EFDB-48F1-925B-C4CD8B802738}" type="slidenum">
              <a:rPr lang="en-US" smtClean="0"/>
              <a:t>29</a:t>
            </a:fld>
            <a:endParaRPr lang="en-US"/>
          </a:p>
        </p:txBody>
      </p:sp>
    </p:spTree>
    <p:extLst>
      <p:ext uri="{BB962C8B-B14F-4D97-AF65-F5344CB8AC3E}">
        <p14:creationId xmlns:p14="http://schemas.microsoft.com/office/powerpoint/2010/main" val="339289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CEE36-E4BD-4996-8421-BB51F7037B9E}" type="slidenum">
              <a:rPr lang="en-US" smtClean="0"/>
              <a:t>30</a:t>
            </a:fld>
            <a:endParaRPr lang="en-US"/>
          </a:p>
        </p:txBody>
      </p:sp>
    </p:spTree>
    <p:extLst>
      <p:ext uri="{BB962C8B-B14F-4D97-AF65-F5344CB8AC3E}">
        <p14:creationId xmlns:p14="http://schemas.microsoft.com/office/powerpoint/2010/main" val="35471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BE4CF-1212-D74A-A60E-30CEC3BBB85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707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BE4CF-1212-D74A-A60E-30CEC3BBB85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6531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BE4CF-1212-D74A-A60E-30CEC3BBB85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53967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BE4CF-1212-D74A-A60E-30CEC3BBB85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397693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BE4CF-1212-D74A-A60E-30CEC3BBB85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9505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BE4CF-1212-D74A-A60E-30CEC3BBB85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5466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BE4CF-1212-D74A-A60E-30CEC3BBB85F}"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51506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BE4CF-1212-D74A-A60E-30CEC3BBB85F}"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172378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BE4CF-1212-D74A-A60E-30CEC3BBB85F}"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4143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BE4CF-1212-D74A-A60E-30CEC3BBB85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6874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BE4CF-1212-D74A-A60E-30CEC3BBB85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F9A9-B8A3-E541-B433-0BD9BB889065}" type="slidenum">
              <a:rPr lang="en-US" smtClean="0"/>
              <a:t>‹#›</a:t>
            </a:fld>
            <a:endParaRPr lang="en-US"/>
          </a:p>
        </p:txBody>
      </p:sp>
    </p:spTree>
    <p:extLst>
      <p:ext uri="{BB962C8B-B14F-4D97-AF65-F5344CB8AC3E}">
        <p14:creationId xmlns:p14="http://schemas.microsoft.com/office/powerpoint/2010/main" val="202638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BE4CF-1212-D74A-A60E-30CEC3BBB85F}" type="datetimeFigureOut">
              <a:rPr lang="en-US" smtClean="0"/>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CF9A9-B8A3-E541-B433-0BD9BB889065}" type="slidenum">
              <a:rPr lang="en-US" smtClean="0"/>
              <a:t>‹#›</a:t>
            </a:fld>
            <a:endParaRPr lang="en-US"/>
          </a:p>
        </p:txBody>
      </p:sp>
      <p:pic>
        <p:nvPicPr>
          <p:cNvPr id="7" name="Picture 6" descr="PPT templates BLANK 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5675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pd.georgia.gov/netdmr"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www.epa.gov/netdmr/"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pd.georgia.gov/netdmr" TargetMode="External"/><Relationship Id="rId2" Type="http://schemas.openxmlformats.org/officeDocument/2006/relationships/hyperlink" Target="http://www.epa.gov/netdmr" TargetMode="External"/><Relationship Id="rId1" Type="http://schemas.openxmlformats.org/officeDocument/2006/relationships/slideLayout" Target="../slideLayouts/slideLayout2.xml"/><Relationship Id="rId4" Type="http://schemas.openxmlformats.org/officeDocument/2006/relationships/hyperlink" Target="http://epd.georgia.gov/netdmr/documents/netdmr-permittee-and-data-provider-user-guid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hyperlink" Target="mailto:NPDESeReporting@ep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etdmrtest.epacdx.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 templates BLAN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9144000" cy="6857464"/>
          </a:xfrm>
          <a:prstGeom prst="rect">
            <a:avLst/>
          </a:prstGeom>
        </p:spPr>
      </p:pic>
      <p:sp>
        <p:nvSpPr>
          <p:cNvPr id="2" name="Title 1"/>
          <p:cNvSpPr>
            <a:spLocks noGrp="1"/>
          </p:cNvSpPr>
          <p:nvPr>
            <p:ph type="ctrTitle"/>
          </p:nvPr>
        </p:nvSpPr>
        <p:spPr>
          <a:xfrm>
            <a:off x="685800" y="1926329"/>
            <a:ext cx="7772400" cy="1470025"/>
          </a:xfrm>
        </p:spPr>
        <p:txBody>
          <a:bodyPr/>
          <a:lstStyle/>
          <a:p>
            <a:r>
              <a:rPr lang="en-US" b="1" dirty="0" err="1" smtClean="0"/>
              <a:t>NetDMR</a:t>
            </a:r>
            <a:r>
              <a:rPr lang="en-US" b="1" dirty="0" smtClean="0"/>
              <a:t> Training for NPDES </a:t>
            </a:r>
            <a:r>
              <a:rPr lang="en-US" b="1" dirty="0" err="1" smtClean="0"/>
              <a:t>Permittees</a:t>
            </a:r>
            <a:endParaRPr lang="en-US" b="1" dirty="0"/>
          </a:p>
        </p:txBody>
      </p:sp>
      <p:sp>
        <p:nvSpPr>
          <p:cNvPr id="3" name="Subtitle 2"/>
          <p:cNvSpPr>
            <a:spLocks noGrp="1"/>
          </p:cNvSpPr>
          <p:nvPr>
            <p:ph type="subTitle" idx="1"/>
          </p:nvPr>
        </p:nvSpPr>
        <p:spPr>
          <a:xfrm>
            <a:off x="1371600" y="3600450"/>
            <a:ext cx="6400800" cy="1280022"/>
          </a:xfrm>
        </p:spPr>
        <p:txBody>
          <a:bodyPr>
            <a:normAutofit fontScale="85000" lnSpcReduction="20000"/>
          </a:bodyPr>
          <a:lstStyle/>
          <a:p>
            <a:r>
              <a:rPr lang="en-US" dirty="0" smtClean="0"/>
              <a:t>The Georgia Environmental Protection Division </a:t>
            </a:r>
          </a:p>
          <a:p>
            <a:r>
              <a:rPr lang="en-US" dirty="0" smtClean="0"/>
              <a:t>Watershed Protection Branch</a:t>
            </a:r>
            <a:endParaRPr lang="en-US" dirty="0"/>
          </a:p>
        </p:txBody>
      </p:sp>
      <p:sp>
        <p:nvSpPr>
          <p:cNvPr id="5" name="TextBox 4"/>
          <p:cNvSpPr txBox="1"/>
          <p:nvPr/>
        </p:nvSpPr>
        <p:spPr>
          <a:xfrm>
            <a:off x="1371600" y="4902331"/>
            <a:ext cx="6567714" cy="923330"/>
          </a:xfrm>
          <a:prstGeom prst="rect">
            <a:avLst/>
          </a:prstGeom>
          <a:noFill/>
        </p:spPr>
        <p:txBody>
          <a:bodyPr wrap="square" rtlCol="0">
            <a:spAutoFit/>
          </a:bodyPr>
          <a:lstStyle/>
          <a:p>
            <a:r>
              <a:rPr lang="en-US" dirty="0" err="1" smtClean="0"/>
              <a:t>NetDMR</a:t>
            </a:r>
            <a:r>
              <a:rPr lang="en-US" dirty="0" smtClean="0"/>
              <a:t> Technical Assistance site</a:t>
            </a:r>
            <a:r>
              <a:rPr lang="en-US" dirty="0"/>
              <a:t>:  </a:t>
            </a:r>
            <a:r>
              <a:rPr lang="en-US" sz="3600" dirty="0">
                <a:hlinkClick r:id="rId3"/>
              </a:rPr>
              <a:t>https://epd.georgia.gov/netdmr</a:t>
            </a:r>
            <a:endParaRPr lang="en-US" sz="3600" dirty="0"/>
          </a:p>
        </p:txBody>
      </p:sp>
    </p:spTree>
    <p:extLst>
      <p:ext uri="{BB962C8B-B14F-4D97-AF65-F5344CB8AC3E}">
        <p14:creationId xmlns:p14="http://schemas.microsoft.com/office/powerpoint/2010/main" val="336360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rmAutofit fontScale="90000"/>
          </a:bodyPr>
          <a:lstStyle/>
          <a:p>
            <a:r>
              <a:rPr lang="en-US" b="1" dirty="0" smtClean="0"/>
              <a:t>Selecting the correct “State Agency or EPA Region”</a:t>
            </a:r>
            <a:endParaRPr lang="en-US" b="1" dirty="0"/>
          </a:p>
        </p:txBody>
      </p:sp>
      <p:sp>
        <p:nvSpPr>
          <p:cNvPr id="3" name="Content Placeholder 2"/>
          <p:cNvSpPr>
            <a:spLocks noGrp="1"/>
          </p:cNvSpPr>
          <p:nvPr>
            <p:ph idx="1"/>
          </p:nvPr>
        </p:nvSpPr>
        <p:spPr>
          <a:xfrm>
            <a:off x="457200" y="2124075"/>
            <a:ext cx="8229600" cy="3389621"/>
          </a:xfrm>
          <a:solidFill>
            <a:schemeClr val="bg1"/>
          </a:solidFill>
        </p:spPr>
        <p:txBody>
          <a:bodyPr>
            <a:normAutofit lnSpcReduction="10000"/>
          </a:bodyPr>
          <a:lstStyle/>
          <a:p>
            <a:pPr marL="0" indent="0">
              <a:buNone/>
            </a:pPr>
            <a:r>
              <a:rPr lang="en-US" dirty="0" smtClean="0"/>
              <a:t>This is very straightforward </a:t>
            </a:r>
            <a:r>
              <a:rPr lang="en-US" dirty="0" smtClean="0">
                <a:solidFill>
                  <a:srgbClr val="FF0000"/>
                </a:solidFill>
              </a:rPr>
              <a:t>BUT VERY IMPORTANT</a:t>
            </a:r>
            <a:r>
              <a:rPr lang="en-US" dirty="0" smtClean="0"/>
              <a:t>:  </a:t>
            </a:r>
          </a:p>
          <a:p>
            <a:pPr marL="0" indent="0">
              <a:buNone/>
            </a:pPr>
            <a:r>
              <a:rPr lang="en-US" dirty="0" smtClean="0"/>
              <a:t>For all users reporting for facilities in the state of Georgia the correct state agency to choose is </a:t>
            </a:r>
            <a:r>
              <a:rPr lang="en-US" dirty="0" smtClean="0">
                <a:solidFill>
                  <a:srgbClr val="FF0000"/>
                </a:solidFill>
              </a:rPr>
              <a:t>Georgia Environmental Protection Division!</a:t>
            </a:r>
          </a:p>
          <a:p>
            <a:pPr marL="0" indent="0">
              <a:buNone/>
            </a:pPr>
            <a:r>
              <a:rPr lang="en-US" dirty="0" smtClean="0"/>
              <a:t>If the wrong agency is chosen in this step you will not be able to access your permits.</a:t>
            </a:r>
          </a:p>
          <a:p>
            <a:pPr marL="0" indent="0">
              <a:buNone/>
            </a:pPr>
            <a:endParaRPr lang="en-US" dirty="0">
              <a:solidFill>
                <a:srgbClr val="FF0000"/>
              </a:solidFill>
            </a:endParaRPr>
          </a:p>
          <a:p>
            <a:pPr marL="0" indent="0">
              <a:buNone/>
            </a:pPr>
            <a:endParaRPr lang="en-US"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3707263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174" y="166227"/>
            <a:ext cx="5725826" cy="5995175"/>
          </a:xfrm>
          <a:prstGeom prst="rect">
            <a:avLst/>
          </a:prstGeom>
        </p:spPr>
      </p:pic>
      <p:sp>
        <p:nvSpPr>
          <p:cNvPr id="4" name="TextBox 3"/>
          <p:cNvSpPr txBox="1"/>
          <p:nvPr/>
        </p:nvSpPr>
        <p:spPr>
          <a:xfrm>
            <a:off x="457200" y="1870364"/>
            <a:ext cx="2327564" cy="3539430"/>
          </a:xfrm>
          <a:prstGeom prst="rect">
            <a:avLst/>
          </a:prstGeom>
          <a:noFill/>
        </p:spPr>
        <p:txBody>
          <a:bodyPr wrap="square" rtlCol="0">
            <a:spAutoFit/>
          </a:bodyPr>
          <a:lstStyle/>
          <a:p>
            <a:r>
              <a:rPr lang="en-US" sz="3200" b="1" dirty="0" smtClean="0"/>
              <a:t>Using Status for Signatories to find DMRs ready for submission</a:t>
            </a:r>
            <a:endParaRPr lang="en-US" sz="3200" b="1" dirty="0"/>
          </a:p>
        </p:txBody>
      </p:sp>
    </p:spTree>
    <p:extLst>
      <p:ext uri="{BB962C8B-B14F-4D97-AF65-F5344CB8AC3E}">
        <p14:creationId xmlns:p14="http://schemas.microsoft.com/office/powerpoint/2010/main" val="36815879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DMRs Ready to Submit tab</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825" y="1417638"/>
            <a:ext cx="6342349" cy="4805700"/>
          </a:xfrm>
          <a:prstGeom prst="rect">
            <a:avLst/>
          </a:prstGeom>
        </p:spPr>
      </p:pic>
      <p:sp>
        <p:nvSpPr>
          <p:cNvPr id="4" name="Oval 3"/>
          <p:cNvSpPr/>
          <p:nvPr/>
        </p:nvSpPr>
        <p:spPr>
          <a:xfrm>
            <a:off x="4336473" y="3325091"/>
            <a:ext cx="1704109" cy="69272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6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Signing validated DMRs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327"/>
            <a:ext cx="9144000" cy="4011828"/>
          </a:xfrm>
          <a:prstGeom prst="rect">
            <a:avLst/>
          </a:prstGeom>
        </p:spPr>
      </p:pic>
      <p:sp>
        <p:nvSpPr>
          <p:cNvPr id="4" name="Oval 3"/>
          <p:cNvSpPr/>
          <p:nvPr/>
        </p:nvSpPr>
        <p:spPr>
          <a:xfrm>
            <a:off x="0" y="3311236"/>
            <a:ext cx="1080655" cy="48490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289964" y="3616036"/>
            <a:ext cx="831272" cy="138545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3829050" y="1224082"/>
            <a:ext cx="342900" cy="94297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76722" y="1366837"/>
            <a:ext cx="4410075" cy="400110"/>
          </a:xfrm>
          <a:prstGeom prst="rect">
            <a:avLst/>
          </a:prstGeom>
          <a:noFill/>
        </p:spPr>
        <p:txBody>
          <a:bodyPr wrap="square" rtlCol="0">
            <a:spAutoFit/>
          </a:bodyPr>
          <a:lstStyle/>
          <a:p>
            <a:r>
              <a:rPr lang="en-US" sz="2000" b="1" dirty="0" smtClean="0"/>
              <a:t>You  MUST have the Signatory Role!</a:t>
            </a:r>
            <a:endParaRPr lang="en-US" sz="2000" b="1" dirty="0"/>
          </a:p>
        </p:txBody>
      </p:sp>
      <p:sp>
        <p:nvSpPr>
          <p:cNvPr id="8" name="Rectangle 7"/>
          <p:cNvSpPr/>
          <p:nvPr/>
        </p:nvSpPr>
        <p:spPr>
          <a:xfrm>
            <a:off x="4572000" y="5429824"/>
            <a:ext cx="4572000" cy="646331"/>
          </a:xfrm>
          <a:prstGeom prst="rect">
            <a:avLst/>
          </a:prstGeom>
          <a:solidFill>
            <a:schemeClr val="bg1"/>
          </a:solidFill>
          <a:ln>
            <a:solidFill>
              <a:srgbClr val="FF0000"/>
            </a:solidFill>
          </a:ln>
        </p:spPr>
        <p:txBody>
          <a:bodyPr>
            <a:spAutoFit/>
          </a:bodyPr>
          <a:lstStyle/>
          <a:p>
            <a:pPr algn="ctr"/>
            <a:r>
              <a:rPr lang="en-US" b="1" dirty="0">
                <a:solidFill>
                  <a:srgbClr val="CC0000"/>
                </a:solidFill>
              </a:rPr>
              <a:t>You can batch submit as many as 100 DMRs at one time</a:t>
            </a:r>
          </a:p>
        </p:txBody>
      </p:sp>
      <p:sp>
        <p:nvSpPr>
          <p:cNvPr id="9" name="Rectangle 8"/>
          <p:cNvSpPr/>
          <p:nvPr/>
        </p:nvSpPr>
        <p:spPr>
          <a:xfrm>
            <a:off x="4572000" y="5429824"/>
            <a:ext cx="4572000" cy="64633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7050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14676" y="278306"/>
            <a:ext cx="6029324" cy="707886"/>
          </a:xfrm>
          <a:prstGeom prst="rect">
            <a:avLst/>
          </a:prstGeom>
          <a:solidFill>
            <a:schemeClr val="bg1"/>
          </a:solidFill>
          <a:ln w="38100">
            <a:solidFill>
              <a:srgbClr val="CC0000"/>
            </a:solidFill>
          </a:ln>
        </p:spPr>
        <p:txBody>
          <a:bodyPr wrap="square" rtlCol="0">
            <a:spAutoFit/>
          </a:bodyPr>
          <a:lstStyle/>
          <a:p>
            <a:pPr algn="ctr"/>
            <a:r>
              <a:rPr lang="en-US" sz="2000" b="1" dirty="0" smtClean="0">
                <a:solidFill>
                  <a:srgbClr val="CC0000"/>
                </a:solidFill>
              </a:rPr>
              <a:t>This is what you will see at the top of the page when you are about to sign and submit a DMR</a:t>
            </a:r>
            <a:endParaRPr lang="en-US" sz="2000" b="1" dirty="0">
              <a:solidFill>
                <a:srgbClr val="CC0000"/>
              </a:solidFill>
            </a:endParaRPr>
          </a:p>
        </p:txBody>
      </p:sp>
      <p:sp>
        <p:nvSpPr>
          <p:cNvPr id="7" name="Right Arrow 6"/>
          <p:cNvSpPr/>
          <p:nvPr/>
        </p:nvSpPr>
        <p:spPr>
          <a:xfrm rot="16200000">
            <a:off x="-273844" y="1842430"/>
            <a:ext cx="1138236" cy="48577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6200000">
            <a:off x="364333" y="3937932"/>
            <a:ext cx="1138236" cy="48577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6335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 y="1838325"/>
            <a:ext cx="91688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90900" y="251755"/>
            <a:ext cx="5572125" cy="1200329"/>
          </a:xfrm>
          <a:prstGeom prst="rect">
            <a:avLst/>
          </a:prstGeom>
          <a:solidFill>
            <a:schemeClr val="bg1"/>
          </a:solidFill>
          <a:ln w="38100">
            <a:solidFill>
              <a:srgbClr val="CC0000"/>
            </a:solidFill>
          </a:ln>
        </p:spPr>
        <p:txBody>
          <a:bodyPr wrap="square" rtlCol="0">
            <a:spAutoFit/>
          </a:bodyPr>
          <a:lstStyle/>
          <a:p>
            <a:pPr algn="ctr"/>
            <a:r>
              <a:rPr lang="en-US" sz="2400" b="1" dirty="0" smtClean="0">
                <a:solidFill>
                  <a:srgbClr val="CC0000"/>
                </a:solidFill>
              </a:rPr>
              <a:t>This is what you will see at </a:t>
            </a:r>
            <a:r>
              <a:rPr lang="en-US" sz="2400" b="1" dirty="0">
                <a:solidFill>
                  <a:srgbClr val="CC0000"/>
                </a:solidFill>
              </a:rPr>
              <a:t>the bottom of that same page when </a:t>
            </a:r>
            <a:r>
              <a:rPr lang="en-US" sz="2400" b="1" dirty="0" smtClean="0">
                <a:solidFill>
                  <a:srgbClr val="CC0000"/>
                </a:solidFill>
              </a:rPr>
              <a:t>you are about to sign and submit a DMR</a:t>
            </a:r>
            <a:endParaRPr lang="en-US" sz="2400" b="1" dirty="0">
              <a:solidFill>
                <a:srgbClr val="CC0000"/>
              </a:solidFill>
            </a:endParaRPr>
          </a:p>
        </p:txBody>
      </p:sp>
      <p:sp>
        <p:nvSpPr>
          <p:cNvPr id="7" name="Right Arrow 6"/>
          <p:cNvSpPr/>
          <p:nvPr/>
        </p:nvSpPr>
        <p:spPr>
          <a:xfrm rot="10800000">
            <a:off x="5950747" y="5719106"/>
            <a:ext cx="1138236" cy="48577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9970843">
            <a:off x="1598819" y="5415369"/>
            <a:ext cx="1138236" cy="48577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143375" y="4948241"/>
            <a:ext cx="1915902" cy="369332"/>
          </a:xfrm>
          <a:prstGeom prst="rect">
            <a:avLst/>
          </a:prstGeom>
          <a:noFill/>
          <a:ln w="38100">
            <a:solidFill>
              <a:srgbClr val="CC0000"/>
            </a:solidFill>
          </a:ln>
        </p:spPr>
        <p:txBody>
          <a:bodyPr wrap="square" rtlCol="0">
            <a:spAutoFit/>
          </a:bodyPr>
          <a:lstStyle/>
          <a:p>
            <a:r>
              <a:rPr lang="en-US" b="1" dirty="0" smtClean="0">
                <a:solidFill>
                  <a:srgbClr val="CC0000"/>
                </a:solidFill>
              </a:rPr>
              <a:t>Case sensitive!</a:t>
            </a:r>
            <a:endParaRPr lang="en-US" b="1" dirty="0">
              <a:solidFill>
                <a:srgbClr val="CC0000"/>
              </a:solidFill>
            </a:endParaRPr>
          </a:p>
        </p:txBody>
      </p:sp>
    </p:spTree>
    <p:extLst>
      <p:ext uri="{BB962C8B-B14F-4D97-AF65-F5344CB8AC3E}">
        <p14:creationId xmlns:p14="http://schemas.microsoft.com/office/powerpoint/2010/main" val="17503072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Confirmation!</a:t>
            </a:r>
            <a:endParaRPr lang="en-US"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3550"/>
            <a:ext cx="90773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8329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463"/>
            <a:ext cx="8229600" cy="1143000"/>
          </a:xfrm>
        </p:spPr>
        <p:txBody>
          <a:bodyPr>
            <a:normAutofit fontScale="90000"/>
          </a:bodyPr>
          <a:lstStyle/>
          <a:p>
            <a:r>
              <a:rPr lang="en-US" b="1" dirty="0" smtClean="0"/>
              <a:t>Now you can move onto the </a:t>
            </a:r>
            <a:r>
              <a:rPr lang="en-US" b="1" dirty="0" err="1" smtClean="0"/>
              <a:t>NetDMR</a:t>
            </a:r>
            <a:r>
              <a:rPr lang="en-US" b="1" dirty="0" smtClean="0"/>
              <a:t> Production Environment:</a:t>
            </a:r>
            <a:br>
              <a:rPr lang="en-US" b="1" dirty="0" smtClean="0"/>
            </a:br>
            <a:r>
              <a:rPr lang="en-US" b="1" dirty="0" smtClean="0"/>
              <a:t>This is where you will edit, sign, and submit real </a:t>
            </a:r>
            <a:r>
              <a:rPr lang="en-US" b="1" dirty="0" err="1" smtClean="0"/>
              <a:t>NetDMRs</a:t>
            </a:r>
            <a:r>
              <a:rPr lang="en-US" b="1" dirty="0" smtClean="0"/>
              <a:t>.</a:t>
            </a:r>
            <a:endParaRPr lang="en-US" b="1" dirty="0"/>
          </a:p>
        </p:txBody>
      </p:sp>
      <p:sp>
        <p:nvSpPr>
          <p:cNvPr id="3" name="Content Placeholder 2"/>
          <p:cNvSpPr>
            <a:spLocks noGrp="1"/>
          </p:cNvSpPr>
          <p:nvPr>
            <p:ph idx="1"/>
          </p:nvPr>
        </p:nvSpPr>
        <p:spPr>
          <a:xfrm>
            <a:off x="0" y="4772025"/>
            <a:ext cx="9144000" cy="809625"/>
          </a:xfrm>
          <a:solidFill>
            <a:schemeClr val="bg1"/>
          </a:solidFill>
        </p:spPr>
        <p:txBody>
          <a:bodyPr>
            <a:normAutofit/>
          </a:bodyPr>
          <a:lstStyle/>
          <a:p>
            <a:pPr marL="0" indent="0" algn="ctr">
              <a:buNone/>
            </a:pPr>
            <a:r>
              <a:rPr lang="en-US" dirty="0" smtClean="0">
                <a:hlinkClick r:id="rId3"/>
              </a:rPr>
              <a:t>netdmr.epa.gov/</a:t>
            </a:r>
            <a:r>
              <a:rPr lang="en-US" dirty="0" err="1" smtClean="0">
                <a:hlinkClick r:id="rId3"/>
              </a:rPr>
              <a:t>netdmr</a:t>
            </a:r>
            <a:r>
              <a:rPr lang="en-US" dirty="0" smtClean="0">
                <a:hlinkClick r:id="rId3"/>
              </a:rPr>
              <a:t>/</a:t>
            </a:r>
            <a:endParaRPr lang="en-US" dirty="0"/>
          </a:p>
        </p:txBody>
      </p:sp>
      <p:sp>
        <p:nvSpPr>
          <p:cNvPr id="5" name="Down Arrow 4"/>
          <p:cNvSpPr/>
          <p:nvPr/>
        </p:nvSpPr>
        <p:spPr>
          <a:xfrm>
            <a:off x="4270248" y="3475863"/>
            <a:ext cx="484632" cy="1296162"/>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00648" y="3654862"/>
            <a:ext cx="3867151" cy="646331"/>
          </a:xfrm>
          <a:prstGeom prst="rect">
            <a:avLst/>
          </a:prstGeom>
          <a:noFill/>
          <a:ln w="38100">
            <a:solidFill>
              <a:srgbClr val="CC0000"/>
            </a:solidFill>
          </a:ln>
        </p:spPr>
        <p:txBody>
          <a:bodyPr wrap="square" rtlCol="0">
            <a:spAutoFit/>
          </a:bodyPr>
          <a:lstStyle/>
          <a:p>
            <a:r>
              <a:rPr lang="en-US" b="1" i="1" dirty="0" smtClean="0">
                <a:solidFill>
                  <a:srgbClr val="CC0000"/>
                </a:solidFill>
              </a:rPr>
              <a:t>Notice that the word “test” DOES NOT appear on the web address! </a:t>
            </a:r>
            <a:endParaRPr lang="en-US" b="1" i="1" dirty="0">
              <a:solidFill>
                <a:srgbClr val="CC0000"/>
              </a:solidFill>
            </a:endParaRPr>
          </a:p>
        </p:txBody>
      </p:sp>
    </p:spTree>
    <p:extLst>
      <p:ext uri="{BB962C8B-B14F-4D97-AF65-F5344CB8AC3E}">
        <p14:creationId xmlns:p14="http://schemas.microsoft.com/office/powerpoint/2010/main" val="20043194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EPA help site for </a:t>
            </a:r>
            <a:r>
              <a:rPr lang="en-US" dirty="0" err="1" smtClean="0"/>
              <a:t>NetDMR</a:t>
            </a:r>
            <a:r>
              <a:rPr lang="en-US" dirty="0" smtClean="0"/>
              <a:t>: </a:t>
            </a:r>
          </a:p>
          <a:p>
            <a:pPr lvl="1"/>
            <a:r>
              <a:rPr lang="en-US" dirty="0" smtClean="0">
                <a:hlinkClick r:id="rId2"/>
              </a:rPr>
              <a:t>http://www.epa.gov/netdmr</a:t>
            </a:r>
            <a:endParaRPr lang="en-US" dirty="0" smtClean="0"/>
          </a:p>
          <a:p>
            <a:r>
              <a:rPr lang="en-US" dirty="0" smtClean="0"/>
              <a:t>EPD </a:t>
            </a:r>
            <a:r>
              <a:rPr lang="en-US" dirty="0" err="1" smtClean="0"/>
              <a:t>NetDMR</a:t>
            </a:r>
            <a:r>
              <a:rPr lang="en-US" dirty="0" smtClean="0"/>
              <a:t> assistance site:</a:t>
            </a:r>
          </a:p>
          <a:p>
            <a:pPr lvl="1"/>
            <a:r>
              <a:rPr lang="en-US" dirty="0" smtClean="0">
                <a:hlinkClick r:id="rId3"/>
              </a:rPr>
              <a:t>http://epd.georgia.gov/netdmr</a:t>
            </a:r>
            <a:endParaRPr lang="en-US" dirty="0" smtClean="0"/>
          </a:p>
          <a:p>
            <a:r>
              <a:rPr lang="en-US" dirty="0" smtClean="0"/>
              <a:t>Importing DMRs.  The site above provides instructions on importing DMRs.</a:t>
            </a:r>
            <a:endParaRPr lang="en-US" dirty="0"/>
          </a:p>
          <a:p>
            <a:pPr lvl="1"/>
            <a:r>
              <a:rPr lang="en-US" dirty="0" smtClean="0"/>
              <a:t>Also see Appendix B and C in </a:t>
            </a:r>
            <a:r>
              <a:rPr lang="en-US" dirty="0" err="1" smtClean="0"/>
              <a:t>NetDMR</a:t>
            </a:r>
            <a:r>
              <a:rPr lang="en-US" dirty="0" smtClean="0"/>
              <a:t> User Guide:</a:t>
            </a:r>
          </a:p>
          <a:p>
            <a:pPr lvl="2"/>
            <a:r>
              <a:rPr lang="en-US" dirty="0">
                <a:hlinkClick r:id="rId4"/>
              </a:rPr>
              <a:t>http://epd.georgia.gov/netdmr/documents/netdmr-permittee-and-data-provider-user-guide</a:t>
            </a:r>
            <a:endParaRPr lang="en-US" dirty="0" smtClean="0"/>
          </a:p>
        </p:txBody>
      </p:sp>
    </p:spTree>
    <p:extLst>
      <p:ext uri="{BB962C8B-B14F-4D97-AF65-F5344CB8AC3E}">
        <p14:creationId xmlns:p14="http://schemas.microsoft.com/office/powerpoint/2010/main" val="33791393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err="1"/>
              <a:t>NetDMR</a:t>
            </a:r>
            <a:r>
              <a:rPr lang="en-US" sz="3600" dirty="0"/>
              <a:t> Customer Support</a:t>
            </a:r>
          </a:p>
          <a:p>
            <a:pPr lvl="1"/>
            <a:r>
              <a:rPr lang="en-US" sz="3600" dirty="0"/>
              <a:t>Call Center at 1-877-227-8965 (toll-free)</a:t>
            </a:r>
          </a:p>
          <a:p>
            <a:pPr lvl="1"/>
            <a:r>
              <a:rPr lang="en-US" sz="3600" dirty="0"/>
              <a:t>Email to </a:t>
            </a:r>
            <a:r>
              <a:rPr lang="en-US" sz="3600" b="1" dirty="0">
                <a:solidFill>
                  <a:schemeClr val="bg1"/>
                </a:solidFill>
                <a:latin typeface="Arial" pitchFamily="34" charset="0"/>
                <a:ea typeface="ＭＳ Ｐゴシック"/>
                <a:hlinkClick r:id="rId2"/>
              </a:rPr>
              <a:t>NPDESeReporting@epa.gov</a:t>
            </a:r>
            <a:endParaRPr lang="en-US" sz="3600" b="1" dirty="0">
              <a:solidFill>
                <a:schemeClr val="bg1"/>
              </a:solidFill>
              <a:latin typeface="Arial" pitchFamily="34" charset="0"/>
              <a:ea typeface="ＭＳ Ｐゴシック"/>
            </a:endParaRPr>
          </a:p>
          <a:p>
            <a:pPr lvl="1"/>
            <a:endParaRPr lang="en-US" sz="3600" dirty="0"/>
          </a:p>
          <a:p>
            <a:r>
              <a:rPr lang="en-US" sz="3600" dirty="0"/>
              <a:t>CDX  -  Account information, including passwords, resend your Verification email </a:t>
            </a:r>
          </a:p>
          <a:p>
            <a:pPr lvl="1"/>
            <a:r>
              <a:rPr lang="en-US" sz="3600" dirty="0"/>
              <a:t>Call 888-890-1995 (toll-free) or (970) 494-5500 for International callers</a:t>
            </a:r>
          </a:p>
          <a:p>
            <a:pPr lvl="1"/>
            <a:r>
              <a:rPr lang="en-US" sz="3600" u="sng" dirty="0">
                <a:hlinkClick r:id="rId3"/>
              </a:rPr>
              <a:t>helpdesk@epacdx.net</a:t>
            </a:r>
            <a:endParaRPr lang="en-US" sz="3600" dirty="0"/>
          </a:p>
          <a:p>
            <a:pPr lvl="1"/>
            <a:r>
              <a:rPr lang="en-US" sz="3600" dirty="0"/>
              <a:t>Hours of operation is Monday thru Friday, 8 am – 6 pm Eastern  </a:t>
            </a:r>
          </a:p>
          <a:p>
            <a:endParaRPr lang="en-US" sz="2800" dirty="0"/>
          </a:p>
        </p:txBody>
      </p:sp>
    </p:spTree>
    <p:extLst>
      <p:ext uri="{BB962C8B-B14F-4D97-AF65-F5344CB8AC3E}">
        <p14:creationId xmlns:p14="http://schemas.microsoft.com/office/powerpoint/2010/main" val="358302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“Georgia Environmental Protection Division”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7102"/>
            <a:ext cx="8229600" cy="3712158"/>
          </a:xfrm>
        </p:spPr>
      </p:pic>
      <p:sp>
        <p:nvSpPr>
          <p:cNvPr id="5" name="Oval 4"/>
          <p:cNvSpPr/>
          <p:nvPr/>
        </p:nvSpPr>
        <p:spPr>
          <a:xfrm>
            <a:off x="1132764" y="4094328"/>
            <a:ext cx="2593075" cy="46402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69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User Type: Very important!</a:t>
            </a:r>
            <a:endParaRPr lang="en-US" b="1" dirty="0"/>
          </a:p>
        </p:txBody>
      </p:sp>
      <p:sp>
        <p:nvSpPr>
          <p:cNvPr id="3" name="Content Placeholder 2"/>
          <p:cNvSpPr>
            <a:spLocks noGrp="1"/>
          </p:cNvSpPr>
          <p:nvPr>
            <p:ph idx="1"/>
          </p:nvPr>
        </p:nvSpPr>
        <p:spPr>
          <a:xfrm>
            <a:off x="457200" y="1427163"/>
            <a:ext cx="8229600" cy="4525963"/>
          </a:xfrm>
        </p:spPr>
        <p:txBody>
          <a:bodyPr>
            <a:normAutofit fontScale="85000" lnSpcReduction="20000"/>
          </a:bodyPr>
          <a:lstStyle/>
          <a:p>
            <a:r>
              <a:rPr lang="en-US" b="1" i="1" dirty="0" smtClean="0"/>
              <a:t>Regulatory Authority: </a:t>
            </a:r>
            <a:r>
              <a:rPr lang="en-US" sz="3100" dirty="0" smtClean="0"/>
              <a:t>means you work for EPD or EPA</a:t>
            </a:r>
            <a:endParaRPr lang="en-US" sz="3100" b="1" i="1" dirty="0" smtClean="0"/>
          </a:p>
          <a:p>
            <a:pPr lvl="1"/>
            <a:r>
              <a:rPr lang="en-US" b="1" dirty="0" smtClean="0"/>
              <a:t>Internal </a:t>
            </a:r>
            <a:r>
              <a:rPr lang="en-US" b="1" dirty="0"/>
              <a:t>User: </a:t>
            </a:r>
            <a:r>
              <a:rPr lang="en-US" dirty="0" smtClean="0"/>
              <a:t>means you </a:t>
            </a:r>
            <a:r>
              <a:rPr lang="en-US" dirty="0"/>
              <a:t>work for </a:t>
            </a:r>
            <a:r>
              <a:rPr lang="en-US" u="sng" dirty="0"/>
              <a:t>or </a:t>
            </a:r>
            <a:r>
              <a:rPr lang="en-US" u="sng" dirty="0" smtClean="0"/>
              <a:t>support </a:t>
            </a:r>
            <a:r>
              <a:rPr lang="en-US" dirty="0" smtClean="0"/>
              <a:t>EPD or EPA and need to </a:t>
            </a:r>
            <a:r>
              <a:rPr lang="en-US" i="1" dirty="0" smtClean="0"/>
              <a:t>look</a:t>
            </a:r>
            <a:r>
              <a:rPr lang="en-US" dirty="0" smtClean="0"/>
              <a:t> at DMRs. </a:t>
            </a:r>
            <a:r>
              <a:rPr lang="en-US" b="1" i="1" dirty="0" smtClean="0">
                <a:solidFill>
                  <a:srgbClr val="CC0000"/>
                </a:solidFill>
              </a:rPr>
              <a:t>“Read-only”</a:t>
            </a:r>
            <a:endParaRPr lang="en-US" b="1" i="1" dirty="0" smtClean="0"/>
          </a:p>
          <a:p>
            <a:r>
              <a:rPr lang="en-US" b="1" i="1" dirty="0" smtClean="0"/>
              <a:t>Regulated Community:</a:t>
            </a:r>
            <a:r>
              <a:rPr lang="en-US" dirty="0" smtClean="0"/>
              <a:t> means you work for a facility or lab</a:t>
            </a:r>
          </a:p>
          <a:p>
            <a:pPr lvl="1"/>
            <a:r>
              <a:rPr lang="en-US" b="1" dirty="0" smtClean="0"/>
              <a:t>Data </a:t>
            </a:r>
            <a:r>
              <a:rPr lang="en-US" b="1" dirty="0"/>
              <a:t>Provider</a:t>
            </a:r>
            <a:r>
              <a:rPr lang="en-US" b="1" dirty="0" smtClean="0"/>
              <a:t>: </a:t>
            </a:r>
            <a:r>
              <a:rPr lang="en-US" dirty="0" smtClean="0"/>
              <a:t>means you </a:t>
            </a:r>
            <a:r>
              <a:rPr lang="en-US" dirty="0"/>
              <a:t>support </a:t>
            </a:r>
            <a:r>
              <a:rPr lang="en-US" dirty="0" smtClean="0"/>
              <a:t>a </a:t>
            </a:r>
            <a:r>
              <a:rPr lang="en-US" dirty="0" err="1" smtClean="0"/>
              <a:t>permittee</a:t>
            </a:r>
            <a:r>
              <a:rPr lang="en-US" dirty="0" smtClean="0"/>
              <a:t> that </a:t>
            </a:r>
            <a:r>
              <a:rPr lang="en-US" dirty="0"/>
              <a:t>is required to submit DMRs </a:t>
            </a:r>
            <a:r>
              <a:rPr lang="en-US" dirty="0" smtClean="0"/>
              <a:t>(such as a testing lab or consulting firm). </a:t>
            </a:r>
            <a:r>
              <a:rPr lang="en-US" b="1" i="1" dirty="0" smtClean="0">
                <a:solidFill>
                  <a:srgbClr val="CC0000"/>
                </a:solidFill>
              </a:rPr>
              <a:t>“Data Entry Only”</a:t>
            </a:r>
          </a:p>
          <a:p>
            <a:pPr lvl="1"/>
            <a:r>
              <a:rPr lang="en-US" b="1" dirty="0" smtClean="0"/>
              <a:t>Permittee User (no signature): </a:t>
            </a:r>
            <a:r>
              <a:rPr lang="en-US" dirty="0" smtClean="0"/>
              <a:t>means you </a:t>
            </a:r>
            <a:r>
              <a:rPr lang="en-US" dirty="0"/>
              <a:t>work for </a:t>
            </a:r>
            <a:r>
              <a:rPr lang="en-US" dirty="0" smtClean="0"/>
              <a:t>a facility that </a:t>
            </a:r>
            <a:r>
              <a:rPr lang="en-US" dirty="0"/>
              <a:t>is required to submit </a:t>
            </a:r>
            <a:r>
              <a:rPr lang="en-US" dirty="0" smtClean="0"/>
              <a:t>DMRs. </a:t>
            </a:r>
            <a:r>
              <a:rPr lang="en-US" b="1" i="1" dirty="0" smtClean="0">
                <a:solidFill>
                  <a:srgbClr val="CC0000"/>
                </a:solidFill>
              </a:rPr>
              <a:t>“Can Edit”</a:t>
            </a:r>
          </a:p>
          <a:p>
            <a:pPr lvl="1"/>
            <a:r>
              <a:rPr lang="en-US" b="1" dirty="0" smtClean="0"/>
              <a:t>Permittee User (signature):</a:t>
            </a:r>
            <a:r>
              <a:rPr lang="en-US" dirty="0"/>
              <a:t> means you work for a facility that is required to submit DMRs</a:t>
            </a:r>
            <a:r>
              <a:rPr lang="en-US" dirty="0" smtClean="0"/>
              <a:t>. </a:t>
            </a:r>
            <a:r>
              <a:rPr lang="en-US" b="1" i="1" dirty="0" smtClean="0">
                <a:solidFill>
                  <a:srgbClr val="C00000"/>
                </a:solidFill>
              </a:rPr>
              <a:t>”Can Edit, </a:t>
            </a:r>
            <a:r>
              <a:rPr lang="en-US" b="1" i="1" dirty="0" smtClean="0">
                <a:solidFill>
                  <a:srgbClr val="CC0000"/>
                </a:solidFill>
              </a:rPr>
              <a:t>Sign and Submit DMRs”</a:t>
            </a:r>
            <a:endParaRPr lang="en-US" b="1" i="1" dirty="0">
              <a:solidFill>
                <a:srgbClr val="CC0000"/>
              </a:solidFill>
            </a:endParaRPr>
          </a:p>
        </p:txBody>
      </p:sp>
    </p:spTree>
    <p:extLst>
      <p:ext uri="{BB962C8B-B14F-4D97-AF65-F5344CB8AC3E}">
        <p14:creationId xmlns:p14="http://schemas.microsoft.com/office/powerpoint/2010/main" val="3386724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“Permittee (Signature)” for training today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7102"/>
            <a:ext cx="8229600" cy="3712158"/>
          </a:xfrm>
        </p:spPr>
      </p:pic>
      <p:sp>
        <p:nvSpPr>
          <p:cNvPr id="5" name="Oval 4"/>
          <p:cNvSpPr/>
          <p:nvPr/>
        </p:nvSpPr>
        <p:spPr>
          <a:xfrm>
            <a:off x="1282890" y="4626591"/>
            <a:ext cx="1105468" cy="34119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54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Fill in your Personal Information </a:t>
            </a:r>
            <a:br>
              <a:rPr lang="en-US" dirty="0" smtClean="0"/>
            </a:br>
            <a:r>
              <a:rPr lang="en-US" dirty="0" smtClean="0"/>
              <a:t>Fields with </a:t>
            </a:r>
            <a:r>
              <a:rPr lang="en-US" dirty="0" smtClean="0">
                <a:solidFill>
                  <a:srgbClr val="C00000"/>
                </a:solidFill>
              </a:rPr>
              <a:t>*</a:t>
            </a:r>
            <a:r>
              <a:rPr lang="en-US" dirty="0" smtClean="0"/>
              <a:t> are required</a:t>
            </a:r>
            <a:endParaRPr lang="en-US"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66" y="1600200"/>
            <a:ext cx="7828068" cy="4525963"/>
          </a:xfrm>
        </p:spPr>
      </p:pic>
    </p:spTree>
    <p:extLst>
      <p:ext uri="{BB962C8B-B14F-4D97-AF65-F5344CB8AC3E}">
        <p14:creationId xmlns:p14="http://schemas.microsoft.com/office/powerpoint/2010/main" val="187879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User ID and Password</a:t>
            </a:r>
            <a:br>
              <a:rPr lang="en-US" dirty="0" smtClean="0"/>
            </a:br>
            <a:r>
              <a:rPr lang="en-US" dirty="0" smtClean="0"/>
              <a:t>Fill out security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1047"/>
            <a:ext cx="8229600" cy="3924269"/>
          </a:xfrm>
        </p:spPr>
      </p:pic>
    </p:spTree>
    <p:extLst>
      <p:ext uri="{BB962C8B-B14F-4D97-AF65-F5344CB8AC3E}">
        <p14:creationId xmlns:p14="http://schemas.microsoft.com/office/powerpoint/2010/main" val="405280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83"/>
            <a:ext cx="8229600" cy="1143000"/>
          </a:xfrm>
        </p:spPr>
        <p:txBody>
          <a:bodyPr>
            <a:noAutofit/>
          </a:bodyPr>
          <a:lstStyle/>
          <a:p>
            <a:r>
              <a:rPr lang="en-US" sz="3600" dirty="0" smtClean="0"/>
              <a:t>Fill out additional security questions </a:t>
            </a:r>
            <a:br>
              <a:rPr lang="en-US" sz="3600" dirty="0" smtClean="0"/>
            </a:br>
            <a:r>
              <a:rPr lang="en-US" sz="3600" dirty="0" smtClean="0"/>
              <a:t>This step is for Permittee (Signature) users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3217"/>
            <a:ext cx="8229600" cy="3819928"/>
          </a:xfrm>
        </p:spPr>
      </p:pic>
    </p:spTree>
    <p:extLst>
      <p:ext uri="{BB962C8B-B14F-4D97-AF65-F5344CB8AC3E}">
        <p14:creationId xmlns:p14="http://schemas.microsoft.com/office/powerpoint/2010/main" val="296660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Information</a:t>
            </a:r>
            <a:endParaRPr lang="en-US" dirty="0"/>
          </a:p>
        </p:txBody>
      </p:sp>
      <p:sp>
        <p:nvSpPr>
          <p:cNvPr id="3" name="Content Placeholder 2"/>
          <p:cNvSpPr>
            <a:spLocks noGrp="1"/>
          </p:cNvSpPr>
          <p:nvPr>
            <p:ph idx="1"/>
          </p:nvPr>
        </p:nvSpPr>
        <p:spPr/>
        <p:txBody>
          <a:bodyPr>
            <a:normAutofit/>
          </a:bodyPr>
          <a:lstStyle/>
          <a:p>
            <a:r>
              <a:rPr lang="en-US" dirty="0" smtClean="0"/>
              <a:t>The test system currently doesn’t have organizations loaded in</a:t>
            </a:r>
          </a:p>
          <a:p>
            <a:r>
              <a:rPr lang="en-US" dirty="0" smtClean="0"/>
              <a:t>For our purposes today, we will need to add our organizations.  It is likely that the live system may have your organization already loaded.  </a:t>
            </a:r>
          </a:p>
        </p:txBody>
      </p:sp>
    </p:spTree>
    <p:extLst>
      <p:ext uri="{BB962C8B-B14F-4D97-AF65-F5344CB8AC3E}">
        <p14:creationId xmlns:p14="http://schemas.microsoft.com/office/powerpoint/2010/main" val="151019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Information (continued)</a:t>
            </a:r>
            <a:endParaRPr lang="en-US" dirty="0"/>
          </a:p>
        </p:txBody>
      </p:sp>
      <p:sp>
        <p:nvSpPr>
          <p:cNvPr id="3" name="Content Placeholder 2"/>
          <p:cNvSpPr>
            <a:spLocks noGrp="1"/>
          </p:cNvSpPr>
          <p:nvPr>
            <p:ph idx="1"/>
          </p:nvPr>
        </p:nvSpPr>
        <p:spPr/>
        <p:txBody>
          <a:bodyPr/>
          <a:lstStyle/>
          <a:p>
            <a:r>
              <a:rPr lang="en-US" dirty="0"/>
              <a:t>To add your organization in the test system today:</a:t>
            </a:r>
          </a:p>
          <a:p>
            <a:pPr lvl="1"/>
            <a:r>
              <a:rPr lang="en-US" dirty="0"/>
              <a:t>Type at least 3 letters in the “Organization Name” search box</a:t>
            </a:r>
          </a:p>
          <a:p>
            <a:pPr lvl="1"/>
            <a:r>
              <a:rPr lang="en-US" dirty="0"/>
              <a:t>Choose “Georgia” from the “State” dropdown </a:t>
            </a:r>
            <a:r>
              <a:rPr lang="en-US" dirty="0" smtClean="0"/>
              <a:t>menu</a:t>
            </a:r>
          </a:p>
          <a:p>
            <a:pPr lvl="1"/>
            <a:r>
              <a:rPr lang="en-US" dirty="0" smtClean="0"/>
              <a:t>At the bottom of the returned results, click the blue link that says “request that we add your organization”</a:t>
            </a:r>
            <a:endParaRPr lang="en-US" dirty="0"/>
          </a:p>
          <a:p>
            <a:endParaRPr lang="en-US" dirty="0"/>
          </a:p>
        </p:txBody>
      </p:sp>
    </p:spTree>
    <p:extLst>
      <p:ext uri="{BB962C8B-B14F-4D97-AF65-F5344CB8AC3E}">
        <p14:creationId xmlns:p14="http://schemas.microsoft.com/office/powerpoint/2010/main" val="8559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Information (continued)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19451"/>
            <a:ext cx="8229600" cy="3487461"/>
          </a:xfrm>
        </p:spPr>
      </p:pic>
      <p:sp>
        <p:nvSpPr>
          <p:cNvPr id="5" name="Oval 4"/>
          <p:cNvSpPr/>
          <p:nvPr/>
        </p:nvSpPr>
        <p:spPr>
          <a:xfrm>
            <a:off x="3302758" y="5104263"/>
            <a:ext cx="1801505" cy="34119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281684" y="5104263"/>
            <a:ext cx="1446662" cy="12283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61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3.bp.blogspot.com/-E3MWkRxNhl8/TaR09UolSMI/AAAAAAAAAHQ/x6JMSEYejBQ/s1600/a_long_journey_home_-_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0"/>
            <a:ext cx="8248650" cy="6186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00100" y="320675"/>
            <a:ext cx="7772400" cy="1470025"/>
          </a:xfrm>
        </p:spPr>
        <p:txBody>
          <a:bodyPr/>
          <a:lstStyle/>
          <a:p>
            <a:r>
              <a:rPr lang="en-US" b="1" dirty="0" smtClean="0"/>
              <a:t>Module 1:  Getting started</a:t>
            </a:r>
            <a:endParaRPr lang="en-US" b="1" dirty="0"/>
          </a:p>
        </p:txBody>
      </p:sp>
      <p:sp>
        <p:nvSpPr>
          <p:cNvPr id="3" name="Subtitle 2"/>
          <p:cNvSpPr>
            <a:spLocks noGrp="1"/>
          </p:cNvSpPr>
          <p:nvPr>
            <p:ph type="subTitle" idx="1"/>
          </p:nvPr>
        </p:nvSpPr>
        <p:spPr>
          <a:xfrm>
            <a:off x="1371600" y="1552575"/>
            <a:ext cx="6400800" cy="1333500"/>
          </a:xfrm>
        </p:spPr>
        <p:txBody>
          <a:bodyPr/>
          <a:lstStyle/>
          <a:p>
            <a:r>
              <a:rPr lang="en-US" b="1" dirty="0" smtClean="0">
                <a:solidFill>
                  <a:schemeClr val="tx1"/>
                </a:solidFill>
              </a:rPr>
              <a:t>Creating and activating </a:t>
            </a:r>
          </a:p>
          <a:p>
            <a:r>
              <a:rPr lang="en-US" b="1" dirty="0" smtClean="0">
                <a:solidFill>
                  <a:schemeClr val="tx1"/>
                </a:solidFill>
              </a:rPr>
              <a:t>a </a:t>
            </a:r>
            <a:r>
              <a:rPr lang="en-US" b="1" dirty="0" err="1" smtClean="0">
                <a:solidFill>
                  <a:schemeClr val="tx1"/>
                </a:solidFill>
              </a:rPr>
              <a:t>NetDMR</a:t>
            </a:r>
            <a:r>
              <a:rPr lang="en-US" b="1" dirty="0" smtClean="0">
                <a:solidFill>
                  <a:schemeClr val="tx1"/>
                </a:solidFill>
              </a:rPr>
              <a:t> account</a:t>
            </a:r>
            <a:endParaRPr lang="en-US" b="1" dirty="0">
              <a:solidFill>
                <a:schemeClr val="tx1"/>
              </a:solidFill>
            </a:endParaRPr>
          </a:p>
        </p:txBody>
      </p:sp>
      <p:sp>
        <p:nvSpPr>
          <p:cNvPr id="4" name="TextBox 3"/>
          <p:cNvSpPr txBox="1"/>
          <p:nvPr/>
        </p:nvSpPr>
        <p:spPr>
          <a:xfrm>
            <a:off x="4371976" y="5817156"/>
            <a:ext cx="4438649" cy="369332"/>
          </a:xfrm>
          <a:prstGeom prst="rect">
            <a:avLst/>
          </a:prstGeom>
          <a:noFill/>
        </p:spPr>
        <p:txBody>
          <a:bodyPr wrap="square" rtlCol="0">
            <a:spAutoFit/>
          </a:bodyPr>
          <a:lstStyle/>
          <a:p>
            <a:r>
              <a:rPr lang="en-US" dirty="0"/>
              <a:t>http://</a:t>
            </a:r>
            <a:r>
              <a:rPr lang="en-US" dirty="0" smtClean="0"/>
              <a:t>vincentchong-vincent.blogspot.com</a:t>
            </a:r>
            <a:endParaRPr lang="en-US" dirty="0"/>
          </a:p>
        </p:txBody>
      </p:sp>
    </p:spTree>
    <p:extLst>
      <p:ext uri="{BB962C8B-B14F-4D97-AF65-F5344CB8AC3E}">
        <p14:creationId xmlns:p14="http://schemas.microsoft.com/office/powerpoint/2010/main" val="2593228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an Organization to the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430" y="1600200"/>
            <a:ext cx="5529140" cy="4525963"/>
          </a:xfrm>
        </p:spPr>
      </p:pic>
    </p:spTree>
    <p:extLst>
      <p:ext uri="{BB962C8B-B14F-4D97-AF65-F5344CB8AC3E}">
        <p14:creationId xmlns:p14="http://schemas.microsoft.com/office/powerpoint/2010/main" val="94165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an Organization to the system</a:t>
            </a:r>
          </a:p>
        </p:txBody>
      </p:sp>
      <p:sp>
        <p:nvSpPr>
          <p:cNvPr id="3" name="Content Placeholder 2"/>
          <p:cNvSpPr>
            <a:spLocks noGrp="1"/>
          </p:cNvSpPr>
          <p:nvPr>
            <p:ph idx="1"/>
          </p:nvPr>
        </p:nvSpPr>
        <p:spPr/>
        <p:txBody>
          <a:bodyPr/>
          <a:lstStyle/>
          <a:p>
            <a:r>
              <a:rPr lang="en-US" dirty="0" smtClean="0"/>
              <a:t>Once you enter your email address, click “</a:t>
            </a:r>
            <a:r>
              <a:rPr lang="en-US" dirty="0"/>
              <a:t>S</a:t>
            </a:r>
            <a:r>
              <a:rPr lang="en-US" dirty="0" smtClean="0"/>
              <a:t>end Verification Code”</a:t>
            </a:r>
          </a:p>
          <a:p>
            <a:r>
              <a:rPr lang="en-US" dirty="0" smtClean="0"/>
              <a:t>You will receive a code via email that you then enter into the next line that will appear once you click “Send Verification Code”</a:t>
            </a:r>
            <a:endParaRPr lang="en-US" dirty="0"/>
          </a:p>
        </p:txBody>
      </p:sp>
    </p:spTree>
    <p:extLst>
      <p:ext uri="{BB962C8B-B14F-4D97-AF65-F5344CB8AC3E}">
        <p14:creationId xmlns:p14="http://schemas.microsoft.com/office/powerpoint/2010/main" val="164165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an organization to the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37" y="2567781"/>
            <a:ext cx="6181725" cy="2590800"/>
          </a:xfrm>
        </p:spPr>
      </p:pic>
      <p:cxnSp>
        <p:nvCxnSpPr>
          <p:cNvPr id="6" name="Straight Connector 5"/>
          <p:cNvCxnSpPr/>
          <p:nvPr/>
        </p:nvCxnSpPr>
        <p:spPr>
          <a:xfrm>
            <a:off x="3548418" y="3043451"/>
            <a:ext cx="103723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48418" y="3589361"/>
            <a:ext cx="103723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965278" y="4148919"/>
            <a:ext cx="1460310" cy="259308"/>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43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an organization to the system</a:t>
            </a:r>
            <a:endParaRPr lang="en-US" dirty="0"/>
          </a:p>
        </p:txBody>
      </p:sp>
      <p:sp>
        <p:nvSpPr>
          <p:cNvPr id="3" name="Content Placeholder 2"/>
          <p:cNvSpPr>
            <a:spLocks noGrp="1"/>
          </p:cNvSpPr>
          <p:nvPr>
            <p:ph idx="1"/>
          </p:nvPr>
        </p:nvSpPr>
        <p:spPr/>
        <p:txBody>
          <a:bodyPr/>
          <a:lstStyle/>
          <a:p>
            <a:r>
              <a:rPr lang="en-US" dirty="0" smtClean="0"/>
              <a:t>Once the Verification Code has been entered click “Register”</a:t>
            </a:r>
          </a:p>
          <a:p>
            <a:r>
              <a:rPr lang="en-US" dirty="0" smtClean="0"/>
              <a:t>After this you will need to fill out personal information for identity proofing in order to complete the Account Creation process </a:t>
            </a:r>
            <a:endParaRPr lang="en-US" dirty="0"/>
          </a:p>
        </p:txBody>
      </p:sp>
    </p:spTree>
    <p:extLst>
      <p:ext uri="{BB962C8B-B14F-4D97-AF65-F5344CB8AC3E}">
        <p14:creationId xmlns:p14="http://schemas.microsoft.com/office/powerpoint/2010/main" val="206998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Identity Proofing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546" y="1417638"/>
            <a:ext cx="7216682" cy="4708525"/>
          </a:xfrm>
        </p:spPr>
      </p:pic>
      <p:cxnSp>
        <p:nvCxnSpPr>
          <p:cNvPr id="8" name="Straight Connector 7"/>
          <p:cNvCxnSpPr/>
          <p:nvPr/>
        </p:nvCxnSpPr>
        <p:spPr>
          <a:xfrm>
            <a:off x="2756848" y="2838734"/>
            <a:ext cx="1091821" cy="13648"/>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56848" y="4230806"/>
            <a:ext cx="1282889"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54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of Account Creation	</a:t>
            </a:r>
            <a:endParaRPr lang="en-US" dirty="0"/>
          </a:p>
        </p:txBody>
      </p:sp>
      <p:sp>
        <p:nvSpPr>
          <p:cNvPr id="3" name="Content Placeholder 2"/>
          <p:cNvSpPr>
            <a:spLocks noGrp="1"/>
          </p:cNvSpPr>
          <p:nvPr>
            <p:ph idx="1"/>
          </p:nvPr>
        </p:nvSpPr>
        <p:spPr/>
        <p:txBody>
          <a:bodyPr/>
          <a:lstStyle/>
          <a:p>
            <a:r>
              <a:rPr lang="en-US" dirty="0" smtClean="0"/>
              <a:t>Once you click “Verify and Sign” the system will process and should return  a message indicating successful account creation</a:t>
            </a:r>
          </a:p>
          <a:p>
            <a:r>
              <a:rPr lang="en-US" dirty="0" smtClean="0"/>
              <a:t>You can then use your new credentials to login to the </a:t>
            </a:r>
            <a:r>
              <a:rPr lang="en-US" dirty="0" err="1" smtClean="0"/>
              <a:t>NetDMR</a:t>
            </a:r>
            <a:r>
              <a:rPr lang="en-US" dirty="0" smtClean="0"/>
              <a:t> system</a:t>
            </a:r>
          </a:p>
          <a:p>
            <a:r>
              <a:rPr lang="en-US" dirty="0" smtClean="0"/>
              <a:t>Click on the blue link under the “Role” column. It should say “Permittee (Signature)”</a:t>
            </a:r>
          </a:p>
          <a:p>
            <a:endParaRPr lang="en-US" dirty="0"/>
          </a:p>
        </p:txBody>
      </p:sp>
    </p:spTree>
    <p:extLst>
      <p:ext uri="{BB962C8B-B14F-4D97-AF65-F5344CB8AC3E}">
        <p14:creationId xmlns:p14="http://schemas.microsoft.com/office/powerpoint/2010/main" val="334473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NetDMR</a:t>
            </a:r>
            <a:r>
              <a:rPr lang="en-US" dirty="0" smtClean="0"/>
              <a:t> Login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4122"/>
            <a:ext cx="8229600" cy="4478119"/>
          </a:xfrm>
        </p:spPr>
      </p:pic>
      <p:sp>
        <p:nvSpPr>
          <p:cNvPr id="5" name="Oval 4"/>
          <p:cNvSpPr/>
          <p:nvPr/>
        </p:nvSpPr>
        <p:spPr>
          <a:xfrm>
            <a:off x="4121624" y="3875964"/>
            <a:ext cx="900752" cy="43672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098042" y="4312693"/>
            <a:ext cx="1023582" cy="76427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218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NetDMR</a:t>
            </a:r>
            <a:r>
              <a:rPr lang="en-US" dirty="0" smtClean="0"/>
              <a:t> Login</a:t>
            </a:r>
            <a:br>
              <a:rPr lang="en-US" dirty="0" smtClean="0"/>
            </a:br>
            <a:r>
              <a:rPr lang="en-US" dirty="0" smtClean="0"/>
              <a:t>Click “Continue to </a:t>
            </a:r>
            <a:r>
              <a:rPr lang="en-US" dirty="0" err="1" smtClean="0"/>
              <a:t>NetDMR</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496" y="1600200"/>
            <a:ext cx="7359008" cy="4525963"/>
          </a:xfrm>
        </p:spPr>
      </p:pic>
      <p:sp>
        <p:nvSpPr>
          <p:cNvPr id="5" name="Oval 4"/>
          <p:cNvSpPr/>
          <p:nvPr/>
        </p:nvSpPr>
        <p:spPr>
          <a:xfrm>
            <a:off x="3548418" y="4012442"/>
            <a:ext cx="1978925" cy="49131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501254" y="4285397"/>
            <a:ext cx="1856095" cy="136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44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728910" y="2228850"/>
            <a:ext cx="1204915" cy="34796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59" y="166686"/>
            <a:ext cx="7990842" cy="60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27084" y="1941165"/>
            <a:ext cx="3554891" cy="1200329"/>
          </a:xfrm>
          <a:prstGeom prst="rect">
            <a:avLst/>
          </a:prstGeom>
          <a:noFill/>
          <a:ln w="38100">
            <a:solidFill>
              <a:srgbClr val="CC0000"/>
            </a:solidFill>
          </a:ln>
        </p:spPr>
        <p:txBody>
          <a:bodyPr wrap="square" rtlCol="0">
            <a:spAutoFit/>
          </a:bodyPr>
          <a:lstStyle/>
          <a:p>
            <a:r>
              <a:rPr lang="en-US" b="1" dirty="0" smtClean="0">
                <a:solidFill>
                  <a:srgbClr val="CC0000"/>
                </a:solidFill>
              </a:rPr>
              <a:t>When you click on “My Account”, the </a:t>
            </a:r>
            <a:r>
              <a:rPr lang="en-US" b="1" u="sng" dirty="0" smtClean="0">
                <a:solidFill>
                  <a:srgbClr val="CC0000"/>
                </a:solidFill>
              </a:rPr>
              <a:t>top</a:t>
            </a:r>
            <a:r>
              <a:rPr lang="en-US" b="1" dirty="0" smtClean="0">
                <a:solidFill>
                  <a:srgbClr val="CC0000"/>
                </a:solidFill>
              </a:rPr>
              <a:t> of the next page will look like this.  It is your basic User information.</a:t>
            </a:r>
            <a:endParaRPr lang="en-US" b="1" dirty="0">
              <a:solidFill>
                <a:srgbClr val="CC0000"/>
              </a:solidFill>
            </a:endParaRPr>
          </a:p>
        </p:txBody>
      </p:sp>
      <p:sp>
        <p:nvSpPr>
          <p:cNvPr id="13" name="TextBox 12"/>
          <p:cNvSpPr txBox="1"/>
          <p:nvPr/>
        </p:nvSpPr>
        <p:spPr>
          <a:xfrm>
            <a:off x="4895850" y="5017740"/>
            <a:ext cx="3724276" cy="646331"/>
          </a:xfrm>
          <a:prstGeom prst="rect">
            <a:avLst/>
          </a:prstGeom>
          <a:noFill/>
          <a:ln w="38100">
            <a:solidFill>
              <a:srgbClr val="CC0000"/>
            </a:solidFill>
          </a:ln>
        </p:spPr>
        <p:txBody>
          <a:bodyPr wrap="square" rtlCol="0">
            <a:spAutoFit/>
          </a:bodyPr>
          <a:lstStyle/>
          <a:p>
            <a:r>
              <a:rPr lang="en-US" b="1" dirty="0" smtClean="0">
                <a:solidFill>
                  <a:srgbClr val="CC0000"/>
                </a:solidFill>
              </a:rPr>
              <a:t>You will see  your security questions, but not the answers.</a:t>
            </a:r>
            <a:endParaRPr lang="en-US" b="1" dirty="0">
              <a:solidFill>
                <a:srgbClr val="CC0000"/>
              </a:solidFill>
            </a:endParaRPr>
          </a:p>
        </p:txBody>
      </p:sp>
      <p:sp>
        <p:nvSpPr>
          <p:cNvPr id="7" name="Oval 6"/>
          <p:cNvSpPr/>
          <p:nvPr/>
        </p:nvSpPr>
        <p:spPr>
          <a:xfrm>
            <a:off x="8096251" y="990602"/>
            <a:ext cx="1047750" cy="704850"/>
          </a:xfrm>
          <a:prstGeom prst="ellipse">
            <a:avLst/>
          </a:prstGeom>
          <a:noFill/>
          <a:ln w="3492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1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090" y="1253291"/>
            <a:ext cx="6477919" cy="4708981"/>
          </a:xfrm>
          <a:prstGeom prst="rect">
            <a:avLst/>
          </a:prstGeom>
          <a:noFill/>
        </p:spPr>
        <p:txBody>
          <a:bodyPr wrap="square" rtlCol="0">
            <a:spAutoFit/>
          </a:bodyPr>
          <a:lstStyle/>
          <a:p>
            <a:pPr algn="ctr"/>
            <a:r>
              <a:rPr lang="en-US" sz="4400" dirty="0" smtClean="0"/>
              <a:t>Congratulations! </a:t>
            </a:r>
          </a:p>
          <a:p>
            <a:endParaRPr lang="en-US" sz="3200" dirty="0"/>
          </a:p>
          <a:p>
            <a:r>
              <a:rPr lang="en-US" sz="3200" dirty="0" smtClean="0"/>
              <a:t>You Have Successfully Created a </a:t>
            </a:r>
            <a:r>
              <a:rPr lang="en-US" sz="3200" dirty="0" err="1" smtClean="0"/>
              <a:t>NetDMR</a:t>
            </a:r>
            <a:r>
              <a:rPr lang="en-US" sz="3200" dirty="0"/>
              <a:t> </a:t>
            </a:r>
            <a:r>
              <a:rPr lang="en-US" sz="3200" dirty="0" smtClean="0"/>
              <a:t>Account.</a:t>
            </a:r>
          </a:p>
          <a:p>
            <a:endParaRPr lang="en-US" sz="3200" dirty="0"/>
          </a:p>
          <a:p>
            <a:r>
              <a:rPr lang="en-US" sz="3200" dirty="0" smtClean="0">
                <a:solidFill>
                  <a:srgbClr val="FF0000"/>
                </a:solidFill>
              </a:rPr>
              <a:t>At this point there is almost nothing you can do in </a:t>
            </a:r>
            <a:r>
              <a:rPr lang="en-US" sz="3200" dirty="0" err="1" smtClean="0">
                <a:solidFill>
                  <a:srgbClr val="FF0000"/>
                </a:solidFill>
              </a:rPr>
              <a:t>NetDMR</a:t>
            </a:r>
            <a:r>
              <a:rPr lang="en-US" sz="3200" dirty="0" smtClean="0">
                <a:solidFill>
                  <a:srgbClr val="FF0000"/>
                </a:solidFill>
              </a:rPr>
              <a:t>!!</a:t>
            </a:r>
          </a:p>
          <a:p>
            <a:endParaRPr lang="en-US" sz="3200" dirty="0">
              <a:solidFill>
                <a:srgbClr val="FF0000"/>
              </a:solidFill>
            </a:endParaRPr>
          </a:p>
          <a:p>
            <a:r>
              <a:rPr lang="en-US" sz="3200" dirty="0" smtClean="0">
                <a:solidFill>
                  <a:srgbClr val="FF0000"/>
                </a:solidFill>
              </a:rPr>
              <a:t>The next step is to request roles.</a:t>
            </a:r>
            <a:endParaRPr lang="en-US" sz="3200" dirty="0">
              <a:solidFill>
                <a:srgbClr val="FF0000"/>
              </a:solidFill>
            </a:endParaRPr>
          </a:p>
        </p:txBody>
      </p:sp>
    </p:spTree>
    <p:extLst>
      <p:ext uri="{BB962C8B-B14F-4D97-AF65-F5344CB8AC3E}">
        <p14:creationId xmlns:p14="http://schemas.microsoft.com/office/powerpoint/2010/main" val="197604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1143000"/>
          </a:xfrm>
        </p:spPr>
        <p:txBody>
          <a:bodyPr/>
          <a:lstStyle/>
          <a:p>
            <a:r>
              <a:rPr lang="en-US" b="1" dirty="0" smtClean="0"/>
              <a:t>What is </a:t>
            </a:r>
            <a:r>
              <a:rPr lang="en-US" b="1" dirty="0" err="1" smtClean="0"/>
              <a:t>NetDMR</a:t>
            </a:r>
            <a:r>
              <a:rPr lang="en-US" b="1" dirty="0" smtClean="0"/>
              <a:t>?</a:t>
            </a:r>
            <a:endParaRPr lang="en-US" b="1" dirty="0"/>
          </a:p>
        </p:txBody>
      </p:sp>
      <p:sp>
        <p:nvSpPr>
          <p:cNvPr id="3" name="Content Placeholder 2"/>
          <p:cNvSpPr>
            <a:spLocks noGrp="1"/>
          </p:cNvSpPr>
          <p:nvPr>
            <p:ph idx="1"/>
          </p:nvPr>
        </p:nvSpPr>
        <p:spPr>
          <a:xfrm>
            <a:off x="457200" y="1724025"/>
            <a:ext cx="8229600" cy="3838575"/>
          </a:xfrm>
          <a:solidFill>
            <a:schemeClr val="bg1"/>
          </a:solidFill>
        </p:spPr>
        <p:txBody>
          <a:bodyPr>
            <a:normAutofit lnSpcReduction="10000"/>
          </a:bodyPr>
          <a:lstStyle/>
          <a:p>
            <a:r>
              <a:rPr lang="en-US" dirty="0" err="1" smtClean="0"/>
              <a:t>NetDMR</a:t>
            </a:r>
            <a:r>
              <a:rPr lang="en-US" dirty="0" smtClean="0"/>
              <a:t> is an on-line data entry system that accepts DMR data, and delivers it directly to EPA</a:t>
            </a:r>
          </a:p>
          <a:p>
            <a:r>
              <a:rPr lang="en-US" dirty="0" smtClean="0"/>
              <a:t>It creates a signed digital document as a copy of the DMR known as the Copy of Record or COR.</a:t>
            </a:r>
          </a:p>
          <a:p>
            <a:r>
              <a:rPr lang="en-US" dirty="0" smtClean="0"/>
              <a:t>It improves discharge data flow from facilities to EPD and EPA</a:t>
            </a:r>
            <a:endParaRPr lang="en-US" dirty="0"/>
          </a:p>
        </p:txBody>
      </p:sp>
    </p:spTree>
    <p:extLst>
      <p:ext uri="{BB962C8B-B14F-4D97-AF65-F5344CB8AC3E}">
        <p14:creationId xmlns:p14="http://schemas.microsoft.com/office/powerpoint/2010/main" val="210352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51"/>
            <a:ext cx="8229600" cy="846161"/>
          </a:xfrm>
        </p:spPr>
        <p:txBody>
          <a:bodyPr>
            <a:normAutofit fontScale="90000"/>
          </a:bodyPr>
          <a:lstStyle/>
          <a:p>
            <a:r>
              <a:rPr lang="en-US" b="1" dirty="0" smtClean="0"/>
              <a:t>Requesting </a:t>
            </a:r>
            <a:r>
              <a:rPr lang="en-US" b="1" dirty="0" err="1" smtClean="0"/>
              <a:t>NetDMR</a:t>
            </a:r>
            <a:r>
              <a:rPr lang="en-US" b="1" dirty="0" smtClean="0"/>
              <a:t> Roles</a:t>
            </a:r>
            <a:br>
              <a:rPr lang="en-US" b="1" dirty="0" smtClean="0"/>
            </a:br>
            <a:endParaRPr lang="en-US" b="1" dirty="0"/>
          </a:p>
        </p:txBody>
      </p:sp>
      <p:sp>
        <p:nvSpPr>
          <p:cNvPr id="3" name="Content Placeholder 2"/>
          <p:cNvSpPr>
            <a:spLocks noGrp="1"/>
          </p:cNvSpPr>
          <p:nvPr>
            <p:ph idx="1"/>
          </p:nvPr>
        </p:nvSpPr>
        <p:spPr>
          <a:xfrm>
            <a:off x="457200" y="1255594"/>
            <a:ext cx="8229600" cy="3821232"/>
          </a:xfrm>
        </p:spPr>
        <p:txBody>
          <a:bodyPr>
            <a:normAutofit lnSpcReduction="10000"/>
          </a:bodyPr>
          <a:lstStyle/>
          <a:p>
            <a:pPr marL="0" indent="0">
              <a:buNone/>
            </a:pPr>
            <a:r>
              <a:rPr lang="en-US" sz="3600" dirty="0" err="1" smtClean="0"/>
              <a:t>NetDMR</a:t>
            </a:r>
            <a:r>
              <a:rPr lang="en-US" sz="3600" dirty="0" smtClean="0"/>
              <a:t> has the following roles for external users:</a:t>
            </a:r>
          </a:p>
          <a:p>
            <a:r>
              <a:rPr lang="en-US" sz="3600" dirty="0" smtClean="0"/>
              <a:t>View</a:t>
            </a:r>
            <a:endParaRPr lang="en-US" sz="3600" dirty="0"/>
          </a:p>
          <a:p>
            <a:r>
              <a:rPr lang="en-US" sz="3600" dirty="0" smtClean="0"/>
              <a:t>Edit</a:t>
            </a:r>
            <a:endParaRPr lang="en-US" sz="3600" dirty="0"/>
          </a:p>
          <a:p>
            <a:r>
              <a:rPr lang="en-US" sz="3600" dirty="0" smtClean="0"/>
              <a:t>Signatory</a:t>
            </a:r>
          </a:p>
          <a:p>
            <a:r>
              <a:rPr lang="en-US" sz="3600" dirty="0"/>
              <a:t>Permit </a:t>
            </a:r>
            <a:r>
              <a:rPr lang="en-US" sz="3600" dirty="0" smtClean="0"/>
              <a:t>Administrator </a:t>
            </a:r>
          </a:p>
        </p:txBody>
      </p:sp>
      <p:sp>
        <p:nvSpPr>
          <p:cNvPr id="4" name="TextBox 3"/>
          <p:cNvSpPr txBox="1"/>
          <p:nvPr/>
        </p:nvSpPr>
        <p:spPr>
          <a:xfrm>
            <a:off x="390524" y="4769068"/>
            <a:ext cx="8162925" cy="1200329"/>
          </a:xfrm>
          <a:prstGeom prst="rect">
            <a:avLst/>
          </a:prstGeom>
          <a:noFill/>
        </p:spPr>
        <p:txBody>
          <a:bodyPr wrap="square" rtlCol="0">
            <a:spAutoFit/>
          </a:bodyPr>
          <a:lstStyle/>
          <a:p>
            <a:pPr algn="ctr"/>
            <a:r>
              <a:rPr lang="en-US" sz="2400" b="1" i="1" dirty="0" smtClean="0"/>
              <a:t>One person may have multiple roles, or each role may have only one person assigned to it.  Each facility MUST establish who will have what role!</a:t>
            </a:r>
            <a:endParaRPr lang="en-US" sz="2400" b="1" i="1" dirty="0"/>
          </a:p>
        </p:txBody>
      </p:sp>
    </p:spTree>
    <p:extLst>
      <p:ext uri="{BB962C8B-B14F-4D97-AF65-F5344CB8AC3E}">
        <p14:creationId xmlns:p14="http://schemas.microsoft.com/office/powerpoint/2010/main" val="4097805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View Role</a:t>
            </a:r>
            <a:endParaRPr lang="en-US" b="1" dirty="0"/>
          </a:p>
        </p:txBody>
      </p:sp>
      <p:sp>
        <p:nvSpPr>
          <p:cNvPr id="3" name="Content Placeholder 2"/>
          <p:cNvSpPr>
            <a:spLocks noGrp="1"/>
          </p:cNvSpPr>
          <p:nvPr>
            <p:ph idx="1"/>
          </p:nvPr>
        </p:nvSpPr>
        <p:spPr>
          <a:xfrm>
            <a:off x="457200" y="1600200"/>
            <a:ext cx="8229600" cy="4010025"/>
          </a:xfrm>
        </p:spPr>
        <p:txBody>
          <a:bodyPr>
            <a:normAutofit fontScale="77500" lnSpcReduction="20000"/>
          </a:bodyPr>
          <a:lstStyle/>
          <a:p>
            <a:pPr lvl="1">
              <a:buFont typeface="Arial" panose="020B0604020202020204" pitchFamily="34" charset="0"/>
              <a:buChar char="•"/>
            </a:pPr>
            <a:endParaRPr lang="en-US" sz="4000" dirty="0" smtClean="0"/>
          </a:p>
          <a:p>
            <a:pPr lvl="1">
              <a:buFont typeface="Arial" panose="020B0604020202020204" pitchFamily="34" charset="0"/>
              <a:buChar char="•"/>
            </a:pPr>
            <a:r>
              <a:rPr lang="en-US" sz="4100" dirty="0" smtClean="0"/>
              <a:t>You can only look at and review DMR CORs.</a:t>
            </a:r>
          </a:p>
          <a:p>
            <a:pPr lvl="1">
              <a:buFont typeface="Arial" panose="020B0604020202020204" pitchFamily="34" charset="0"/>
              <a:buChar char="•"/>
            </a:pPr>
            <a:r>
              <a:rPr lang="en-US" sz="4100" dirty="0" smtClean="0"/>
              <a:t>You cannot change or edit anything.</a:t>
            </a:r>
          </a:p>
          <a:p>
            <a:pPr lvl="1">
              <a:buFont typeface="Arial" panose="020B0604020202020204" pitchFamily="34" charset="0"/>
              <a:buChar char="•"/>
            </a:pPr>
            <a:r>
              <a:rPr lang="en-US" sz="4100" dirty="0" smtClean="0"/>
              <a:t>Can be facility employee, EPD or EPA staff.</a:t>
            </a:r>
          </a:p>
          <a:p>
            <a:pPr lvl="1">
              <a:buFont typeface="Arial" panose="020B0604020202020204" pitchFamily="34" charset="0"/>
              <a:buChar char="•"/>
            </a:pPr>
            <a:r>
              <a:rPr lang="en-US" sz="4100" dirty="0" smtClean="0"/>
              <a:t>The view role privileges are also automatically granted to all other role requests (Edit, Permit Admin., etc.)</a:t>
            </a:r>
          </a:p>
        </p:txBody>
      </p:sp>
    </p:spTree>
    <p:extLst>
      <p:ext uri="{BB962C8B-B14F-4D97-AF65-F5344CB8AC3E}">
        <p14:creationId xmlns:p14="http://schemas.microsoft.com/office/powerpoint/2010/main" val="953750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0170650"/>
              </p:ext>
            </p:extLst>
          </p:nvPr>
        </p:nvGraphicFramePr>
        <p:xfrm>
          <a:off x="714373" y="533404"/>
          <a:ext cx="7658103" cy="5317888"/>
        </p:xfrm>
        <a:graphic>
          <a:graphicData uri="http://schemas.openxmlformats.org/drawingml/2006/table">
            <a:tbl>
              <a:tblPr firstRow="1" bandRow="1">
                <a:tableStyleId>{5C22544A-7EE6-4342-B048-85BDC9FD1C3A}</a:tableStyleId>
              </a:tblPr>
              <a:tblGrid>
                <a:gridCol w="1352552">
                  <a:extLst>
                    <a:ext uri="{9D8B030D-6E8A-4147-A177-3AD203B41FA5}">
                      <a16:colId xmlns:a16="http://schemas.microsoft.com/office/drawing/2014/main" xmlns="" val="20000"/>
                    </a:ext>
                  </a:extLst>
                </a:gridCol>
                <a:gridCol w="116205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904875">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931632">
                  <a:extLst>
                    <a:ext uri="{9D8B030D-6E8A-4147-A177-3AD203B41FA5}">
                      <a16:colId xmlns:a16="http://schemas.microsoft.com/office/drawing/2014/main" xmlns="" val="20005"/>
                    </a:ext>
                  </a:extLst>
                </a:gridCol>
                <a:gridCol w="1116244">
                  <a:extLst>
                    <a:ext uri="{9D8B030D-6E8A-4147-A177-3AD203B41FA5}">
                      <a16:colId xmlns:a16="http://schemas.microsoft.com/office/drawing/2014/main" xmlns="" val="20006"/>
                    </a:ext>
                  </a:extLst>
                </a:gridCol>
              </a:tblGrid>
              <a:tr h="996358">
                <a:tc>
                  <a:txBody>
                    <a:bodyPr/>
                    <a:lstStyle/>
                    <a:p>
                      <a:pPr algn="ctr"/>
                      <a:r>
                        <a:rPr lang="en-US" dirty="0" smtClean="0"/>
                        <a:t>Role</a:t>
                      </a:r>
                      <a:endParaRPr lang="en-US" dirty="0"/>
                    </a:p>
                  </a:txBody>
                  <a:tcPr anchor="ctr"/>
                </a:tc>
                <a:tc>
                  <a:txBody>
                    <a:bodyPr/>
                    <a:lstStyle/>
                    <a:p>
                      <a:pPr algn="ctr"/>
                      <a:r>
                        <a:rPr lang="en-US" dirty="0" smtClean="0"/>
                        <a:t>Who approves?</a:t>
                      </a:r>
                      <a:endParaRPr lang="en-US" dirty="0"/>
                    </a:p>
                  </a:txBody>
                  <a:tcPr anchor="ctr"/>
                </a:tc>
                <a:tc>
                  <a:txBody>
                    <a:bodyPr/>
                    <a:lstStyle/>
                    <a:p>
                      <a:pPr algn="ctr"/>
                      <a:r>
                        <a:rPr lang="en-US" dirty="0" smtClean="0"/>
                        <a:t>Manage access</a:t>
                      </a:r>
                      <a:endParaRPr lang="en-US" dirty="0"/>
                    </a:p>
                  </a:txBody>
                  <a:tcPr anchor="ctr"/>
                </a:tc>
                <a:tc>
                  <a:txBody>
                    <a:bodyPr/>
                    <a:lstStyle/>
                    <a:p>
                      <a:pPr algn="ctr"/>
                      <a:r>
                        <a:rPr lang="en-US" dirty="0" smtClean="0"/>
                        <a:t>View</a:t>
                      </a:r>
                      <a:r>
                        <a:rPr lang="en-US" baseline="0" dirty="0" smtClean="0"/>
                        <a:t> DMR CORs</a:t>
                      </a:r>
                      <a:endParaRPr lang="en-US" dirty="0"/>
                    </a:p>
                  </a:txBody>
                  <a:tcPr anchor="ctr"/>
                </a:tc>
                <a:tc>
                  <a:txBody>
                    <a:bodyPr/>
                    <a:lstStyle/>
                    <a:p>
                      <a:pPr algn="ctr"/>
                      <a:r>
                        <a:rPr lang="en-US" dirty="0" smtClean="0"/>
                        <a:t>Download blank DMRs</a:t>
                      </a:r>
                      <a:endParaRPr lang="en-US" dirty="0"/>
                    </a:p>
                  </a:txBody>
                  <a:tcPr anchor="ctr"/>
                </a:tc>
                <a:tc>
                  <a:txBody>
                    <a:bodyPr/>
                    <a:lstStyle/>
                    <a:p>
                      <a:pPr algn="ctr"/>
                      <a:r>
                        <a:rPr lang="en-US" dirty="0" smtClean="0"/>
                        <a:t>Edit</a:t>
                      </a:r>
                      <a:r>
                        <a:rPr lang="en-US" baseline="0" dirty="0" smtClean="0"/>
                        <a:t> DMRs</a:t>
                      </a:r>
                      <a:endParaRPr lang="en-US" dirty="0"/>
                    </a:p>
                  </a:txBody>
                  <a:tcPr anchor="ctr"/>
                </a:tc>
                <a:tc>
                  <a:txBody>
                    <a:bodyPr/>
                    <a:lstStyle/>
                    <a:p>
                      <a:pPr algn="ctr"/>
                      <a:r>
                        <a:rPr lang="en-US" dirty="0" smtClean="0"/>
                        <a:t>Sign and</a:t>
                      </a:r>
                      <a:r>
                        <a:rPr lang="en-US" baseline="0" dirty="0" smtClean="0"/>
                        <a:t> submit DMRs</a:t>
                      </a:r>
                      <a:endParaRPr lang="en-US" dirty="0"/>
                    </a:p>
                  </a:txBody>
                  <a:tcPr anchor="ctr"/>
                </a:tc>
                <a:extLst>
                  <a:ext uri="{0D108BD9-81ED-4DB2-BD59-A6C34878D82A}">
                    <a16:rowId xmlns:a16="http://schemas.microsoft.com/office/drawing/2014/main" xmlns="" val="10000"/>
                  </a:ext>
                </a:extLst>
              </a:tr>
              <a:tr h="526110">
                <a:tc>
                  <a:txBody>
                    <a:bodyPr/>
                    <a:lstStyle/>
                    <a:p>
                      <a:pPr algn="ctr"/>
                      <a:r>
                        <a:rPr lang="en-US" b="1" dirty="0" smtClean="0">
                          <a:solidFill>
                            <a:srgbClr val="CC0000"/>
                          </a:solidFill>
                        </a:rPr>
                        <a:t>View</a:t>
                      </a:r>
                      <a:endParaRPr lang="en-US" b="1" dirty="0">
                        <a:solidFill>
                          <a:srgbClr val="CC0000"/>
                        </a:solidFill>
                      </a:endParaRPr>
                    </a:p>
                  </a:txBody>
                  <a:tcPr anchor="ctr"/>
                </a:tc>
                <a:tc>
                  <a:txBody>
                    <a:bodyPr/>
                    <a:lstStyle/>
                    <a:p>
                      <a:pPr algn="ctr"/>
                      <a:r>
                        <a:rPr lang="en-US" dirty="0" smtClean="0"/>
                        <a:t>ALL</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26110">
                <a:tc>
                  <a:txBody>
                    <a:bodyPr/>
                    <a:lstStyle/>
                    <a:p>
                      <a:pPr algn="ctr"/>
                      <a:r>
                        <a:rPr lang="en-US" dirty="0" smtClean="0"/>
                        <a:t>Edit</a:t>
                      </a:r>
                      <a:endParaRPr lang="en-US" dirty="0"/>
                    </a:p>
                  </a:txBody>
                  <a:tcPr anchor="ctr"/>
                </a:tc>
                <a:tc>
                  <a:txBody>
                    <a:bodyPr/>
                    <a:lstStyle/>
                    <a:p>
                      <a:pPr algn="ctr"/>
                      <a:r>
                        <a:rPr lang="en-US" dirty="0" smtClean="0"/>
                        <a:t>P.A.</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526110">
                <a:tc>
                  <a:txBody>
                    <a:bodyPr/>
                    <a:lstStyle/>
                    <a:p>
                      <a:pPr algn="ctr"/>
                      <a:r>
                        <a:rPr lang="en-US" b="0" dirty="0" smtClean="0">
                          <a:solidFill>
                            <a:schemeClr val="tx1"/>
                          </a:solidFill>
                        </a:rPr>
                        <a:t>Signatory</a:t>
                      </a:r>
                      <a:endParaRPr lang="en-US" b="0" dirty="0">
                        <a:solidFill>
                          <a:schemeClr val="tx1"/>
                        </a:solidFill>
                      </a:endParaRPr>
                    </a:p>
                  </a:txBody>
                  <a:tcPr anchor="ctr"/>
                </a:tc>
                <a:tc>
                  <a:txBody>
                    <a:bodyPr/>
                    <a:lstStyle/>
                    <a:p>
                      <a:pPr algn="ctr"/>
                      <a:r>
                        <a:rPr lang="en-US" dirty="0" smtClean="0"/>
                        <a:t>EPD</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711433">
                <a:tc>
                  <a:txBody>
                    <a:bodyPr/>
                    <a:lstStyle/>
                    <a:p>
                      <a:pPr algn="ctr"/>
                      <a:r>
                        <a:rPr lang="en-US" dirty="0" smtClean="0"/>
                        <a:t>Permit Admin. and </a:t>
                      </a:r>
                      <a:r>
                        <a:rPr lang="en-US" b="0" dirty="0" smtClean="0">
                          <a:solidFill>
                            <a:schemeClr val="tx1"/>
                          </a:solidFill>
                        </a:rPr>
                        <a:t>Signatory</a:t>
                      </a:r>
                      <a:endParaRPr lang="en-US" b="0" dirty="0">
                        <a:solidFill>
                          <a:schemeClr val="tx1"/>
                        </a:solidFill>
                      </a:endParaRPr>
                    </a:p>
                  </a:txBody>
                  <a:tcPr anchor="ctr"/>
                </a:tc>
                <a:tc>
                  <a:txBody>
                    <a:bodyPr/>
                    <a:lstStyle/>
                    <a:p>
                      <a:pPr algn="ctr"/>
                      <a:r>
                        <a:rPr lang="en-US" dirty="0" smtClean="0"/>
                        <a:t>EPD</a:t>
                      </a:r>
                      <a:endParaRPr lang="en-US"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697450">
                <a:tc>
                  <a:txBody>
                    <a:bodyPr/>
                    <a:lstStyle/>
                    <a:p>
                      <a:pPr algn="ctr"/>
                      <a:r>
                        <a:rPr lang="en-US" dirty="0" smtClean="0"/>
                        <a:t>Permit Admin. and Edit</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97450">
                <a:tc>
                  <a:txBody>
                    <a:bodyPr/>
                    <a:lstStyle/>
                    <a:p>
                      <a:pPr algn="ctr"/>
                      <a:r>
                        <a:rPr lang="en-US" dirty="0" smtClean="0"/>
                        <a:t>Permit Admin.</a:t>
                      </a:r>
                      <a:r>
                        <a:rPr lang="en-US" baseline="0" dirty="0" smtClean="0"/>
                        <a:t> and </a:t>
                      </a:r>
                      <a:r>
                        <a:rPr lang="en-US" b="0" baseline="0" dirty="0" smtClean="0">
                          <a:solidFill>
                            <a:schemeClr val="tx1"/>
                          </a:solidFill>
                        </a:rPr>
                        <a:t>View</a:t>
                      </a:r>
                      <a:endParaRPr lang="en-US" b="0" dirty="0">
                        <a:solidFill>
                          <a:schemeClr val="tx1"/>
                        </a:solidFill>
                      </a:endParaRPr>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8" name="Multiply 7"/>
          <p:cNvSpPr/>
          <p:nvPr/>
        </p:nvSpPr>
        <p:spPr>
          <a:xfrm>
            <a:off x="4391025" y="169578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5448300" y="1676725"/>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88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Edit Role</a:t>
            </a:r>
            <a:endParaRPr lang="en-US" b="1" dirty="0"/>
          </a:p>
        </p:txBody>
      </p:sp>
      <p:sp>
        <p:nvSpPr>
          <p:cNvPr id="3" name="Content Placeholder 2"/>
          <p:cNvSpPr>
            <a:spLocks noGrp="1"/>
          </p:cNvSpPr>
          <p:nvPr>
            <p:ph idx="1"/>
          </p:nvPr>
        </p:nvSpPr>
        <p:spPr>
          <a:xfrm>
            <a:off x="457200" y="1600200"/>
            <a:ext cx="8229600" cy="4010025"/>
          </a:xfrm>
        </p:spPr>
        <p:txBody>
          <a:bodyPr>
            <a:normAutofit/>
          </a:bodyPr>
          <a:lstStyle/>
          <a:p>
            <a:r>
              <a:rPr lang="en-US" sz="4000" dirty="0" smtClean="0"/>
              <a:t>This is for lab and facility staff who typically enter data into DMRs.</a:t>
            </a:r>
          </a:p>
          <a:p>
            <a:r>
              <a:rPr lang="en-US" sz="4000" dirty="0" smtClean="0"/>
              <a:t>Having the Edit role DOES NOT mean that you have the ability to submit a DMR.</a:t>
            </a:r>
            <a:endParaRPr lang="en-US" sz="4000" dirty="0"/>
          </a:p>
        </p:txBody>
      </p:sp>
    </p:spTree>
    <p:extLst>
      <p:ext uri="{BB962C8B-B14F-4D97-AF65-F5344CB8AC3E}">
        <p14:creationId xmlns:p14="http://schemas.microsoft.com/office/powerpoint/2010/main" val="1170553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2998572"/>
              </p:ext>
            </p:extLst>
          </p:nvPr>
        </p:nvGraphicFramePr>
        <p:xfrm>
          <a:off x="714373" y="308474"/>
          <a:ext cx="7658103" cy="5735180"/>
        </p:xfrm>
        <a:graphic>
          <a:graphicData uri="http://schemas.openxmlformats.org/drawingml/2006/table">
            <a:tbl>
              <a:tblPr firstRow="1" bandRow="1">
                <a:tableStyleId>{5C22544A-7EE6-4342-B048-85BDC9FD1C3A}</a:tableStyleId>
              </a:tblPr>
              <a:tblGrid>
                <a:gridCol w="1352552">
                  <a:extLst>
                    <a:ext uri="{9D8B030D-6E8A-4147-A177-3AD203B41FA5}">
                      <a16:colId xmlns:a16="http://schemas.microsoft.com/office/drawing/2014/main" xmlns="" val="20000"/>
                    </a:ext>
                  </a:extLst>
                </a:gridCol>
                <a:gridCol w="116205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904875">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931632">
                  <a:extLst>
                    <a:ext uri="{9D8B030D-6E8A-4147-A177-3AD203B41FA5}">
                      <a16:colId xmlns:a16="http://schemas.microsoft.com/office/drawing/2014/main" xmlns="" val="20005"/>
                    </a:ext>
                  </a:extLst>
                </a:gridCol>
                <a:gridCol w="1116244">
                  <a:extLst>
                    <a:ext uri="{9D8B030D-6E8A-4147-A177-3AD203B41FA5}">
                      <a16:colId xmlns:a16="http://schemas.microsoft.com/office/drawing/2014/main" xmlns="" val="20006"/>
                    </a:ext>
                  </a:extLst>
                </a:gridCol>
              </a:tblGrid>
              <a:tr h="1237244">
                <a:tc>
                  <a:txBody>
                    <a:bodyPr/>
                    <a:lstStyle/>
                    <a:p>
                      <a:pPr algn="ctr"/>
                      <a:r>
                        <a:rPr lang="en-US" dirty="0" smtClean="0"/>
                        <a:t>Role</a:t>
                      </a:r>
                      <a:endParaRPr lang="en-US" dirty="0"/>
                    </a:p>
                  </a:txBody>
                  <a:tcPr anchor="ctr"/>
                </a:tc>
                <a:tc>
                  <a:txBody>
                    <a:bodyPr/>
                    <a:lstStyle/>
                    <a:p>
                      <a:pPr algn="ctr"/>
                      <a:r>
                        <a:rPr lang="en-US" dirty="0" smtClean="0"/>
                        <a:t>Who approves?</a:t>
                      </a:r>
                      <a:endParaRPr lang="en-US" dirty="0"/>
                    </a:p>
                  </a:txBody>
                  <a:tcPr anchor="ctr"/>
                </a:tc>
                <a:tc>
                  <a:txBody>
                    <a:bodyPr/>
                    <a:lstStyle/>
                    <a:p>
                      <a:pPr algn="ctr"/>
                      <a:r>
                        <a:rPr lang="en-US" dirty="0" smtClean="0"/>
                        <a:t>Manage access</a:t>
                      </a:r>
                      <a:endParaRPr lang="en-US" dirty="0"/>
                    </a:p>
                  </a:txBody>
                  <a:tcPr anchor="ctr"/>
                </a:tc>
                <a:tc>
                  <a:txBody>
                    <a:bodyPr/>
                    <a:lstStyle/>
                    <a:p>
                      <a:pPr algn="ctr"/>
                      <a:r>
                        <a:rPr lang="en-US" dirty="0" smtClean="0"/>
                        <a:t>View</a:t>
                      </a:r>
                      <a:r>
                        <a:rPr lang="en-US" baseline="0" dirty="0" smtClean="0"/>
                        <a:t> DMR CORs</a:t>
                      </a:r>
                      <a:endParaRPr lang="en-US" dirty="0"/>
                    </a:p>
                  </a:txBody>
                  <a:tcPr anchor="ctr"/>
                </a:tc>
                <a:tc>
                  <a:txBody>
                    <a:bodyPr/>
                    <a:lstStyle/>
                    <a:p>
                      <a:pPr algn="ctr"/>
                      <a:r>
                        <a:rPr lang="en-US" dirty="0" smtClean="0"/>
                        <a:t>Download blank DMRs</a:t>
                      </a:r>
                      <a:endParaRPr lang="en-US" dirty="0"/>
                    </a:p>
                  </a:txBody>
                  <a:tcPr anchor="ctr"/>
                </a:tc>
                <a:tc>
                  <a:txBody>
                    <a:bodyPr/>
                    <a:lstStyle/>
                    <a:p>
                      <a:pPr algn="ctr"/>
                      <a:r>
                        <a:rPr lang="en-US" dirty="0" smtClean="0"/>
                        <a:t>Edit</a:t>
                      </a:r>
                      <a:r>
                        <a:rPr lang="en-US" baseline="0" dirty="0" smtClean="0"/>
                        <a:t> DMRs</a:t>
                      </a:r>
                      <a:endParaRPr lang="en-US" dirty="0"/>
                    </a:p>
                  </a:txBody>
                  <a:tcPr anchor="ctr"/>
                </a:tc>
                <a:tc>
                  <a:txBody>
                    <a:bodyPr/>
                    <a:lstStyle/>
                    <a:p>
                      <a:pPr algn="ctr"/>
                      <a:r>
                        <a:rPr lang="en-US" dirty="0" smtClean="0"/>
                        <a:t>Sign and</a:t>
                      </a:r>
                      <a:r>
                        <a:rPr lang="en-US" baseline="0" dirty="0" smtClean="0"/>
                        <a:t> submit DMRs</a:t>
                      </a:r>
                      <a:endParaRPr lang="en-US" dirty="0"/>
                    </a:p>
                  </a:txBody>
                  <a:tcPr anchor="ctr"/>
                </a:tc>
                <a:extLst>
                  <a:ext uri="{0D108BD9-81ED-4DB2-BD59-A6C34878D82A}">
                    <a16:rowId xmlns:a16="http://schemas.microsoft.com/office/drawing/2014/main" xmlns="" val="10000"/>
                  </a:ext>
                </a:extLst>
              </a:tr>
              <a:tr h="547586">
                <a:tc>
                  <a:txBody>
                    <a:bodyPr/>
                    <a:lstStyle/>
                    <a:p>
                      <a:pPr algn="ctr"/>
                      <a:r>
                        <a:rPr lang="en-US" dirty="0" smtClean="0"/>
                        <a:t>View</a:t>
                      </a:r>
                      <a:endParaRPr lang="en-US" dirty="0"/>
                    </a:p>
                  </a:txBody>
                  <a:tcPr anchor="ctr"/>
                </a:tc>
                <a:tc>
                  <a:txBody>
                    <a:bodyPr/>
                    <a:lstStyle/>
                    <a:p>
                      <a:pPr algn="ctr"/>
                      <a:r>
                        <a:rPr lang="en-US" dirty="0" smtClean="0"/>
                        <a:t>ALL</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47586">
                <a:tc>
                  <a:txBody>
                    <a:bodyPr/>
                    <a:lstStyle/>
                    <a:p>
                      <a:pPr algn="ctr"/>
                      <a:r>
                        <a:rPr lang="en-US" b="1" dirty="0" smtClean="0">
                          <a:solidFill>
                            <a:srgbClr val="CC0000"/>
                          </a:solidFill>
                        </a:rPr>
                        <a:t>Edit</a:t>
                      </a:r>
                      <a:endParaRPr lang="en-US" b="1" dirty="0">
                        <a:solidFill>
                          <a:srgbClr val="CC0000"/>
                        </a:solidFill>
                      </a:endParaRPr>
                    </a:p>
                  </a:txBody>
                  <a:tcPr anchor="ctr"/>
                </a:tc>
                <a:tc>
                  <a:txBody>
                    <a:bodyPr/>
                    <a:lstStyle/>
                    <a:p>
                      <a:pPr algn="ctr"/>
                      <a:r>
                        <a:rPr lang="en-US" dirty="0" smtClean="0"/>
                        <a:t>P.A.</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547586">
                <a:tc>
                  <a:txBody>
                    <a:bodyPr/>
                    <a:lstStyle/>
                    <a:p>
                      <a:pPr algn="ctr"/>
                      <a:r>
                        <a:rPr lang="en-US" b="0" dirty="0" smtClean="0">
                          <a:solidFill>
                            <a:schemeClr val="tx1"/>
                          </a:solidFill>
                        </a:rPr>
                        <a:t>Signatory</a:t>
                      </a:r>
                      <a:endParaRPr lang="en-US" b="0" dirty="0">
                        <a:solidFill>
                          <a:schemeClr val="tx1"/>
                        </a:solidFill>
                      </a:endParaRPr>
                    </a:p>
                  </a:txBody>
                  <a:tcPr anchor="ctr"/>
                </a:tc>
                <a:tc>
                  <a:txBody>
                    <a:bodyPr/>
                    <a:lstStyle/>
                    <a:p>
                      <a:pPr algn="ctr"/>
                      <a:r>
                        <a:rPr lang="en-US" dirty="0" smtClean="0"/>
                        <a:t>EPD</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951726">
                <a:tc>
                  <a:txBody>
                    <a:bodyPr/>
                    <a:lstStyle/>
                    <a:p>
                      <a:pPr algn="ctr"/>
                      <a:r>
                        <a:rPr lang="en-US" dirty="0" smtClean="0"/>
                        <a:t>Permit Admin. and </a:t>
                      </a:r>
                      <a:r>
                        <a:rPr lang="en-US" b="0" dirty="0" smtClean="0">
                          <a:solidFill>
                            <a:schemeClr val="tx1"/>
                          </a:solidFill>
                        </a:rPr>
                        <a:t>Signatory</a:t>
                      </a:r>
                      <a:endParaRPr lang="en-US" b="0" dirty="0">
                        <a:solidFill>
                          <a:schemeClr val="tx1"/>
                        </a:solidFill>
                      </a:endParaRPr>
                    </a:p>
                  </a:txBody>
                  <a:tcPr anchor="ctr"/>
                </a:tc>
                <a:tc>
                  <a:txBody>
                    <a:bodyPr/>
                    <a:lstStyle/>
                    <a:p>
                      <a:pPr algn="ctr"/>
                      <a:r>
                        <a:rPr lang="en-US" dirty="0" smtClean="0"/>
                        <a:t>EPD</a:t>
                      </a:r>
                      <a:endParaRPr lang="en-US"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951726">
                <a:tc>
                  <a:txBody>
                    <a:bodyPr/>
                    <a:lstStyle/>
                    <a:p>
                      <a:pPr algn="ctr"/>
                      <a:r>
                        <a:rPr lang="en-US" dirty="0" smtClean="0"/>
                        <a:t>Permit Admin. and </a:t>
                      </a:r>
                      <a:r>
                        <a:rPr lang="en-US" b="0" dirty="0" smtClean="0">
                          <a:solidFill>
                            <a:schemeClr val="tx1"/>
                          </a:solidFill>
                        </a:rPr>
                        <a:t>Edit</a:t>
                      </a:r>
                      <a:endParaRPr lang="en-US" b="0" dirty="0">
                        <a:solidFill>
                          <a:schemeClr val="tx1"/>
                        </a:solidFill>
                      </a:endParaRPr>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951726">
                <a:tc>
                  <a:txBody>
                    <a:bodyPr/>
                    <a:lstStyle/>
                    <a:p>
                      <a:pPr algn="ctr"/>
                      <a:r>
                        <a:rPr lang="en-US" dirty="0" smtClean="0"/>
                        <a:t>Permit Admin.</a:t>
                      </a:r>
                      <a:r>
                        <a:rPr lang="en-US" baseline="0" dirty="0" smtClean="0"/>
                        <a:t> and View</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8" name="Multiply 7"/>
          <p:cNvSpPr/>
          <p:nvPr/>
        </p:nvSpPr>
        <p:spPr>
          <a:xfrm>
            <a:off x="4391025" y="2085965"/>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5381625" y="2085965"/>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496050" y="2076431"/>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34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5425"/>
            <a:ext cx="8229600" cy="4010025"/>
          </a:xfrm>
        </p:spPr>
        <p:txBody>
          <a:bodyPr>
            <a:normAutofit fontScale="77500" lnSpcReduction="20000"/>
          </a:bodyPr>
          <a:lstStyle/>
          <a:p>
            <a:pPr marL="2743200" lvl="6" indent="0">
              <a:buNone/>
            </a:pPr>
            <a:endParaRPr lang="en-US" sz="3200" dirty="0" smtClean="0"/>
          </a:p>
          <a:p>
            <a:pPr lvl="1">
              <a:buFont typeface="Arial" panose="020B0604020202020204" pitchFamily="34" charset="0"/>
              <a:buChar char="•"/>
            </a:pPr>
            <a:r>
              <a:rPr lang="en-US" sz="3200" dirty="0"/>
              <a:t>T</a:t>
            </a:r>
            <a:r>
              <a:rPr lang="en-US" sz="3200" dirty="0" smtClean="0"/>
              <a:t>he FIRST person requesting access to a permit must request the signatory role.  They will automatically be given the Permit Administrator role.</a:t>
            </a:r>
          </a:p>
          <a:p>
            <a:pPr lvl="1">
              <a:buFont typeface="Arial" panose="020B0604020202020204" pitchFamily="34" charset="0"/>
              <a:buChar char="•"/>
            </a:pPr>
            <a:r>
              <a:rPr lang="en-US" sz="3200" dirty="0" smtClean="0"/>
              <a:t>That first person must submit either a signed “Subscriber Agreement” to EPD by mail and wait approval or they can make an electronic request.</a:t>
            </a:r>
          </a:p>
          <a:p>
            <a:pPr lvl="1">
              <a:buFont typeface="Arial" panose="020B0604020202020204" pitchFamily="34" charset="0"/>
              <a:buChar char="•"/>
            </a:pPr>
            <a:r>
              <a:rPr lang="en-US" sz="3200" dirty="0" smtClean="0"/>
              <a:t>EPD </a:t>
            </a:r>
            <a:r>
              <a:rPr lang="en-US" sz="3200" i="1" dirty="0" smtClean="0"/>
              <a:t>must always</a:t>
            </a:r>
            <a:r>
              <a:rPr lang="en-US" sz="3200" dirty="0" smtClean="0"/>
              <a:t> approve any Signatory Role.</a:t>
            </a:r>
          </a:p>
          <a:p>
            <a:pPr lvl="1">
              <a:buFont typeface="Arial" panose="020B0604020202020204" pitchFamily="34" charset="0"/>
              <a:buChar char="•"/>
            </a:pPr>
            <a:r>
              <a:rPr lang="en-US" sz="3200" dirty="0" smtClean="0"/>
              <a:t>Once EPD approves the Signatory Role, other people can request the other roles from the Permit Administrator.</a:t>
            </a:r>
          </a:p>
          <a:p>
            <a:pPr lvl="1"/>
            <a:endParaRPr lang="en-US" sz="3200" dirty="0" smtClean="0"/>
          </a:p>
        </p:txBody>
      </p:sp>
      <p:sp>
        <p:nvSpPr>
          <p:cNvPr id="2" name="TextBox 1"/>
          <p:cNvSpPr txBox="1"/>
          <p:nvPr/>
        </p:nvSpPr>
        <p:spPr>
          <a:xfrm>
            <a:off x="2793596" y="627797"/>
            <a:ext cx="3556808" cy="769441"/>
          </a:xfrm>
          <a:prstGeom prst="rect">
            <a:avLst/>
          </a:prstGeom>
          <a:noFill/>
        </p:spPr>
        <p:txBody>
          <a:bodyPr wrap="none" rtlCol="0" anchor="ctr">
            <a:spAutoFit/>
          </a:bodyPr>
          <a:lstStyle/>
          <a:p>
            <a:r>
              <a:rPr lang="en-US" sz="4400" b="1" dirty="0" smtClean="0"/>
              <a:t>Signatory Role</a:t>
            </a:r>
            <a:endParaRPr lang="en-US" sz="4400" b="1" dirty="0"/>
          </a:p>
        </p:txBody>
      </p:sp>
    </p:spTree>
    <p:extLst>
      <p:ext uri="{BB962C8B-B14F-4D97-AF65-F5344CB8AC3E}">
        <p14:creationId xmlns:p14="http://schemas.microsoft.com/office/powerpoint/2010/main" val="1439986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5392727"/>
              </p:ext>
            </p:extLst>
          </p:nvPr>
        </p:nvGraphicFramePr>
        <p:xfrm>
          <a:off x="714373" y="209321"/>
          <a:ext cx="7658103" cy="5834333"/>
        </p:xfrm>
        <a:graphic>
          <a:graphicData uri="http://schemas.openxmlformats.org/drawingml/2006/table">
            <a:tbl>
              <a:tblPr firstRow="1" bandRow="1">
                <a:tableStyleId>{5C22544A-7EE6-4342-B048-85BDC9FD1C3A}</a:tableStyleId>
              </a:tblPr>
              <a:tblGrid>
                <a:gridCol w="1352552">
                  <a:extLst>
                    <a:ext uri="{9D8B030D-6E8A-4147-A177-3AD203B41FA5}">
                      <a16:colId xmlns:a16="http://schemas.microsoft.com/office/drawing/2014/main" xmlns="" val="20000"/>
                    </a:ext>
                  </a:extLst>
                </a:gridCol>
                <a:gridCol w="116205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914285">
                  <a:extLst>
                    <a:ext uri="{9D8B030D-6E8A-4147-A177-3AD203B41FA5}">
                      <a16:colId xmlns:a16="http://schemas.microsoft.com/office/drawing/2014/main" xmlns="" val="20003"/>
                    </a:ext>
                  </a:extLst>
                </a:gridCol>
                <a:gridCol w="1190740">
                  <a:extLst>
                    <a:ext uri="{9D8B030D-6E8A-4147-A177-3AD203B41FA5}">
                      <a16:colId xmlns:a16="http://schemas.microsoft.com/office/drawing/2014/main" xmlns="" val="20004"/>
                    </a:ext>
                  </a:extLst>
                </a:gridCol>
                <a:gridCol w="931632">
                  <a:extLst>
                    <a:ext uri="{9D8B030D-6E8A-4147-A177-3AD203B41FA5}">
                      <a16:colId xmlns:a16="http://schemas.microsoft.com/office/drawing/2014/main" xmlns="" val="20005"/>
                    </a:ext>
                  </a:extLst>
                </a:gridCol>
                <a:gridCol w="1116244">
                  <a:extLst>
                    <a:ext uri="{9D8B030D-6E8A-4147-A177-3AD203B41FA5}">
                      <a16:colId xmlns:a16="http://schemas.microsoft.com/office/drawing/2014/main" xmlns="" val="20006"/>
                    </a:ext>
                  </a:extLst>
                </a:gridCol>
              </a:tblGrid>
              <a:tr h="1258634">
                <a:tc>
                  <a:txBody>
                    <a:bodyPr/>
                    <a:lstStyle/>
                    <a:p>
                      <a:pPr algn="ctr"/>
                      <a:r>
                        <a:rPr lang="en-US" dirty="0" smtClean="0"/>
                        <a:t>Role</a:t>
                      </a:r>
                      <a:endParaRPr lang="en-US" dirty="0"/>
                    </a:p>
                  </a:txBody>
                  <a:tcPr anchor="ctr"/>
                </a:tc>
                <a:tc>
                  <a:txBody>
                    <a:bodyPr/>
                    <a:lstStyle/>
                    <a:p>
                      <a:pPr algn="ctr"/>
                      <a:r>
                        <a:rPr lang="en-US" dirty="0" smtClean="0"/>
                        <a:t>Who approves?</a:t>
                      </a:r>
                      <a:endParaRPr lang="en-US" dirty="0"/>
                    </a:p>
                  </a:txBody>
                  <a:tcPr anchor="ctr"/>
                </a:tc>
                <a:tc>
                  <a:txBody>
                    <a:bodyPr/>
                    <a:lstStyle/>
                    <a:p>
                      <a:pPr algn="ctr"/>
                      <a:r>
                        <a:rPr lang="en-US" dirty="0" smtClean="0"/>
                        <a:t>Manage access</a:t>
                      </a:r>
                      <a:endParaRPr lang="en-US" dirty="0"/>
                    </a:p>
                  </a:txBody>
                  <a:tcPr anchor="ctr"/>
                </a:tc>
                <a:tc>
                  <a:txBody>
                    <a:bodyPr/>
                    <a:lstStyle/>
                    <a:p>
                      <a:pPr algn="ctr"/>
                      <a:r>
                        <a:rPr lang="en-US" dirty="0" smtClean="0"/>
                        <a:t>View</a:t>
                      </a:r>
                      <a:r>
                        <a:rPr lang="en-US" baseline="0" dirty="0" smtClean="0"/>
                        <a:t> DMR CORs</a:t>
                      </a:r>
                      <a:endParaRPr lang="en-US" dirty="0"/>
                    </a:p>
                  </a:txBody>
                  <a:tcPr anchor="ctr"/>
                </a:tc>
                <a:tc>
                  <a:txBody>
                    <a:bodyPr/>
                    <a:lstStyle/>
                    <a:p>
                      <a:pPr algn="ctr"/>
                      <a:r>
                        <a:rPr lang="en-US" dirty="0" smtClean="0"/>
                        <a:t>Download blank DMRs</a:t>
                      </a:r>
                      <a:endParaRPr lang="en-US" dirty="0"/>
                    </a:p>
                  </a:txBody>
                  <a:tcPr anchor="ctr"/>
                </a:tc>
                <a:tc>
                  <a:txBody>
                    <a:bodyPr/>
                    <a:lstStyle/>
                    <a:p>
                      <a:pPr algn="ctr"/>
                      <a:r>
                        <a:rPr lang="en-US" dirty="0" smtClean="0"/>
                        <a:t>Edit</a:t>
                      </a:r>
                      <a:r>
                        <a:rPr lang="en-US" baseline="0" dirty="0" smtClean="0"/>
                        <a:t> DMRs</a:t>
                      </a:r>
                      <a:endParaRPr lang="en-US" dirty="0"/>
                    </a:p>
                  </a:txBody>
                  <a:tcPr anchor="ctr"/>
                </a:tc>
                <a:tc>
                  <a:txBody>
                    <a:bodyPr/>
                    <a:lstStyle/>
                    <a:p>
                      <a:pPr algn="ctr"/>
                      <a:r>
                        <a:rPr lang="en-US" dirty="0" smtClean="0"/>
                        <a:t>Sign and</a:t>
                      </a:r>
                      <a:r>
                        <a:rPr lang="en-US" baseline="0" dirty="0" smtClean="0"/>
                        <a:t> submit DMRs</a:t>
                      </a:r>
                      <a:endParaRPr lang="en-US" dirty="0"/>
                    </a:p>
                  </a:txBody>
                  <a:tcPr anchor="ctr"/>
                </a:tc>
                <a:extLst>
                  <a:ext uri="{0D108BD9-81ED-4DB2-BD59-A6C34878D82A}">
                    <a16:rowId xmlns:a16="http://schemas.microsoft.com/office/drawing/2014/main" xmlns="" val="10000"/>
                  </a:ext>
                </a:extLst>
              </a:tr>
              <a:tr h="557053">
                <a:tc>
                  <a:txBody>
                    <a:bodyPr/>
                    <a:lstStyle/>
                    <a:p>
                      <a:pPr algn="ctr"/>
                      <a:r>
                        <a:rPr lang="en-US" dirty="0" smtClean="0"/>
                        <a:t>View</a:t>
                      </a:r>
                      <a:endParaRPr lang="en-US" dirty="0"/>
                    </a:p>
                  </a:txBody>
                  <a:tcPr anchor="ctr"/>
                </a:tc>
                <a:tc>
                  <a:txBody>
                    <a:bodyPr/>
                    <a:lstStyle/>
                    <a:p>
                      <a:pPr algn="ctr"/>
                      <a:r>
                        <a:rPr lang="en-US" dirty="0" smtClean="0"/>
                        <a:t>ALL</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57053">
                <a:tc>
                  <a:txBody>
                    <a:bodyPr/>
                    <a:lstStyle/>
                    <a:p>
                      <a:pPr algn="ctr"/>
                      <a:r>
                        <a:rPr lang="en-US" dirty="0" smtClean="0"/>
                        <a:t>Edit</a:t>
                      </a:r>
                      <a:endParaRPr lang="en-US" dirty="0"/>
                    </a:p>
                  </a:txBody>
                  <a:tcPr anchor="ctr"/>
                </a:tc>
                <a:tc>
                  <a:txBody>
                    <a:bodyPr/>
                    <a:lstStyle/>
                    <a:p>
                      <a:pPr algn="ctr"/>
                      <a:r>
                        <a:rPr lang="en-US" dirty="0" smtClean="0"/>
                        <a:t>P.A.</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557053">
                <a:tc>
                  <a:txBody>
                    <a:bodyPr/>
                    <a:lstStyle/>
                    <a:p>
                      <a:pPr algn="ctr"/>
                      <a:r>
                        <a:rPr lang="en-US" b="1" dirty="0" smtClean="0">
                          <a:solidFill>
                            <a:srgbClr val="CC0000"/>
                          </a:solidFill>
                        </a:rPr>
                        <a:t>Signatory</a:t>
                      </a:r>
                      <a:endParaRPr lang="en-US" b="1" dirty="0">
                        <a:solidFill>
                          <a:srgbClr val="CC0000"/>
                        </a:solidFill>
                      </a:endParaRPr>
                    </a:p>
                  </a:txBody>
                  <a:tcPr anchor="ctr"/>
                </a:tc>
                <a:tc>
                  <a:txBody>
                    <a:bodyPr/>
                    <a:lstStyle/>
                    <a:p>
                      <a:pPr algn="ctr"/>
                      <a:r>
                        <a:rPr lang="en-US" dirty="0" smtClean="0"/>
                        <a:t>EPD</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968180">
                <a:tc>
                  <a:txBody>
                    <a:bodyPr/>
                    <a:lstStyle/>
                    <a:p>
                      <a:pPr algn="ctr"/>
                      <a:r>
                        <a:rPr lang="en-US" dirty="0" smtClean="0"/>
                        <a:t>Permit Admin. and </a:t>
                      </a:r>
                      <a:r>
                        <a:rPr lang="en-US" b="0" dirty="0" smtClean="0">
                          <a:solidFill>
                            <a:schemeClr val="tx1"/>
                          </a:solidFill>
                        </a:rPr>
                        <a:t>Signatory</a:t>
                      </a:r>
                      <a:endParaRPr lang="en-US" b="0" dirty="0">
                        <a:solidFill>
                          <a:schemeClr val="tx1"/>
                        </a:solidFill>
                      </a:endParaRPr>
                    </a:p>
                  </a:txBody>
                  <a:tcPr anchor="ctr"/>
                </a:tc>
                <a:tc>
                  <a:txBody>
                    <a:bodyPr/>
                    <a:lstStyle/>
                    <a:p>
                      <a:pPr algn="ctr"/>
                      <a:r>
                        <a:rPr lang="en-US" dirty="0" smtClean="0"/>
                        <a:t>EPD</a:t>
                      </a:r>
                      <a:endParaRPr lang="en-US" dirty="0"/>
                    </a:p>
                  </a:txBody>
                  <a:tcPr anchor="ct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968180">
                <a:tc>
                  <a:txBody>
                    <a:bodyPr/>
                    <a:lstStyle/>
                    <a:p>
                      <a:pPr algn="ctr"/>
                      <a:r>
                        <a:rPr lang="en-US" dirty="0" smtClean="0"/>
                        <a:t>Permit Admin. and Edit</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968180">
                <a:tc>
                  <a:txBody>
                    <a:bodyPr/>
                    <a:lstStyle/>
                    <a:p>
                      <a:pPr algn="ctr"/>
                      <a:r>
                        <a:rPr lang="en-US" dirty="0" smtClean="0"/>
                        <a:t>Permit Admin.</a:t>
                      </a:r>
                      <a:r>
                        <a:rPr lang="en-US" baseline="0" dirty="0" smtClean="0"/>
                        <a:t> and View</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8" name="Multiply 7"/>
          <p:cNvSpPr/>
          <p:nvPr/>
        </p:nvSpPr>
        <p:spPr>
          <a:xfrm>
            <a:off x="4391025" y="2609840"/>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5381625" y="259555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496050" y="2581271"/>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Multiply 22"/>
          <p:cNvSpPr/>
          <p:nvPr/>
        </p:nvSpPr>
        <p:spPr>
          <a:xfrm>
            <a:off x="7534275" y="259555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792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10025"/>
          </a:xfrm>
        </p:spPr>
        <p:txBody>
          <a:bodyPr>
            <a:normAutofit fontScale="92500" lnSpcReduction="10000"/>
          </a:bodyPr>
          <a:lstStyle/>
          <a:p>
            <a:pPr lvl="1">
              <a:buFont typeface="Arial" panose="020B0604020202020204" pitchFamily="34" charset="0"/>
              <a:buChar char="•"/>
            </a:pPr>
            <a:r>
              <a:rPr lang="en-US" sz="3500" dirty="0" smtClean="0"/>
              <a:t>The first person from your facility requesting access will </a:t>
            </a:r>
            <a:r>
              <a:rPr lang="en-US" sz="3500" i="1" dirty="0" smtClean="0"/>
              <a:t>automatically</a:t>
            </a:r>
            <a:r>
              <a:rPr lang="en-US" sz="3500" dirty="0" smtClean="0"/>
              <a:t> be given the Permit Administrator Role after EPD approval.</a:t>
            </a:r>
          </a:p>
          <a:p>
            <a:pPr lvl="1">
              <a:buFont typeface="Arial" panose="020B0604020202020204" pitchFamily="34" charset="0"/>
              <a:buChar char="•"/>
            </a:pPr>
            <a:r>
              <a:rPr lang="en-US" sz="3300" dirty="0" smtClean="0"/>
              <a:t>That first person can then hand off the P.A. role to someone else but that someone else will </a:t>
            </a:r>
            <a:r>
              <a:rPr lang="en-US" sz="3300" dirty="0"/>
              <a:t>have to create their own </a:t>
            </a:r>
            <a:r>
              <a:rPr lang="en-US" sz="3300" dirty="0" err="1"/>
              <a:t>NetDMR</a:t>
            </a:r>
            <a:r>
              <a:rPr lang="en-US" sz="3300" dirty="0"/>
              <a:t> </a:t>
            </a:r>
            <a:r>
              <a:rPr lang="en-US" sz="3300" dirty="0" smtClean="0"/>
              <a:t>account and request access.</a:t>
            </a:r>
            <a:endParaRPr lang="en-US" sz="3300" dirty="0"/>
          </a:p>
          <a:p>
            <a:pPr lvl="1">
              <a:buFont typeface="Arial" panose="020B0604020202020204" pitchFamily="34" charset="0"/>
              <a:buChar char="•"/>
            </a:pPr>
            <a:endParaRPr lang="en-US" sz="3300" dirty="0" smtClean="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Permit Administrator Role</a:t>
            </a:r>
            <a:endParaRPr lang="en-US" b="1" dirty="0"/>
          </a:p>
        </p:txBody>
      </p:sp>
    </p:spTree>
    <p:extLst>
      <p:ext uri="{BB962C8B-B14F-4D97-AF65-F5344CB8AC3E}">
        <p14:creationId xmlns:p14="http://schemas.microsoft.com/office/powerpoint/2010/main" val="46648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Permit Administrator Role</a:t>
            </a:r>
            <a:endParaRPr lang="en-US" b="1" dirty="0"/>
          </a:p>
        </p:txBody>
      </p:sp>
      <p:sp>
        <p:nvSpPr>
          <p:cNvPr id="3" name="Content Placeholder 2"/>
          <p:cNvSpPr>
            <a:spLocks noGrp="1"/>
          </p:cNvSpPr>
          <p:nvPr>
            <p:ph idx="1"/>
          </p:nvPr>
        </p:nvSpPr>
        <p:spPr>
          <a:xfrm>
            <a:off x="457200" y="1724025"/>
            <a:ext cx="8229600" cy="4010025"/>
          </a:xfrm>
        </p:spPr>
        <p:txBody>
          <a:bodyPr>
            <a:normAutofit fontScale="70000" lnSpcReduction="20000"/>
          </a:bodyPr>
          <a:lstStyle/>
          <a:p>
            <a:r>
              <a:rPr lang="en-US" sz="3700" dirty="0" smtClean="0"/>
              <a:t>The </a:t>
            </a:r>
            <a:r>
              <a:rPr lang="en-US" sz="3700" dirty="0"/>
              <a:t>Permit Administrator is the “head honcho” who </a:t>
            </a:r>
            <a:r>
              <a:rPr lang="en-US" sz="3700" dirty="0" smtClean="0"/>
              <a:t>manages access for other Roles.</a:t>
            </a:r>
          </a:p>
          <a:p>
            <a:r>
              <a:rPr lang="en-US" sz="3700" dirty="0" smtClean="0"/>
              <a:t>The Permit Administrator does NOT need EPD approval to approve Edit, View, Permit Administrator, or Partial DMR Role requests. </a:t>
            </a:r>
            <a:r>
              <a:rPr lang="en-US" sz="3700" b="1" dirty="0">
                <a:solidFill>
                  <a:srgbClr val="CC0000"/>
                </a:solidFill>
              </a:rPr>
              <a:t>The Permit Administrator cannot approve Signatory role requests. </a:t>
            </a:r>
            <a:r>
              <a:rPr lang="en-US" sz="3700" b="1" dirty="0" smtClean="0">
                <a:solidFill>
                  <a:srgbClr val="CC0000"/>
                </a:solidFill>
              </a:rPr>
              <a:t>Remember EPD </a:t>
            </a:r>
            <a:r>
              <a:rPr lang="en-US" sz="3700" b="1" dirty="0">
                <a:solidFill>
                  <a:srgbClr val="CC0000"/>
                </a:solidFill>
              </a:rPr>
              <a:t>approval </a:t>
            </a:r>
            <a:r>
              <a:rPr lang="en-US" sz="3700" b="1" dirty="0" smtClean="0">
                <a:solidFill>
                  <a:srgbClr val="CC0000"/>
                </a:solidFill>
              </a:rPr>
              <a:t>is always needed for Signatory</a:t>
            </a:r>
            <a:r>
              <a:rPr lang="en-US" sz="3700" dirty="0" smtClean="0">
                <a:solidFill>
                  <a:srgbClr val="CC0000"/>
                </a:solidFill>
              </a:rPr>
              <a:t>!</a:t>
            </a:r>
            <a:endParaRPr lang="en-US" sz="3700" dirty="0">
              <a:solidFill>
                <a:srgbClr val="CC0000"/>
              </a:solidFill>
            </a:endParaRPr>
          </a:p>
          <a:p>
            <a:r>
              <a:rPr lang="en-US" sz="3700" dirty="0" smtClean="0"/>
              <a:t>The Permit Administrator may have other Roles, </a:t>
            </a:r>
            <a:r>
              <a:rPr lang="en-US" sz="3700" b="1" dirty="0" smtClean="0">
                <a:solidFill>
                  <a:srgbClr val="CC0000"/>
                </a:solidFill>
              </a:rPr>
              <a:t>but they still have to request them, and they can approve themselves.  They can also remove their own Permit Administrator role so be careful.</a:t>
            </a:r>
            <a:endParaRPr lang="en-US" sz="3700" b="1" dirty="0">
              <a:solidFill>
                <a:srgbClr val="CC0000"/>
              </a:solidFill>
            </a:endParaRPr>
          </a:p>
        </p:txBody>
      </p:sp>
    </p:spTree>
    <p:extLst>
      <p:ext uri="{BB962C8B-B14F-4D97-AF65-F5344CB8AC3E}">
        <p14:creationId xmlns:p14="http://schemas.microsoft.com/office/powerpoint/2010/main" val="2231134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8457167"/>
              </p:ext>
            </p:extLst>
          </p:nvPr>
        </p:nvGraphicFramePr>
        <p:xfrm>
          <a:off x="714373" y="193770"/>
          <a:ext cx="7658103" cy="5317888"/>
        </p:xfrm>
        <a:graphic>
          <a:graphicData uri="http://schemas.openxmlformats.org/drawingml/2006/table">
            <a:tbl>
              <a:tblPr firstRow="1" bandRow="1">
                <a:tableStyleId>{5C22544A-7EE6-4342-B048-85BDC9FD1C3A}</a:tableStyleId>
              </a:tblPr>
              <a:tblGrid>
                <a:gridCol w="1352552">
                  <a:extLst>
                    <a:ext uri="{9D8B030D-6E8A-4147-A177-3AD203B41FA5}">
                      <a16:colId xmlns:a16="http://schemas.microsoft.com/office/drawing/2014/main" xmlns="" val="20000"/>
                    </a:ext>
                  </a:extLst>
                </a:gridCol>
                <a:gridCol w="116205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904875">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931632">
                  <a:extLst>
                    <a:ext uri="{9D8B030D-6E8A-4147-A177-3AD203B41FA5}">
                      <a16:colId xmlns:a16="http://schemas.microsoft.com/office/drawing/2014/main" xmlns="" val="20005"/>
                    </a:ext>
                  </a:extLst>
                </a:gridCol>
                <a:gridCol w="1116244">
                  <a:extLst>
                    <a:ext uri="{9D8B030D-6E8A-4147-A177-3AD203B41FA5}">
                      <a16:colId xmlns:a16="http://schemas.microsoft.com/office/drawing/2014/main" xmlns="" val="20006"/>
                    </a:ext>
                  </a:extLst>
                </a:gridCol>
              </a:tblGrid>
              <a:tr h="996358">
                <a:tc>
                  <a:txBody>
                    <a:bodyPr/>
                    <a:lstStyle/>
                    <a:p>
                      <a:pPr algn="ctr"/>
                      <a:r>
                        <a:rPr lang="en-US" dirty="0" smtClean="0"/>
                        <a:t>Role</a:t>
                      </a:r>
                      <a:endParaRPr lang="en-US" dirty="0"/>
                    </a:p>
                  </a:txBody>
                  <a:tcPr anchor="ctr"/>
                </a:tc>
                <a:tc>
                  <a:txBody>
                    <a:bodyPr/>
                    <a:lstStyle/>
                    <a:p>
                      <a:pPr algn="ctr"/>
                      <a:r>
                        <a:rPr lang="en-US" dirty="0" smtClean="0"/>
                        <a:t>Who approves?</a:t>
                      </a:r>
                      <a:endParaRPr lang="en-US" dirty="0"/>
                    </a:p>
                  </a:txBody>
                  <a:tcPr anchor="ctr"/>
                </a:tc>
                <a:tc>
                  <a:txBody>
                    <a:bodyPr/>
                    <a:lstStyle/>
                    <a:p>
                      <a:pPr algn="ctr"/>
                      <a:r>
                        <a:rPr lang="en-US" dirty="0" smtClean="0"/>
                        <a:t>Manage access</a:t>
                      </a:r>
                      <a:endParaRPr lang="en-US" dirty="0"/>
                    </a:p>
                  </a:txBody>
                  <a:tcPr anchor="ctr"/>
                </a:tc>
                <a:tc>
                  <a:txBody>
                    <a:bodyPr/>
                    <a:lstStyle/>
                    <a:p>
                      <a:pPr algn="ctr"/>
                      <a:r>
                        <a:rPr lang="en-US" dirty="0" smtClean="0"/>
                        <a:t>View</a:t>
                      </a:r>
                      <a:r>
                        <a:rPr lang="en-US" baseline="0" dirty="0" smtClean="0"/>
                        <a:t> DMR CORs</a:t>
                      </a:r>
                      <a:endParaRPr lang="en-US" dirty="0"/>
                    </a:p>
                  </a:txBody>
                  <a:tcPr anchor="ctr"/>
                </a:tc>
                <a:tc>
                  <a:txBody>
                    <a:bodyPr/>
                    <a:lstStyle/>
                    <a:p>
                      <a:pPr algn="ctr"/>
                      <a:r>
                        <a:rPr lang="en-US" dirty="0" smtClean="0"/>
                        <a:t>Download blank DMRs</a:t>
                      </a:r>
                      <a:endParaRPr lang="en-US" dirty="0"/>
                    </a:p>
                  </a:txBody>
                  <a:tcPr anchor="ctr"/>
                </a:tc>
                <a:tc>
                  <a:txBody>
                    <a:bodyPr/>
                    <a:lstStyle/>
                    <a:p>
                      <a:pPr algn="ctr"/>
                      <a:r>
                        <a:rPr lang="en-US" dirty="0" smtClean="0"/>
                        <a:t>Edit</a:t>
                      </a:r>
                      <a:r>
                        <a:rPr lang="en-US" baseline="0" dirty="0" smtClean="0"/>
                        <a:t> DMRs</a:t>
                      </a:r>
                      <a:endParaRPr lang="en-US" dirty="0"/>
                    </a:p>
                  </a:txBody>
                  <a:tcPr anchor="ctr"/>
                </a:tc>
                <a:tc>
                  <a:txBody>
                    <a:bodyPr/>
                    <a:lstStyle/>
                    <a:p>
                      <a:pPr algn="ctr"/>
                      <a:r>
                        <a:rPr lang="en-US" dirty="0" smtClean="0"/>
                        <a:t>Sign and</a:t>
                      </a:r>
                      <a:r>
                        <a:rPr lang="en-US" baseline="0" dirty="0" smtClean="0"/>
                        <a:t> submit DMRs</a:t>
                      </a:r>
                      <a:endParaRPr lang="en-US" dirty="0"/>
                    </a:p>
                  </a:txBody>
                  <a:tcPr anchor="ctr"/>
                </a:tc>
                <a:extLst>
                  <a:ext uri="{0D108BD9-81ED-4DB2-BD59-A6C34878D82A}">
                    <a16:rowId xmlns:a16="http://schemas.microsoft.com/office/drawing/2014/main" xmlns="" val="10000"/>
                  </a:ext>
                </a:extLst>
              </a:tr>
              <a:tr h="526110">
                <a:tc>
                  <a:txBody>
                    <a:bodyPr/>
                    <a:lstStyle/>
                    <a:p>
                      <a:pPr algn="ctr"/>
                      <a:r>
                        <a:rPr lang="en-US" dirty="0" smtClean="0"/>
                        <a:t>View</a:t>
                      </a:r>
                      <a:endParaRPr lang="en-US" dirty="0"/>
                    </a:p>
                  </a:txBody>
                  <a:tcPr anchor="ctr"/>
                </a:tc>
                <a:tc>
                  <a:txBody>
                    <a:bodyPr/>
                    <a:lstStyle/>
                    <a:p>
                      <a:pPr algn="ctr"/>
                      <a:r>
                        <a:rPr lang="en-US" dirty="0" smtClean="0"/>
                        <a:t>ALL</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26110">
                <a:tc>
                  <a:txBody>
                    <a:bodyPr/>
                    <a:lstStyle/>
                    <a:p>
                      <a:pPr algn="ctr"/>
                      <a:r>
                        <a:rPr lang="en-US" dirty="0" smtClean="0"/>
                        <a:t>Edit</a:t>
                      </a:r>
                      <a:endParaRPr lang="en-US" dirty="0"/>
                    </a:p>
                  </a:txBody>
                  <a:tcPr anchor="ctr"/>
                </a:tc>
                <a:tc>
                  <a:txBody>
                    <a:bodyPr/>
                    <a:lstStyle/>
                    <a:p>
                      <a:pPr algn="ctr"/>
                      <a:r>
                        <a:rPr lang="en-US" dirty="0" smtClean="0"/>
                        <a:t>P.A.</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526110">
                <a:tc>
                  <a:txBody>
                    <a:bodyPr/>
                    <a:lstStyle/>
                    <a:p>
                      <a:pPr algn="ctr"/>
                      <a:r>
                        <a:rPr lang="en-US" dirty="0" smtClean="0"/>
                        <a:t>Signatory</a:t>
                      </a:r>
                      <a:endParaRPr lang="en-US" dirty="0"/>
                    </a:p>
                  </a:txBody>
                  <a:tcPr anchor="ctr"/>
                </a:tc>
                <a:tc>
                  <a:txBody>
                    <a:bodyPr/>
                    <a:lstStyle/>
                    <a:p>
                      <a:pPr algn="ctr"/>
                      <a:r>
                        <a:rPr lang="en-US" dirty="0" smtClean="0"/>
                        <a:t>EPD</a:t>
                      </a:r>
                      <a:endParaRPr lang="en-US" dirty="0"/>
                    </a:p>
                  </a:txBody>
                  <a:tcPr anchor="ct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711433">
                <a:tc>
                  <a:txBody>
                    <a:bodyPr/>
                    <a:lstStyle/>
                    <a:p>
                      <a:pPr algn="ctr"/>
                      <a:r>
                        <a:rPr lang="en-US" b="1" dirty="0" smtClean="0">
                          <a:solidFill>
                            <a:srgbClr val="CC0000"/>
                          </a:solidFill>
                        </a:rPr>
                        <a:t>Permit Admin. </a:t>
                      </a:r>
                      <a:r>
                        <a:rPr lang="en-US" dirty="0" smtClean="0"/>
                        <a:t>and Signatory</a:t>
                      </a:r>
                      <a:endParaRPr lang="en-US" dirty="0"/>
                    </a:p>
                  </a:txBody>
                  <a:tcPr anchor="ctr"/>
                </a:tc>
                <a:tc>
                  <a:txBody>
                    <a:bodyPr/>
                    <a:lstStyle/>
                    <a:p>
                      <a:pPr algn="ctr"/>
                      <a:r>
                        <a:rPr lang="en-US" dirty="0" smtClean="0"/>
                        <a:t>EPD</a:t>
                      </a:r>
                      <a:endParaRPr lang="en-US"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4"/>
                  </a:ext>
                </a:extLst>
              </a:tr>
              <a:tr h="697450">
                <a:tc>
                  <a:txBody>
                    <a:bodyPr/>
                    <a:lstStyle/>
                    <a:p>
                      <a:pPr algn="ctr"/>
                      <a:r>
                        <a:rPr lang="en-US" b="1" dirty="0" smtClean="0">
                          <a:solidFill>
                            <a:srgbClr val="CC0000"/>
                          </a:solidFill>
                        </a:rPr>
                        <a:t>Permit Admin.</a:t>
                      </a:r>
                      <a:r>
                        <a:rPr lang="en-US" dirty="0" smtClean="0"/>
                        <a:t> and Edit</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697450">
                <a:tc>
                  <a:txBody>
                    <a:bodyPr/>
                    <a:lstStyle/>
                    <a:p>
                      <a:pPr algn="ctr"/>
                      <a:r>
                        <a:rPr lang="en-US" b="1" dirty="0" smtClean="0">
                          <a:solidFill>
                            <a:srgbClr val="CC0000"/>
                          </a:solidFill>
                        </a:rPr>
                        <a:t>Permit Admin.</a:t>
                      </a:r>
                      <a:r>
                        <a:rPr lang="en-US" b="1" baseline="0" dirty="0" smtClean="0"/>
                        <a:t> </a:t>
                      </a:r>
                      <a:r>
                        <a:rPr lang="en-US" baseline="0" dirty="0" smtClean="0"/>
                        <a:t>and View</a:t>
                      </a:r>
                      <a:endParaRPr lang="en-US" dirty="0"/>
                    </a:p>
                  </a:txBody>
                  <a:tcPr anchor="ctr"/>
                </a:tc>
                <a:tc>
                  <a:txBody>
                    <a:bodyPr/>
                    <a:lstStyle/>
                    <a:p>
                      <a:pPr algn="ctr"/>
                      <a:r>
                        <a:rPr lang="en-US" dirty="0" smtClean="0"/>
                        <a:t>P.A.</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11" name="Multiply 10"/>
          <p:cNvSpPr/>
          <p:nvPr/>
        </p:nvSpPr>
        <p:spPr>
          <a:xfrm>
            <a:off x="3419475" y="3314692"/>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4391025" y="331469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5362575" y="333374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6496050" y="333374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7534275" y="333374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ultiply 15"/>
          <p:cNvSpPr/>
          <p:nvPr/>
        </p:nvSpPr>
        <p:spPr>
          <a:xfrm>
            <a:off x="3419475" y="4181466"/>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ultiply 16"/>
          <p:cNvSpPr/>
          <p:nvPr/>
        </p:nvSpPr>
        <p:spPr>
          <a:xfrm>
            <a:off x="4410075" y="420528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p:cNvSpPr/>
          <p:nvPr/>
        </p:nvSpPr>
        <p:spPr>
          <a:xfrm>
            <a:off x="5362575" y="4205285"/>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ultiply 18"/>
          <p:cNvSpPr/>
          <p:nvPr/>
        </p:nvSpPr>
        <p:spPr>
          <a:xfrm>
            <a:off x="6496050" y="421957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ultiply 19"/>
          <p:cNvSpPr/>
          <p:nvPr/>
        </p:nvSpPr>
        <p:spPr>
          <a:xfrm>
            <a:off x="5362575" y="5105398"/>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ultiply 20"/>
          <p:cNvSpPr/>
          <p:nvPr/>
        </p:nvSpPr>
        <p:spPr>
          <a:xfrm>
            <a:off x="3400425" y="510539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ply 21"/>
          <p:cNvSpPr/>
          <p:nvPr/>
        </p:nvSpPr>
        <p:spPr>
          <a:xfrm>
            <a:off x="4400550" y="5105398"/>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133725" y="298273"/>
            <a:ext cx="1257300" cy="1000125"/>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29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rmAutofit fontScale="90000"/>
          </a:bodyPr>
          <a:lstStyle/>
          <a:p>
            <a:r>
              <a:rPr lang="en-US" b="1" dirty="0" smtClean="0"/>
              <a:t>What are the benefits of </a:t>
            </a:r>
            <a:r>
              <a:rPr lang="en-US" b="1" dirty="0" err="1" smtClean="0"/>
              <a:t>NetDMR</a:t>
            </a:r>
            <a:r>
              <a:rPr lang="en-US" b="1" dirty="0" smtClean="0"/>
              <a:t>?</a:t>
            </a:r>
            <a:endParaRPr lang="en-US" b="1" dirty="0"/>
          </a:p>
        </p:txBody>
      </p:sp>
      <p:sp>
        <p:nvSpPr>
          <p:cNvPr id="3" name="Content Placeholder 2"/>
          <p:cNvSpPr>
            <a:spLocks noGrp="1"/>
          </p:cNvSpPr>
          <p:nvPr>
            <p:ph idx="1"/>
          </p:nvPr>
        </p:nvSpPr>
        <p:spPr>
          <a:xfrm>
            <a:off x="457200" y="1438275"/>
            <a:ext cx="8229600" cy="3838575"/>
          </a:xfrm>
          <a:solidFill>
            <a:schemeClr val="bg1"/>
          </a:solidFill>
        </p:spPr>
        <p:txBody>
          <a:bodyPr>
            <a:normAutofit lnSpcReduction="10000"/>
          </a:bodyPr>
          <a:lstStyle/>
          <a:p>
            <a:pPr marL="514350" indent="-514350">
              <a:buFont typeface="+mj-lt"/>
              <a:buAutoNum type="arabicPeriod"/>
            </a:pPr>
            <a:r>
              <a:rPr lang="en-US" dirty="0" smtClean="0"/>
              <a:t>Eliminates paper data entry</a:t>
            </a:r>
          </a:p>
          <a:p>
            <a:pPr marL="514350" indent="-514350">
              <a:buFont typeface="+mj-lt"/>
              <a:buAutoNum type="arabicPeriod"/>
            </a:pPr>
            <a:r>
              <a:rPr lang="en-US" dirty="0" smtClean="0"/>
              <a:t>Improves data quality and availability</a:t>
            </a:r>
          </a:p>
          <a:p>
            <a:pPr marL="514350" indent="-514350">
              <a:buFont typeface="+mj-lt"/>
              <a:buAutoNum type="arabicPeriod"/>
            </a:pPr>
            <a:r>
              <a:rPr lang="en-US" dirty="0"/>
              <a:t>Encourages </a:t>
            </a:r>
            <a:r>
              <a:rPr lang="en-US" dirty="0" smtClean="0"/>
              <a:t>consistency</a:t>
            </a:r>
            <a:r>
              <a:rPr lang="en-US" dirty="0"/>
              <a:t> </a:t>
            </a:r>
            <a:r>
              <a:rPr lang="en-US" dirty="0" smtClean="0"/>
              <a:t>of data</a:t>
            </a:r>
          </a:p>
          <a:p>
            <a:pPr marL="514350" indent="-514350">
              <a:buFont typeface="+mj-lt"/>
              <a:buAutoNum type="arabicPeriod"/>
            </a:pPr>
            <a:r>
              <a:rPr lang="en-US" dirty="0" smtClean="0"/>
              <a:t>Provides email confirmation of DMR submission</a:t>
            </a:r>
          </a:p>
          <a:p>
            <a:pPr marL="514350" indent="-514350">
              <a:buFont typeface="+mj-lt"/>
              <a:buAutoNum type="arabicPeriod"/>
            </a:pPr>
            <a:r>
              <a:rPr lang="en-US" i="1" dirty="0" smtClean="0"/>
              <a:t>Greatly</a:t>
            </a:r>
            <a:r>
              <a:rPr lang="en-US" dirty="0" smtClean="0"/>
              <a:t> speeds up the whole DMR process (once you get used to it)</a:t>
            </a:r>
            <a:endParaRPr lang="en-US" i="1" dirty="0"/>
          </a:p>
        </p:txBody>
      </p:sp>
    </p:spTree>
    <p:extLst>
      <p:ext uri="{BB962C8B-B14F-4D97-AF65-F5344CB8AC3E}">
        <p14:creationId xmlns:p14="http://schemas.microsoft.com/office/powerpoint/2010/main" val="267963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9879129"/>
              </p:ext>
            </p:extLst>
          </p:nvPr>
        </p:nvGraphicFramePr>
        <p:xfrm>
          <a:off x="714373" y="220339"/>
          <a:ext cx="7658103" cy="5302802"/>
        </p:xfrm>
        <a:graphic>
          <a:graphicData uri="http://schemas.openxmlformats.org/drawingml/2006/table">
            <a:tbl>
              <a:tblPr firstRow="1" bandRow="1">
                <a:tableStyleId>{5C22544A-7EE6-4342-B048-85BDC9FD1C3A}</a:tableStyleId>
              </a:tblPr>
              <a:tblGrid>
                <a:gridCol w="1675209">
                  <a:extLst>
                    <a:ext uri="{9D8B030D-6E8A-4147-A177-3AD203B41FA5}">
                      <a16:colId xmlns:a16="http://schemas.microsoft.com/office/drawing/2014/main" xmlns="" val="20000"/>
                    </a:ext>
                  </a:extLst>
                </a:gridCol>
                <a:gridCol w="1098432">
                  <a:extLst>
                    <a:ext uri="{9D8B030D-6E8A-4147-A177-3AD203B41FA5}">
                      <a16:colId xmlns:a16="http://schemas.microsoft.com/office/drawing/2014/main" xmlns="" val="20001"/>
                    </a:ext>
                  </a:extLst>
                </a:gridCol>
                <a:gridCol w="1055409">
                  <a:extLst>
                    <a:ext uri="{9D8B030D-6E8A-4147-A177-3AD203B41FA5}">
                      <a16:colId xmlns:a16="http://schemas.microsoft.com/office/drawing/2014/main" xmlns="" val="20002"/>
                    </a:ext>
                  </a:extLst>
                </a:gridCol>
                <a:gridCol w="1352552">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1276351">
                  <a:extLst>
                    <a:ext uri="{9D8B030D-6E8A-4147-A177-3AD203B41FA5}">
                      <a16:colId xmlns:a16="http://schemas.microsoft.com/office/drawing/2014/main" xmlns="" val="20005"/>
                    </a:ext>
                  </a:extLst>
                </a:gridCol>
              </a:tblGrid>
              <a:tr h="1055014">
                <a:tc>
                  <a:txBody>
                    <a:bodyPr/>
                    <a:lstStyle/>
                    <a:p>
                      <a:pPr algn="ctr"/>
                      <a:r>
                        <a:rPr lang="en-US" dirty="0" smtClean="0"/>
                        <a:t>Role</a:t>
                      </a:r>
                      <a:endParaRPr lang="en-US" dirty="0"/>
                    </a:p>
                  </a:txBody>
                  <a:tcPr anchor="ctr"/>
                </a:tc>
                <a:tc>
                  <a:txBody>
                    <a:bodyPr/>
                    <a:lstStyle/>
                    <a:p>
                      <a:pPr algn="ctr"/>
                      <a:r>
                        <a:rPr lang="en-US" dirty="0" smtClean="0"/>
                        <a:t>Manage access</a:t>
                      </a:r>
                      <a:endParaRPr lang="en-US" dirty="0"/>
                    </a:p>
                  </a:txBody>
                  <a:tcPr anchor="ctr"/>
                </a:tc>
                <a:tc>
                  <a:txBody>
                    <a:bodyPr/>
                    <a:lstStyle/>
                    <a:p>
                      <a:pPr algn="ctr"/>
                      <a:r>
                        <a:rPr lang="en-US" dirty="0" smtClean="0"/>
                        <a:t>View</a:t>
                      </a:r>
                      <a:r>
                        <a:rPr lang="en-US" baseline="0" dirty="0" smtClean="0"/>
                        <a:t> DMR CORs</a:t>
                      </a:r>
                      <a:endParaRPr lang="en-US" dirty="0"/>
                    </a:p>
                  </a:txBody>
                  <a:tcPr anchor="ctr"/>
                </a:tc>
                <a:tc>
                  <a:txBody>
                    <a:bodyPr/>
                    <a:lstStyle/>
                    <a:p>
                      <a:pPr algn="ctr"/>
                      <a:r>
                        <a:rPr lang="en-US" dirty="0" smtClean="0"/>
                        <a:t>Download blank DMRs</a:t>
                      </a:r>
                      <a:endParaRPr lang="en-US" dirty="0"/>
                    </a:p>
                  </a:txBody>
                  <a:tcPr anchor="ctr"/>
                </a:tc>
                <a:tc>
                  <a:txBody>
                    <a:bodyPr/>
                    <a:lstStyle/>
                    <a:p>
                      <a:pPr algn="ctr"/>
                      <a:r>
                        <a:rPr lang="en-US" dirty="0" smtClean="0"/>
                        <a:t>Edit</a:t>
                      </a:r>
                      <a:r>
                        <a:rPr lang="en-US" baseline="0" dirty="0" smtClean="0"/>
                        <a:t> DMRs</a:t>
                      </a:r>
                      <a:endParaRPr lang="en-US" dirty="0"/>
                    </a:p>
                  </a:txBody>
                  <a:tcPr anchor="ctr"/>
                </a:tc>
                <a:tc>
                  <a:txBody>
                    <a:bodyPr/>
                    <a:lstStyle/>
                    <a:p>
                      <a:pPr algn="ctr"/>
                      <a:r>
                        <a:rPr lang="en-US" dirty="0" smtClean="0"/>
                        <a:t>Sign and</a:t>
                      </a:r>
                      <a:r>
                        <a:rPr lang="en-US" baseline="0" dirty="0" smtClean="0"/>
                        <a:t> submit DMRs</a:t>
                      </a:r>
                      <a:endParaRPr lang="en-US" dirty="0"/>
                    </a:p>
                  </a:txBody>
                  <a:tcPr anchor="ctr"/>
                </a:tc>
                <a:extLst>
                  <a:ext uri="{0D108BD9-81ED-4DB2-BD59-A6C34878D82A}">
                    <a16:rowId xmlns:a16="http://schemas.microsoft.com/office/drawing/2014/main" xmlns="" val="10000"/>
                  </a:ext>
                </a:extLst>
              </a:tr>
              <a:tr h="557082">
                <a:tc>
                  <a:txBody>
                    <a:bodyPr/>
                    <a:lstStyle/>
                    <a:p>
                      <a:pPr algn="ctr"/>
                      <a:r>
                        <a:rPr lang="en-US" b="1" dirty="0" smtClean="0"/>
                        <a:t>View</a:t>
                      </a:r>
                      <a:endParaRPr lang="en-US" b="1"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557082">
                <a:tc>
                  <a:txBody>
                    <a:bodyPr/>
                    <a:lstStyle/>
                    <a:p>
                      <a:pPr algn="ctr"/>
                      <a:r>
                        <a:rPr lang="en-US" b="1" dirty="0" smtClean="0"/>
                        <a:t>Edit</a:t>
                      </a:r>
                      <a:endParaRPr lang="en-US" b="1" dirty="0"/>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557082">
                <a:tc>
                  <a:txBody>
                    <a:bodyPr/>
                    <a:lstStyle/>
                    <a:p>
                      <a:pPr algn="ctr"/>
                      <a:r>
                        <a:rPr lang="en-US" b="1" dirty="0" smtClean="0"/>
                        <a:t>Signatory</a:t>
                      </a:r>
                      <a:endParaRPr lang="en-US" b="1"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968231">
                <a:tc>
                  <a:txBody>
                    <a:bodyPr/>
                    <a:lstStyle/>
                    <a:p>
                      <a:pPr algn="ctr"/>
                      <a:r>
                        <a:rPr lang="en-US" b="1" dirty="0" smtClean="0"/>
                        <a:t>Permit Admin. And Signatory</a:t>
                      </a:r>
                      <a:endParaRPr lang="en-US" b="1"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635136">
                <a:tc>
                  <a:txBody>
                    <a:bodyPr/>
                    <a:lstStyle/>
                    <a:p>
                      <a:pPr algn="ctr"/>
                      <a:r>
                        <a:rPr lang="en-US" b="1" dirty="0" smtClean="0"/>
                        <a:t>Permit Admin. And Edit</a:t>
                      </a:r>
                      <a:endParaRPr lang="en-US" b="1" dirty="0"/>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968231">
                <a:tc>
                  <a:txBody>
                    <a:bodyPr/>
                    <a:lstStyle/>
                    <a:p>
                      <a:pPr algn="ctr"/>
                      <a:r>
                        <a:rPr lang="en-US" b="1" dirty="0" smtClean="0"/>
                        <a:t>Permit Admin.</a:t>
                      </a:r>
                      <a:r>
                        <a:rPr lang="en-US" b="1" baseline="0" dirty="0" smtClean="0"/>
                        <a:t> And View</a:t>
                      </a:r>
                      <a:endParaRPr lang="en-US" b="1" dirty="0"/>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3" name="Multiply 2"/>
          <p:cNvSpPr/>
          <p:nvPr/>
        </p:nvSpPr>
        <p:spPr>
          <a:xfrm>
            <a:off x="3790950" y="1300161"/>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Multiply 3"/>
          <p:cNvSpPr/>
          <p:nvPr/>
        </p:nvSpPr>
        <p:spPr>
          <a:xfrm>
            <a:off x="4895850" y="1300161"/>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ply 4"/>
          <p:cNvSpPr/>
          <p:nvPr/>
        </p:nvSpPr>
        <p:spPr>
          <a:xfrm>
            <a:off x="3790950" y="186689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ultiply 5"/>
          <p:cNvSpPr/>
          <p:nvPr/>
        </p:nvSpPr>
        <p:spPr>
          <a:xfrm>
            <a:off x="4895850" y="186689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ultiply 6"/>
          <p:cNvSpPr/>
          <p:nvPr/>
        </p:nvSpPr>
        <p:spPr>
          <a:xfrm>
            <a:off x="6172200" y="1876423"/>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3800475" y="242887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4895850" y="2400298"/>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181725" y="2400298"/>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2647950" y="3200399"/>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3771900" y="3200399"/>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4886325" y="3190873"/>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6172200" y="3200399"/>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7439025" y="318134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ultiply 15"/>
          <p:cNvSpPr/>
          <p:nvPr/>
        </p:nvSpPr>
        <p:spPr>
          <a:xfrm>
            <a:off x="2657475" y="404812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ultiply 16"/>
          <p:cNvSpPr/>
          <p:nvPr/>
        </p:nvSpPr>
        <p:spPr>
          <a:xfrm>
            <a:off x="3800475" y="4029073"/>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p:cNvSpPr/>
          <p:nvPr/>
        </p:nvSpPr>
        <p:spPr>
          <a:xfrm>
            <a:off x="4886325" y="4019547"/>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ultiply 18"/>
          <p:cNvSpPr/>
          <p:nvPr/>
        </p:nvSpPr>
        <p:spPr>
          <a:xfrm>
            <a:off x="6181725" y="4048124"/>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ultiply 19"/>
          <p:cNvSpPr/>
          <p:nvPr/>
        </p:nvSpPr>
        <p:spPr>
          <a:xfrm>
            <a:off x="4801289" y="4824929"/>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ultiply 20"/>
          <p:cNvSpPr/>
          <p:nvPr/>
        </p:nvSpPr>
        <p:spPr>
          <a:xfrm>
            <a:off x="2647950" y="4824931"/>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ply 21"/>
          <p:cNvSpPr/>
          <p:nvPr/>
        </p:nvSpPr>
        <p:spPr>
          <a:xfrm>
            <a:off x="3771900" y="4824930"/>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23875" y="5410200"/>
            <a:ext cx="7981950" cy="461665"/>
          </a:xfrm>
          <a:prstGeom prst="rect">
            <a:avLst/>
          </a:prstGeom>
          <a:noFill/>
        </p:spPr>
        <p:txBody>
          <a:bodyPr wrap="square" rtlCol="0">
            <a:spAutoFit/>
          </a:bodyPr>
          <a:lstStyle/>
          <a:p>
            <a:pPr algn="ctr"/>
            <a:r>
              <a:rPr lang="en-US" sz="2400" b="1" dirty="0" smtClean="0"/>
              <a:t>One person may have </a:t>
            </a:r>
            <a:r>
              <a:rPr lang="en-US" sz="2400" b="1" i="1" dirty="0" smtClean="0"/>
              <a:t>all</a:t>
            </a:r>
            <a:r>
              <a:rPr lang="en-US" sz="2400" b="1" dirty="0" smtClean="0"/>
              <a:t> these roles</a:t>
            </a:r>
            <a:endParaRPr lang="en-US" sz="2400" b="1" dirty="0"/>
          </a:p>
        </p:txBody>
      </p:sp>
      <p:sp>
        <p:nvSpPr>
          <p:cNvPr id="24" name="Multiply 23"/>
          <p:cNvSpPr/>
          <p:nvPr/>
        </p:nvSpPr>
        <p:spPr>
          <a:xfrm>
            <a:off x="7439025" y="2400298"/>
            <a:ext cx="457200" cy="523875"/>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353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Notes on Roles in CDX and </a:t>
            </a:r>
            <a:r>
              <a:rPr lang="en-US" dirty="0" err="1"/>
              <a:t>NetDMR</a:t>
            </a:r>
            <a:endParaRPr lang="en-US" dirty="0"/>
          </a:p>
        </p:txBody>
      </p:sp>
      <p:sp>
        <p:nvSpPr>
          <p:cNvPr id="3" name="Content Placeholder 2"/>
          <p:cNvSpPr>
            <a:spLocks noGrp="1"/>
          </p:cNvSpPr>
          <p:nvPr>
            <p:ph idx="1"/>
          </p:nvPr>
        </p:nvSpPr>
        <p:spPr/>
        <p:txBody>
          <a:bodyPr/>
          <a:lstStyle/>
          <a:p>
            <a:r>
              <a:rPr lang="en-US" b="1" dirty="0"/>
              <a:t>If you have an existing CDX account, you may need to change your Role to a different one depending on what activities you need to perform in </a:t>
            </a:r>
            <a:r>
              <a:rPr lang="en-US" b="1" dirty="0" err="1" smtClean="0"/>
              <a:t>NetDMR</a:t>
            </a:r>
            <a:endParaRPr lang="en-US" b="1" dirty="0"/>
          </a:p>
          <a:p>
            <a:endParaRPr lang="en-US" b="1" dirty="0"/>
          </a:p>
          <a:p>
            <a:r>
              <a:rPr lang="en-US" b="1" dirty="0"/>
              <a:t>You would need to “Deactivate your role” and “Create New Role” in CDX prior to creating your account in </a:t>
            </a:r>
            <a:r>
              <a:rPr lang="en-US" b="1" dirty="0" err="1"/>
              <a:t>NetDMR</a:t>
            </a:r>
            <a:endParaRPr lang="en-US" b="1" dirty="0"/>
          </a:p>
          <a:p>
            <a:endParaRPr lang="en-US" dirty="0"/>
          </a:p>
        </p:txBody>
      </p:sp>
    </p:spTree>
    <p:extLst>
      <p:ext uri="{BB962C8B-B14F-4D97-AF65-F5344CB8AC3E}">
        <p14:creationId xmlns:p14="http://schemas.microsoft.com/office/powerpoint/2010/main" val="2429431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on Roles in CDX and </a:t>
            </a:r>
            <a:r>
              <a:rPr lang="en-US" dirty="0" err="1" smtClean="0"/>
              <a:t>NetDMR</a:t>
            </a:r>
            <a:endParaRPr lang="en-US" dirty="0"/>
          </a:p>
        </p:txBody>
      </p:sp>
      <p:sp>
        <p:nvSpPr>
          <p:cNvPr id="3" name="Content Placeholder 2"/>
          <p:cNvSpPr>
            <a:spLocks noGrp="1"/>
          </p:cNvSpPr>
          <p:nvPr>
            <p:ph idx="1"/>
          </p:nvPr>
        </p:nvSpPr>
        <p:spPr/>
        <p:txBody>
          <a:bodyPr/>
          <a:lstStyle/>
          <a:p>
            <a:r>
              <a:rPr lang="en-US" sz="2800" u="sng" dirty="0"/>
              <a:t>CDX ROLES</a:t>
            </a:r>
            <a:r>
              <a:rPr lang="en-US" sz="2800" dirty="0"/>
              <a:t>						</a:t>
            </a:r>
            <a:r>
              <a:rPr lang="en-US" sz="2800" u="sng" dirty="0">
                <a:solidFill>
                  <a:srgbClr val="FF0000"/>
                </a:solidFill>
              </a:rPr>
              <a:t>NETDMR ROLES</a:t>
            </a:r>
          </a:p>
          <a:p>
            <a:endParaRPr lang="en-US" sz="2400" dirty="0"/>
          </a:p>
          <a:p>
            <a:pPr lvl="1"/>
            <a:r>
              <a:rPr lang="en-US" dirty="0"/>
              <a:t>PERMITTEE (SIGNATURE)</a:t>
            </a:r>
          </a:p>
          <a:p>
            <a:pPr lvl="2"/>
            <a:r>
              <a:rPr lang="en-US" sz="2800" dirty="0">
                <a:solidFill>
                  <a:srgbClr val="FF0000"/>
                </a:solidFill>
              </a:rPr>
              <a:t>SIGNATORY, PERMIT ADMINISTRATOR, EDIT, VIEW</a:t>
            </a:r>
          </a:p>
          <a:p>
            <a:pPr lvl="1"/>
            <a:r>
              <a:rPr lang="en-US" dirty="0"/>
              <a:t>PERMITTEE (NO SIGN)</a:t>
            </a:r>
          </a:p>
          <a:p>
            <a:pPr lvl="2"/>
            <a:r>
              <a:rPr lang="en-US" sz="2800" dirty="0"/>
              <a:t> </a:t>
            </a:r>
            <a:r>
              <a:rPr lang="en-US" sz="2800" dirty="0">
                <a:solidFill>
                  <a:srgbClr val="FF0000"/>
                </a:solidFill>
              </a:rPr>
              <a:t>PERMIT ADMINISTRATOR, EDIT, VIEW</a:t>
            </a:r>
          </a:p>
          <a:p>
            <a:pPr lvl="1"/>
            <a:r>
              <a:rPr lang="en-US" dirty="0"/>
              <a:t>DATA PROVIDER</a:t>
            </a:r>
          </a:p>
          <a:p>
            <a:pPr lvl="2"/>
            <a:r>
              <a:rPr lang="en-US" sz="2800" dirty="0"/>
              <a:t> </a:t>
            </a:r>
            <a:r>
              <a:rPr lang="en-US" sz="2800" dirty="0">
                <a:solidFill>
                  <a:srgbClr val="FF0000"/>
                </a:solidFill>
              </a:rPr>
              <a:t>EDIT, VIEW</a:t>
            </a:r>
          </a:p>
          <a:p>
            <a:pPr marL="0" indent="0">
              <a:buNone/>
            </a:pPr>
            <a:endParaRPr lang="en-US" dirty="0"/>
          </a:p>
        </p:txBody>
      </p:sp>
    </p:spTree>
    <p:extLst>
      <p:ext uri="{BB962C8B-B14F-4D97-AF65-F5344CB8AC3E}">
        <p14:creationId xmlns:p14="http://schemas.microsoft.com/office/powerpoint/2010/main" val="2271668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3341"/>
            <a:ext cx="6486525" cy="616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 y="2664823"/>
            <a:ext cx="2657475" cy="1107659"/>
          </a:xfrm>
        </p:spPr>
        <p:txBody>
          <a:bodyPr>
            <a:normAutofit fontScale="90000"/>
          </a:bodyPr>
          <a:lstStyle/>
          <a:p>
            <a:r>
              <a:rPr lang="en-US" b="1" dirty="0" smtClean="0"/>
              <a:t> </a:t>
            </a:r>
            <a:r>
              <a:rPr lang="en-US" sz="3600" b="1" dirty="0" smtClean="0"/>
              <a:t>Requesting Access</a:t>
            </a:r>
            <a:endParaRPr lang="en-US" sz="3600" b="1" dirty="0"/>
          </a:p>
        </p:txBody>
      </p:sp>
      <p:sp>
        <p:nvSpPr>
          <p:cNvPr id="4" name="Down Arrow 3"/>
          <p:cNvSpPr/>
          <p:nvPr/>
        </p:nvSpPr>
        <p:spPr>
          <a:xfrm rot="10800000">
            <a:off x="4076700" y="190500"/>
            <a:ext cx="466725" cy="1276350"/>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517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 y="352424"/>
            <a:ext cx="9130423" cy="578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0800000">
            <a:off x="3954900" y="5638800"/>
            <a:ext cx="1247775" cy="35242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6800850" y="4381500"/>
            <a:ext cx="914400" cy="3048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a:off x="1238250" y="4914900"/>
            <a:ext cx="1152525" cy="40957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238375" y="4205287"/>
            <a:ext cx="2409825" cy="623888"/>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62575" y="1607069"/>
            <a:ext cx="3781425" cy="1323439"/>
          </a:xfrm>
          <a:prstGeom prst="rect">
            <a:avLst/>
          </a:prstGeom>
          <a:noFill/>
          <a:ln w="38100">
            <a:solidFill>
              <a:srgbClr val="CC0000"/>
            </a:solidFill>
          </a:ln>
        </p:spPr>
        <p:txBody>
          <a:bodyPr wrap="square" rtlCol="0">
            <a:spAutoFit/>
          </a:bodyPr>
          <a:lstStyle/>
          <a:p>
            <a:r>
              <a:rPr lang="en-US" sz="2000" b="1" i="1" dirty="0" smtClean="0">
                <a:solidFill>
                  <a:srgbClr val="FFC000"/>
                </a:solidFill>
              </a:rPr>
              <a:t>Fill in all YOUR permit ID number.  Don’t forget to click  the “Update” buttons! Lastly, click on “Add Access Request”.</a:t>
            </a:r>
            <a:endParaRPr lang="en-US" sz="2000" b="1" i="1" dirty="0">
              <a:solidFill>
                <a:srgbClr val="FFC000"/>
              </a:solidFill>
            </a:endParaRPr>
          </a:p>
        </p:txBody>
      </p:sp>
    </p:spTree>
    <p:extLst>
      <p:ext uri="{BB962C8B-B14F-4D97-AF65-F5344CB8AC3E}">
        <p14:creationId xmlns:p14="http://schemas.microsoft.com/office/powerpoint/2010/main" val="3945738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200"/>
            <a:ext cx="8229600" cy="1143000"/>
          </a:xfrm>
        </p:spPr>
        <p:txBody>
          <a:bodyPr>
            <a:noAutofit/>
          </a:bodyPr>
          <a:lstStyle/>
          <a:p>
            <a:r>
              <a:rPr lang="en-US" sz="1800" dirty="0"/>
              <a:t>If you are requesting the Signatory role, you will be asked for more information about your relationship to the facility. If you are employed directly by the facility, select “Facility” otherwise select “Other.” For example, if you work for a company that manages the facility, select “Other.”</a:t>
            </a:r>
            <a:br>
              <a:rPr lang="en-US" sz="1800" dirty="0"/>
            </a:b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88" y="1574491"/>
            <a:ext cx="7779224" cy="4266449"/>
          </a:xfrm>
          <a:prstGeom prst="rect">
            <a:avLst/>
          </a:prstGeom>
        </p:spPr>
      </p:pic>
    </p:spTree>
    <p:extLst>
      <p:ext uri="{BB962C8B-B14F-4D97-AF65-F5344CB8AC3E}">
        <p14:creationId xmlns:p14="http://schemas.microsoft.com/office/powerpoint/2010/main" val="892153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now have the ability to sign the agreement Electronically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1538837"/>
            <a:ext cx="7670042" cy="4206569"/>
          </a:xfrm>
          <a:prstGeom prst="rect">
            <a:avLst/>
          </a:prstGeom>
        </p:spPr>
      </p:pic>
      <p:sp>
        <p:nvSpPr>
          <p:cNvPr id="5" name="Oval 4"/>
          <p:cNvSpPr/>
          <p:nvPr/>
        </p:nvSpPr>
        <p:spPr>
          <a:xfrm>
            <a:off x="5472752" y="5022376"/>
            <a:ext cx="928048" cy="38213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605516" y="5022376"/>
            <a:ext cx="1692323" cy="15012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19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Duly Authorized Representative</a:t>
            </a:r>
          </a:p>
        </p:txBody>
      </p:sp>
      <p:sp>
        <p:nvSpPr>
          <p:cNvPr id="4" name="Content Placeholder 3"/>
          <p:cNvSpPr>
            <a:spLocks noGrp="1"/>
          </p:cNvSpPr>
          <p:nvPr>
            <p:ph idx="1"/>
          </p:nvPr>
        </p:nvSpPr>
        <p:spPr/>
        <p:txBody>
          <a:bodyPr>
            <a:normAutofit/>
          </a:bodyPr>
          <a:lstStyle/>
          <a:p>
            <a:r>
              <a:rPr lang="en-US" sz="2800" dirty="0" smtClean="0"/>
              <a:t>If </a:t>
            </a:r>
            <a:r>
              <a:rPr lang="en-US" sz="2800" dirty="0"/>
              <a:t>an electronic signatory request is made and the user requesting signatory role is a Duly Authorized Representative (or DAR). In such a case, the DAR provides the Responsible Official's name, title, phone number with dashes and email address. </a:t>
            </a:r>
          </a:p>
        </p:txBody>
      </p:sp>
      <p:pic>
        <p:nvPicPr>
          <p:cNvPr id="5" name="Picture 4"/>
          <p:cNvPicPr>
            <a:picLocks noChangeAspect="1"/>
          </p:cNvPicPr>
          <p:nvPr/>
        </p:nvPicPr>
        <p:blipFill rotWithShape="1">
          <a:blip r:embed="rId2"/>
          <a:srcRect l="6794" t="56060" r="3469" b="8747"/>
          <a:stretch/>
        </p:blipFill>
        <p:spPr>
          <a:xfrm>
            <a:off x="0" y="3925455"/>
            <a:ext cx="8941256" cy="1923617"/>
          </a:xfrm>
          <a:prstGeom prst="rect">
            <a:avLst/>
          </a:prstGeom>
        </p:spPr>
      </p:pic>
    </p:spTree>
    <p:extLst>
      <p:ext uri="{BB962C8B-B14F-4D97-AF65-F5344CB8AC3E}">
        <p14:creationId xmlns:p14="http://schemas.microsoft.com/office/powerpoint/2010/main" val="2281500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Duly Authorized Representative</a:t>
            </a:r>
          </a:p>
        </p:txBody>
      </p:sp>
      <p:sp>
        <p:nvSpPr>
          <p:cNvPr id="3" name="Content Placeholder 2"/>
          <p:cNvSpPr>
            <a:spLocks noGrp="1"/>
          </p:cNvSpPr>
          <p:nvPr>
            <p:ph idx="1"/>
          </p:nvPr>
        </p:nvSpPr>
        <p:spPr/>
        <p:txBody>
          <a:bodyPr>
            <a:normAutofit fontScale="92500" lnSpcReduction="20000"/>
          </a:bodyPr>
          <a:lstStyle/>
          <a:p>
            <a:r>
              <a:rPr lang="en-US" dirty="0"/>
              <a:t>The RO has to have a CDX/</a:t>
            </a:r>
            <a:r>
              <a:rPr lang="en-US" dirty="0" err="1"/>
              <a:t>NetDMR</a:t>
            </a:r>
            <a:r>
              <a:rPr lang="en-US" dirty="0"/>
              <a:t> signatory account for the permit to be able to approve the DAR before EPD can approve the signatory role. </a:t>
            </a:r>
            <a:endParaRPr lang="en-US" dirty="0" smtClean="0"/>
          </a:p>
          <a:p>
            <a:r>
              <a:rPr lang="en-US" dirty="0" smtClean="0"/>
              <a:t>If </a:t>
            </a:r>
            <a:r>
              <a:rPr lang="en-US" dirty="0"/>
              <a:t>the email address is incorrect the request may sit pending for a long time as the RO will never get the email notification. </a:t>
            </a:r>
            <a:endParaRPr lang="en-US" dirty="0" smtClean="0"/>
          </a:p>
          <a:p>
            <a:r>
              <a:rPr lang="en-US" dirty="0" err="1" smtClean="0"/>
              <a:t>NetDMR</a:t>
            </a:r>
            <a:r>
              <a:rPr lang="en-US" dirty="0" smtClean="0"/>
              <a:t> </a:t>
            </a:r>
            <a:r>
              <a:rPr lang="en-US" dirty="0"/>
              <a:t>does not verify that the RO's email exists in </a:t>
            </a:r>
            <a:r>
              <a:rPr lang="en-US" dirty="0" err="1"/>
              <a:t>NetDMR</a:t>
            </a:r>
            <a:r>
              <a:rPr lang="en-US" dirty="0"/>
              <a:t> and it also does not validate the email address format. </a:t>
            </a:r>
            <a:endParaRPr lang="en-US" dirty="0" smtClean="0"/>
          </a:p>
          <a:p>
            <a:r>
              <a:rPr lang="en-US" dirty="0" smtClean="0"/>
              <a:t>Even </a:t>
            </a:r>
            <a:r>
              <a:rPr lang="en-US" dirty="0"/>
              <a:t>if the DAR sends in a paper request EPD cannot approve the request.</a:t>
            </a:r>
          </a:p>
          <a:p>
            <a:endParaRPr lang="en-US" dirty="0"/>
          </a:p>
        </p:txBody>
      </p:sp>
    </p:spTree>
    <p:extLst>
      <p:ext uri="{BB962C8B-B14F-4D97-AF65-F5344CB8AC3E}">
        <p14:creationId xmlns:p14="http://schemas.microsoft.com/office/powerpoint/2010/main" val="2153036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Duly Authorized Representative</a:t>
            </a:r>
          </a:p>
        </p:txBody>
      </p:sp>
      <p:sp>
        <p:nvSpPr>
          <p:cNvPr id="3" name="Content Placeholder 2"/>
          <p:cNvSpPr>
            <a:spLocks noGrp="1"/>
          </p:cNvSpPr>
          <p:nvPr>
            <p:ph idx="1"/>
          </p:nvPr>
        </p:nvSpPr>
        <p:spPr/>
        <p:txBody>
          <a:bodyPr>
            <a:normAutofit fontScale="92500" lnSpcReduction="20000"/>
          </a:bodyPr>
          <a:lstStyle/>
          <a:p>
            <a:r>
              <a:rPr lang="en-US" dirty="0" smtClean="0"/>
              <a:t>If the RO does not have a CDX/</a:t>
            </a:r>
            <a:r>
              <a:rPr lang="en-US" dirty="0" err="1" smtClean="0"/>
              <a:t>NetDMR</a:t>
            </a:r>
            <a:r>
              <a:rPr lang="en-US" dirty="0" smtClean="0"/>
              <a:t> signatory account and will not create one, then the DAR has to delete the request and redo the request as a paper ESA. </a:t>
            </a:r>
          </a:p>
          <a:p>
            <a:r>
              <a:rPr lang="en-US" dirty="0" smtClean="0"/>
              <a:t>To delete the pending request, the DAR clicks “My Account” in </a:t>
            </a:r>
            <a:r>
              <a:rPr lang="en-US" dirty="0" err="1" smtClean="0"/>
              <a:t>NetDMR</a:t>
            </a:r>
            <a:r>
              <a:rPr lang="en-US" dirty="0" smtClean="0"/>
              <a:t> then clicks “Edit Account” and scrolls down to the pending request, place a checkmark in the “Delete Access Rights” column and click “Save” twice to complete the deletion.</a:t>
            </a:r>
          </a:p>
          <a:p>
            <a:r>
              <a:rPr lang="en-US" dirty="0"/>
              <a:t>The DAR situation is where most issues appear.</a:t>
            </a:r>
            <a:endParaRPr lang="en-US" dirty="0" smtClean="0"/>
          </a:p>
          <a:p>
            <a:endParaRPr lang="en-US" dirty="0" smtClean="0"/>
          </a:p>
          <a:p>
            <a:endParaRPr lang="en-US" dirty="0"/>
          </a:p>
        </p:txBody>
      </p:sp>
    </p:spTree>
    <p:extLst>
      <p:ext uri="{BB962C8B-B14F-4D97-AF65-F5344CB8AC3E}">
        <p14:creationId xmlns:p14="http://schemas.microsoft.com/office/powerpoint/2010/main" val="309827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rmAutofit/>
          </a:bodyPr>
          <a:lstStyle/>
          <a:p>
            <a:r>
              <a:rPr lang="en-US" b="1" dirty="0" smtClean="0"/>
              <a:t>The Overall </a:t>
            </a:r>
            <a:r>
              <a:rPr lang="en-US" b="1" dirty="0" err="1" smtClean="0"/>
              <a:t>NetDMR</a:t>
            </a:r>
            <a:r>
              <a:rPr lang="en-US" b="1" dirty="0" smtClean="0"/>
              <a:t> Path</a:t>
            </a:r>
            <a:endParaRPr lang="en-US" b="1" dirty="0"/>
          </a:p>
        </p:txBody>
      </p:sp>
      <p:sp>
        <p:nvSpPr>
          <p:cNvPr id="3" name="Content Placeholder 2"/>
          <p:cNvSpPr>
            <a:spLocks noGrp="1"/>
          </p:cNvSpPr>
          <p:nvPr>
            <p:ph idx="1"/>
          </p:nvPr>
        </p:nvSpPr>
        <p:spPr>
          <a:xfrm>
            <a:off x="457200" y="1438275"/>
            <a:ext cx="8229600" cy="3838575"/>
          </a:xfrm>
          <a:solidFill>
            <a:schemeClr val="bg1"/>
          </a:solidFill>
        </p:spPr>
        <p:txBody>
          <a:bodyPr>
            <a:normAutofit/>
          </a:bodyPr>
          <a:lstStyle/>
          <a:p>
            <a:pPr marL="514350" indent="-514350">
              <a:buFont typeface="+mj-lt"/>
              <a:buAutoNum type="arabicPeriod"/>
            </a:pPr>
            <a:r>
              <a:rPr lang="en-US" dirty="0" smtClean="0"/>
              <a:t>Creating an account for </a:t>
            </a:r>
            <a:r>
              <a:rPr lang="en-US" dirty="0" err="1" smtClean="0"/>
              <a:t>NetDMR</a:t>
            </a:r>
            <a:r>
              <a:rPr lang="en-US" dirty="0" smtClean="0"/>
              <a:t> in CDX</a:t>
            </a:r>
          </a:p>
          <a:p>
            <a:pPr marL="514350" indent="-514350">
              <a:buFont typeface="+mj-lt"/>
              <a:buAutoNum type="arabicPeriod"/>
            </a:pPr>
            <a:r>
              <a:rPr lang="en-US" dirty="0" smtClean="0"/>
              <a:t>Figuring </a:t>
            </a:r>
            <a:r>
              <a:rPr lang="en-US" dirty="0"/>
              <a:t>out your “</a:t>
            </a:r>
            <a:r>
              <a:rPr lang="en-US" dirty="0" smtClean="0"/>
              <a:t>role”.</a:t>
            </a:r>
          </a:p>
          <a:p>
            <a:pPr marL="514350" indent="-514350">
              <a:buFont typeface="+mj-lt"/>
              <a:buAutoNum type="arabicPeriod"/>
            </a:pPr>
            <a:r>
              <a:rPr lang="en-US" dirty="0"/>
              <a:t>R</a:t>
            </a:r>
            <a:r>
              <a:rPr lang="en-US" dirty="0" smtClean="0"/>
              <a:t>equesting access to permits</a:t>
            </a:r>
          </a:p>
          <a:p>
            <a:pPr marL="514350" indent="-514350">
              <a:buFont typeface="+mj-lt"/>
              <a:buAutoNum type="arabicPeriod"/>
            </a:pPr>
            <a:r>
              <a:rPr lang="en-US" dirty="0" smtClean="0"/>
              <a:t>Searching, editing, and saving DMRs</a:t>
            </a:r>
          </a:p>
          <a:p>
            <a:pPr marL="514350" indent="-514350">
              <a:buFont typeface="+mj-lt"/>
              <a:buAutoNum type="arabicPeriod"/>
            </a:pPr>
            <a:r>
              <a:rPr lang="en-US" dirty="0" smtClean="0"/>
              <a:t>Signing and submitting DMRs</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607925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482" b="5029"/>
          <a:stretch/>
        </p:blipFill>
        <p:spPr>
          <a:xfrm>
            <a:off x="466551" y="3697484"/>
            <a:ext cx="8006197" cy="2355939"/>
          </a:xfrm>
          <a:prstGeom prst="rect">
            <a:avLst/>
          </a:prstGeom>
        </p:spPr>
      </p:pic>
      <p:sp>
        <p:nvSpPr>
          <p:cNvPr id="2" name="Title 1"/>
          <p:cNvSpPr>
            <a:spLocks noGrp="1"/>
          </p:cNvSpPr>
          <p:nvPr>
            <p:ph type="title"/>
          </p:nvPr>
        </p:nvSpPr>
        <p:spPr/>
        <p:txBody>
          <a:bodyPr>
            <a:normAutofit fontScale="90000"/>
          </a:bodyPr>
          <a:lstStyle/>
          <a:p>
            <a:r>
              <a:rPr lang="en-US" dirty="0" smtClean="0"/>
              <a:t>Signing </a:t>
            </a:r>
            <a:r>
              <a:rPr lang="en-US" dirty="0"/>
              <a:t>the </a:t>
            </a:r>
            <a:r>
              <a:rPr lang="en-US" dirty="0" smtClean="0"/>
              <a:t>agreement at Account Creation</a:t>
            </a:r>
            <a:endParaRPr lang="en-US" dirty="0"/>
          </a:p>
        </p:txBody>
      </p:sp>
      <p:sp>
        <p:nvSpPr>
          <p:cNvPr id="3" name="Content Placeholder 2"/>
          <p:cNvSpPr>
            <a:spLocks noGrp="1"/>
          </p:cNvSpPr>
          <p:nvPr>
            <p:ph sz="half" idx="1"/>
          </p:nvPr>
        </p:nvSpPr>
        <p:spPr>
          <a:xfrm>
            <a:off x="115454" y="1676050"/>
            <a:ext cx="8474363" cy="1763022"/>
          </a:xfrm>
        </p:spPr>
        <p:txBody>
          <a:bodyPr>
            <a:normAutofit fontScale="77500" lnSpcReduction="20000"/>
          </a:bodyPr>
          <a:lstStyle/>
          <a:p>
            <a:r>
              <a:rPr lang="en-US" dirty="0"/>
              <a:t>If you chose to “Sign via Paper” click “Review &amp; Print Subscriber Agreement(s).” Sign the agreement. If you are a delegated RO, also have the actual RO sign their section. Mail the agreement with original ink signature(s) to the address on the form.</a:t>
            </a:r>
            <a:br>
              <a:rPr lang="en-US" dirty="0"/>
            </a:br>
            <a:r>
              <a:rPr lang="en-US" dirty="0"/>
              <a:t>Remember, if you chose the electronic option there is no need to submit the agreement.</a:t>
            </a:r>
          </a:p>
          <a:p>
            <a:endParaRPr lang="en-US" dirty="0"/>
          </a:p>
        </p:txBody>
      </p:sp>
    </p:spTree>
    <p:extLst>
      <p:ext uri="{BB962C8B-B14F-4D97-AF65-F5344CB8AC3E}">
        <p14:creationId xmlns:p14="http://schemas.microsoft.com/office/powerpoint/2010/main" val="3618549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Message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t>
            </a:r>
            <a:r>
              <a:rPr lang="en-US" dirty="0"/>
              <a:t>a user stops at the point where they get the message "Your access request(s) have been submitted for approval" </a:t>
            </a:r>
            <a:r>
              <a:rPr lang="en-US" dirty="0" smtClean="0"/>
              <a:t>EPD </a:t>
            </a:r>
            <a:r>
              <a:rPr lang="en-US" dirty="0"/>
              <a:t>will never know that situation exists unless the user contacts </a:t>
            </a:r>
            <a:r>
              <a:rPr lang="en-US" dirty="0" smtClean="0"/>
              <a:t>them. </a:t>
            </a:r>
          </a:p>
          <a:p>
            <a:r>
              <a:rPr lang="en-US" dirty="0" smtClean="0"/>
              <a:t>The </a:t>
            </a:r>
            <a:r>
              <a:rPr lang="en-US" dirty="0"/>
              <a:t>pending status </a:t>
            </a:r>
            <a:r>
              <a:rPr lang="en-US" dirty="0" smtClean="0"/>
              <a:t>that this creates is </a:t>
            </a:r>
            <a:r>
              <a:rPr lang="en-US" dirty="0"/>
              <a:t>different from the pending status where </a:t>
            </a:r>
            <a:r>
              <a:rPr lang="en-US" dirty="0" smtClean="0"/>
              <a:t>the user completes </a:t>
            </a:r>
            <a:r>
              <a:rPr lang="en-US" dirty="0"/>
              <a:t>the signature process. </a:t>
            </a:r>
            <a:endParaRPr lang="en-US" dirty="0" smtClean="0"/>
          </a:p>
          <a:p>
            <a:r>
              <a:rPr lang="en-US" dirty="0" smtClean="0"/>
              <a:t>Completed </a:t>
            </a:r>
            <a:r>
              <a:rPr lang="en-US" dirty="0"/>
              <a:t>signature processes appear on the pending requests </a:t>
            </a:r>
            <a:r>
              <a:rPr lang="en-US" dirty="0" smtClean="0"/>
              <a:t>page whereas incomplete </a:t>
            </a:r>
            <a:r>
              <a:rPr lang="en-US" dirty="0"/>
              <a:t>ones do not.</a:t>
            </a:r>
          </a:p>
          <a:p>
            <a:endParaRPr lang="en-US" dirty="0"/>
          </a:p>
        </p:txBody>
      </p:sp>
    </p:spTree>
    <p:extLst>
      <p:ext uri="{BB962C8B-B14F-4D97-AF65-F5344CB8AC3E}">
        <p14:creationId xmlns:p14="http://schemas.microsoft.com/office/powerpoint/2010/main" val="122482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Signing the Subscriber Agreement Electronically	 after Account Creation</a:t>
            </a:r>
            <a:endParaRPr lang="en-US" dirty="0"/>
          </a:p>
        </p:txBody>
      </p:sp>
      <p:sp>
        <p:nvSpPr>
          <p:cNvPr id="3" name="TextBox 2"/>
          <p:cNvSpPr txBox="1"/>
          <p:nvPr/>
        </p:nvSpPr>
        <p:spPr>
          <a:xfrm>
            <a:off x="846161" y="2129051"/>
            <a:ext cx="754721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Click the “My Account” link at the top of the page</a:t>
            </a:r>
          </a:p>
          <a:p>
            <a:pPr marL="285750" indent="-285750">
              <a:buFont typeface="Arial" panose="020B0604020202020204" pitchFamily="34" charset="0"/>
              <a:buChar char="•"/>
            </a:pPr>
            <a:r>
              <a:rPr lang="en-US" sz="3200" dirty="0" smtClean="0"/>
              <a:t>Scroll down to your requested Signatory role and click sign</a:t>
            </a:r>
            <a:endParaRPr lang="en-US" sz="3200" dirty="0"/>
          </a:p>
        </p:txBody>
      </p:sp>
    </p:spTree>
    <p:extLst>
      <p:ext uri="{BB962C8B-B14F-4D97-AF65-F5344CB8AC3E}">
        <p14:creationId xmlns:p14="http://schemas.microsoft.com/office/powerpoint/2010/main" val="2621849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Signing the Subscriber Agreement Electronically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44636"/>
            <a:ext cx="7206018" cy="4557759"/>
          </a:xfrm>
          <a:prstGeom prst="rect">
            <a:avLst/>
          </a:prstGeom>
        </p:spPr>
      </p:pic>
      <p:sp>
        <p:nvSpPr>
          <p:cNvPr id="4" name="Oval 3"/>
          <p:cNvSpPr/>
          <p:nvPr/>
        </p:nvSpPr>
        <p:spPr>
          <a:xfrm>
            <a:off x="3534770" y="5568287"/>
            <a:ext cx="525439" cy="31389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4203510" y="4531057"/>
            <a:ext cx="1637732" cy="103723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454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Signing the Subscriber Agreement Electronically	</a:t>
            </a:r>
          </a:p>
        </p:txBody>
      </p:sp>
      <p:sp>
        <p:nvSpPr>
          <p:cNvPr id="3" name="TextBox 2"/>
          <p:cNvSpPr txBox="1"/>
          <p:nvPr/>
        </p:nvSpPr>
        <p:spPr>
          <a:xfrm>
            <a:off x="614149" y="1554559"/>
            <a:ext cx="8072651"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Next you will enter your password, answer a security question and click “Sign”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207" y="2060812"/>
            <a:ext cx="6550477" cy="4129649"/>
          </a:xfrm>
          <a:prstGeom prst="rect">
            <a:avLst/>
          </a:prstGeom>
        </p:spPr>
      </p:pic>
    </p:spTree>
    <p:extLst>
      <p:ext uri="{BB962C8B-B14F-4D97-AF65-F5344CB8AC3E}">
        <p14:creationId xmlns:p14="http://schemas.microsoft.com/office/powerpoint/2010/main" val="301608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Request for Access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26300"/>
            <a:ext cx="8254473" cy="440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4162425" y="5105399"/>
            <a:ext cx="1228725" cy="400049"/>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601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40" y="2225674"/>
            <a:ext cx="8681031" cy="289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20605573">
            <a:off x="4343401" y="5019674"/>
            <a:ext cx="1228725" cy="400049"/>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152525" y="4057650"/>
            <a:ext cx="1857375" cy="1162048"/>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dirty="0" smtClean="0"/>
              <a:t>Adding a Request for Access</a:t>
            </a:r>
            <a:endParaRPr lang="en-US" dirty="0"/>
          </a:p>
        </p:txBody>
      </p:sp>
    </p:spTree>
    <p:extLst>
      <p:ext uri="{BB962C8B-B14F-4D97-AF65-F5344CB8AC3E}">
        <p14:creationId xmlns:p14="http://schemas.microsoft.com/office/powerpoint/2010/main" val="693756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52525" y="4057650"/>
            <a:ext cx="1857375" cy="1162048"/>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dirty="0" smtClean="0"/>
              <a:t>Adding a Request for Access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14500"/>
            <a:ext cx="85725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818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5" y="3533775"/>
            <a:ext cx="9041883" cy="2648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52576" y="1089788"/>
            <a:ext cx="6096002" cy="2893100"/>
          </a:xfrm>
          <a:prstGeom prst="rect">
            <a:avLst/>
          </a:prstGeom>
          <a:noFill/>
        </p:spPr>
        <p:txBody>
          <a:bodyPr wrap="square" rtlCol="0">
            <a:spAutoFit/>
          </a:bodyPr>
          <a:lstStyle/>
          <a:p>
            <a:r>
              <a:rPr lang="en-US" sz="2000" b="1" dirty="0" smtClean="0"/>
              <a:t>The bottom of the ‘My Account’ page will look like this. </a:t>
            </a:r>
          </a:p>
          <a:p>
            <a:r>
              <a:rPr lang="en-US" sz="2000" b="1" dirty="0" smtClean="0"/>
              <a:t>You will see a list of the permits that you’ve requested access to, and whether you’ve been approved or not.</a:t>
            </a:r>
          </a:p>
          <a:p>
            <a:endParaRPr lang="en-US" sz="2000" b="1" dirty="0" smtClean="0"/>
          </a:p>
          <a:p>
            <a:r>
              <a:rPr lang="en-US" sz="2000" b="1" dirty="0" smtClean="0"/>
              <a:t>If </a:t>
            </a:r>
            <a:r>
              <a:rPr lang="en-US" sz="2000" b="1" dirty="0"/>
              <a:t>your signatory role is still pending, call EPD.  If your </a:t>
            </a:r>
            <a:r>
              <a:rPr lang="en-US" sz="2000" b="1" dirty="0" smtClean="0"/>
              <a:t>Edit or other role </a:t>
            </a:r>
            <a:r>
              <a:rPr lang="en-US" sz="2000" b="1" dirty="0"/>
              <a:t>is pending, contact your Permit Administrator at your facility.</a:t>
            </a:r>
          </a:p>
          <a:p>
            <a:endParaRPr lang="en-US" sz="2400" b="1" dirty="0" smtClean="0"/>
          </a:p>
          <a:p>
            <a:endParaRPr lang="en-US" dirty="0"/>
          </a:p>
        </p:txBody>
      </p:sp>
      <p:sp>
        <p:nvSpPr>
          <p:cNvPr id="5" name="Oval 4"/>
          <p:cNvSpPr/>
          <p:nvPr/>
        </p:nvSpPr>
        <p:spPr>
          <a:xfrm>
            <a:off x="2490786" y="4543423"/>
            <a:ext cx="1295400" cy="533400"/>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5400000">
            <a:off x="7486652" y="5153025"/>
            <a:ext cx="323850" cy="1069541"/>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4"/>
          <p:cNvSpPr txBox="1">
            <a:spLocks/>
          </p:cNvSpPr>
          <p:nvPr/>
        </p:nvSpPr>
        <p:spPr>
          <a:xfrm>
            <a:off x="457200" y="274638"/>
            <a:ext cx="8229600" cy="8207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Verifying access rights</a:t>
            </a:r>
            <a:endParaRPr lang="en-US" b="1" dirty="0"/>
          </a:p>
        </p:txBody>
      </p:sp>
    </p:spTree>
    <p:extLst>
      <p:ext uri="{BB962C8B-B14F-4D97-AF65-F5344CB8AC3E}">
        <p14:creationId xmlns:p14="http://schemas.microsoft.com/office/powerpoint/2010/main" val="2955574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in finding your Permit Number	</a:t>
            </a:r>
            <a:endParaRPr lang="en-US" dirty="0"/>
          </a:p>
        </p:txBody>
      </p:sp>
      <p:sp>
        <p:nvSpPr>
          <p:cNvPr id="3" name="Content Placeholder 2"/>
          <p:cNvSpPr>
            <a:spLocks noGrp="1"/>
          </p:cNvSpPr>
          <p:nvPr>
            <p:ph idx="1"/>
          </p:nvPr>
        </p:nvSpPr>
        <p:spPr/>
        <p:txBody>
          <a:bodyPr/>
          <a:lstStyle/>
          <a:p>
            <a:r>
              <a:rPr lang="en-US" u="sng" dirty="0" smtClean="0"/>
              <a:t>https</a:t>
            </a:r>
            <a:r>
              <a:rPr lang="en-US" u="sng" dirty="0"/>
              <a:t>://www3.epa.gov/enviro/facts/pcs-icis/search.html</a:t>
            </a:r>
          </a:p>
          <a:p>
            <a:r>
              <a:rPr lang="en-US" dirty="0" smtClean="0"/>
              <a:t>If you are unable to find your facility’s permit ID, use this one for the training: GA0049247</a:t>
            </a:r>
          </a:p>
          <a:p>
            <a:endParaRPr lang="en-US" dirty="0"/>
          </a:p>
        </p:txBody>
      </p:sp>
    </p:spTree>
    <p:extLst>
      <p:ext uri="{BB962C8B-B14F-4D97-AF65-F5344CB8AC3E}">
        <p14:creationId xmlns:p14="http://schemas.microsoft.com/office/powerpoint/2010/main" val="251299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088"/>
            <a:ext cx="8229600" cy="1143000"/>
          </a:xfrm>
        </p:spPr>
        <p:txBody>
          <a:bodyPr>
            <a:normAutofit fontScale="90000"/>
          </a:bodyPr>
          <a:lstStyle/>
          <a:p>
            <a:r>
              <a:rPr lang="en-US" b="1" dirty="0" err="1" smtClean="0"/>
              <a:t>NetDMR</a:t>
            </a:r>
            <a:r>
              <a:rPr lang="en-US" b="1" dirty="0" smtClean="0"/>
              <a:t> Test Environment:</a:t>
            </a:r>
            <a:br>
              <a:rPr lang="en-US" b="1" dirty="0" smtClean="0"/>
            </a:br>
            <a:r>
              <a:rPr lang="en-US" b="1" dirty="0" smtClean="0"/>
              <a:t>This is where you will </a:t>
            </a:r>
            <a:r>
              <a:rPr lang="en-US" b="1" i="1" dirty="0" smtClean="0"/>
              <a:t>first</a:t>
            </a:r>
            <a:r>
              <a:rPr lang="en-US" b="1" dirty="0" smtClean="0"/>
              <a:t> create a </a:t>
            </a:r>
            <a:r>
              <a:rPr lang="en-US" b="1" dirty="0" err="1" smtClean="0"/>
              <a:t>NetDMR</a:t>
            </a:r>
            <a:r>
              <a:rPr lang="en-US" b="1" dirty="0" smtClean="0"/>
              <a:t> account in CDX</a:t>
            </a:r>
            <a:endParaRPr lang="en-US" b="1" dirty="0"/>
          </a:p>
        </p:txBody>
      </p:sp>
      <p:sp>
        <p:nvSpPr>
          <p:cNvPr id="3" name="Content Placeholder 2"/>
          <p:cNvSpPr>
            <a:spLocks noGrp="1"/>
          </p:cNvSpPr>
          <p:nvPr>
            <p:ph idx="1"/>
          </p:nvPr>
        </p:nvSpPr>
        <p:spPr>
          <a:xfrm>
            <a:off x="0" y="4240974"/>
            <a:ext cx="9144000" cy="1952625"/>
          </a:xfrm>
          <a:solidFill>
            <a:schemeClr val="bg1"/>
          </a:solidFill>
        </p:spPr>
        <p:txBody>
          <a:bodyPr>
            <a:normAutofit/>
          </a:bodyPr>
          <a:lstStyle/>
          <a:p>
            <a:pPr marL="0" indent="0" algn="ctr">
              <a:buNone/>
            </a:pPr>
            <a:r>
              <a:rPr lang="en-US" dirty="0">
                <a:hlinkClick r:id="rId3"/>
              </a:rPr>
              <a:t>https://</a:t>
            </a:r>
            <a:r>
              <a:rPr lang="en-US" dirty="0" smtClean="0">
                <a:hlinkClick r:id="rId3"/>
              </a:rPr>
              <a:t>netdmrtest.epacdx.net</a:t>
            </a:r>
            <a:endParaRPr lang="en-US" dirty="0"/>
          </a:p>
        </p:txBody>
      </p:sp>
      <p:sp>
        <p:nvSpPr>
          <p:cNvPr id="5" name="Down Arrow 4"/>
          <p:cNvSpPr/>
          <p:nvPr/>
        </p:nvSpPr>
        <p:spPr>
          <a:xfrm>
            <a:off x="3054886" y="2892577"/>
            <a:ext cx="484632" cy="1296162"/>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1669" y="2892577"/>
            <a:ext cx="4915131" cy="923330"/>
          </a:xfrm>
          <a:prstGeom prst="rect">
            <a:avLst/>
          </a:prstGeom>
          <a:noFill/>
          <a:ln w="38100">
            <a:solidFill>
              <a:srgbClr val="CC0000"/>
            </a:solidFill>
          </a:ln>
        </p:spPr>
        <p:txBody>
          <a:bodyPr wrap="square" rtlCol="0">
            <a:spAutoFit/>
          </a:bodyPr>
          <a:lstStyle/>
          <a:p>
            <a:r>
              <a:rPr lang="en-US" b="1" i="1" dirty="0" smtClean="0">
                <a:solidFill>
                  <a:srgbClr val="CC0000"/>
                </a:solidFill>
              </a:rPr>
              <a:t>Notice that the word “test” appears on the web address!  That’s how you will know that  you are in the “test” environment</a:t>
            </a:r>
            <a:endParaRPr lang="en-US" b="1" i="1" dirty="0">
              <a:solidFill>
                <a:srgbClr val="CC0000"/>
              </a:solidFill>
            </a:endParaRPr>
          </a:p>
        </p:txBody>
      </p:sp>
    </p:spTree>
    <p:extLst>
      <p:ext uri="{BB962C8B-B14F-4D97-AF65-F5344CB8AC3E}">
        <p14:creationId xmlns:p14="http://schemas.microsoft.com/office/powerpoint/2010/main" val="3377108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425450"/>
            <a:ext cx="8429625" cy="1470025"/>
          </a:xfrm>
        </p:spPr>
        <p:txBody>
          <a:bodyPr/>
          <a:lstStyle/>
          <a:p>
            <a:r>
              <a:rPr lang="en-US" b="1" dirty="0" smtClean="0"/>
              <a:t>Module 2: Getting inside </a:t>
            </a:r>
            <a:r>
              <a:rPr lang="en-US" b="1" dirty="0" err="1" smtClean="0"/>
              <a:t>NetDMR</a:t>
            </a:r>
            <a:endParaRPr lang="en-US" b="1" dirty="0"/>
          </a:p>
        </p:txBody>
      </p:sp>
      <p:sp>
        <p:nvSpPr>
          <p:cNvPr id="3" name="Subtitle 2"/>
          <p:cNvSpPr>
            <a:spLocks noGrp="1"/>
          </p:cNvSpPr>
          <p:nvPr>
            <p:ph type="subTitle" idx="1"/>
          </p:nvPr>
        </p:nvSpPr>
        <p:spPr>
          <a:xfrm>
            <a:off x="1245244" y="1850872"/>
            <a:ext cx="6400800" cy="1181100"/>
          </a:xfrm>
        </p:spPr>
        <p:txBody>
          <a:bodyPr>
            <a:normAutofit/>
          </a:bodyPr>
          <a:lstStyle/>
          <a:p>
            <a:r>
              <a:rPr lang="en-US" b="1" dirty="0" smtClean="0">
                <a:solidFill>
                  <a:schemeClr val="tx1"/>
                </a:solidFill>
              </a:rPr>
              <a:t>Understanding the Permit Administrator Role within </a:t>
            </a:r>
            <a:r>
              <a:rPr lang="en-US" b="1" dirty="0" err="1" smtClean="0">
                <a:solidFill>
                  <a:schemeClr val="tx1"/>
                </a:solidFill>
              </a:rPr>
              <a:t>NetDMR</a:t>
            </a:r>
            <a:r>
              <a:rPr lang="en-US" b="1" dirty="0" smtClean="0">
                <a:solidFill>
                  <a:schemeClr val="tx1"/>
                </a:solidFill>
              </a:rPr>
              <a:t> </a:t>
            </a:r>
            <a:endParaRPr lang="en-US" b="1" dirty="0">
              <a:solidFill>
                <a:schemeClr val="tx1"/>
              </a:solidFill>
            </a:endParaRPr>
          </a:p>
        </p:txBody>
      </p:sp>
      <p:pic>
        <p:nvPicPr>
          <p:cNvPr id="2049" name="Picture 1" descr="http://www.funfix.com/Gallery/Images/lg_Cave-tour-in-Howes-Cave-New-Y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213" y="3031972"/>
            <a:ext cx="5262862" cy="317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461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178" y="4348"/>
            <a:ext cx="5470822" cy="685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894106"/>
            <a:ext cx="3876675" cy="3108543"/>
          </a:xfrm>
          <a:prstGeom prst="rect">
            <a:avLst/>
          </a:prstGeom>
          <a:noFill/>
        </p:spPr>
        <p:txBody>
          <a:bodyPr wrap="square" rtlCol="0">
            <a:spAutoFit/>
          </a:bodyPr>
          <a:lstStyle/>
          <a:p>
            <a:pPr algn="ctr"/>
            <a:r>
              <a:rPr lang="en-US" sz="2800" b="1" dirty="0" smtClean="0"/>
              <a:t>This is the first screen you will see when you log back in to </a:t>
            </a:r>
            <a:r>
              <a:rPr lang="en-US" sz="2800" b="1" dirty="0" err="1" smtClean="0"/>
              <a:t>NetDMR</a:t>
            </a:r>
            <a:r>
              <a:rPr lang="en-US" sz="2800" b="1" dirty="0" smtClean="0"/>
              <a:t>.  It should look different than the home screen you had when you first logged into </a:t>
            </a:r>
            <a:r>
              <a:rPr lang="en-US" sz="2800" b="1" dirty="0" err="1" smtClean="0"/>
              <a:t>NetDMR</a:t>
            </a:r>
            <a:endParaRPr lang="en-US" sz="2800" b="1" dirty="0"/>
          </a:p>
        </p:txBody>
      </p:sp>
    </p:spTree>
    <p:extLst>
      <p:ext uri="{BB962C8B-B14F-4D97-AF65-F5344CB8AC3E}">
        <p14:creationId xmlns:p14="http://schemas.microsoft.com/office/powerpoint/2010/main" val="3387636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6" y="62017"/>
            <a:ext cx="4829174" cy="611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675" y="1136711"/>
            <a:ext cx="4305300" cy="3970318"/>
          </a:xfrm>
          <a:prstGeom prst="rect">
            <a:avLst/>
          </a:prstGeom>
          <a:noFill/>
        </p:spPr>
        <p:txBody>
          <a:bodyPr wrap="square" rtlCol="0">
            <a:spAutoFit/>
          </a:bodyPr>
          <a:lstStyle/>
          <a:p>
            <a:r>
              <a:rPr lang="en-US" sz="2800" b="1" dirty="0" smtClean="0"/>
              <a:t>How do you as Permit Administrator check on requests for access?  Click on “Access Requests” in the upper left hand corner.  Check this frequently as you will not be notified when new requests are made.</a:t>
            </a:r>
            <a:endParaRPr lang="en-US" sz="2800" b="1" dirty="0"/>
          </a:p>
        </p:txBody>
      </p:sp>
      <p:sp>
        <p:nvSpPr>
          <p:cNvPr id="4" name="Oval 3"/>
          <p:cNvSpPr/>
          <p:nvPr/>
        </p:nvSpPr>
        <p:spPr>
          <a:xfrm>
            <a:off x="4000500" y="0"/>
            <a:ext cx="1314450" cy="781051"/>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4203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19324"/>
            <a:ext cx="9063719" cy="263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681008"/>
            <a:ext cx="8229600" cy="736630"/>
          </a:xfrm>
        </p:spPr>
        <p:txBody>
          <a:bodyPr>
            <a:normAutofit fontScale="90000"/>
          </a:bodyPr>
          <a:lstStyle/>
          <a:p>
            <a:r>
              <a:rPr lang="en-US" b="1" dirty="0" smtClean="0"/>
              <a:t>Responding to requests for access: Edit, View, Permit Administrator</a:t>
            </a:r>
            <a:endParaRPr lang="en-US" b="1" dirty="0"/>
          </a:p>
        </p:txBody>
      </p:sp>
      <p:sp>
        <p:nvSpPr>
          <p:cNvPr id="6" name="Down Arrow 5"/>
          <p:cNvSpPr/>
          <p:nvPr/>
        </p:nvSpPr>
        <p:spPr>
          <a:xfrm rot="10800000">
            <a:off x="5976936" y="4222143"/>
            <a:ext cx="409575" cy="1026131"/>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89367" y="5119251"/>
            <a:ext cx="2554633" cy="1015663"/>
          </a:xfrm>
          <a:prstGeom prst="rect">
            <a:avLst/>
          </a:prstGeom>
          <a:noFill/>
          <a:ln w="38100">
            <a:solidFill>
              <a:srgbClr val="CC0000"/>
            </a:solidFill>
          </a:ln>
        </p:spPr>
        <p:txBody>
          <a:bodyPr wrap="square" rtlCol="0">
            <a:spAutoFit/>
          </a:bodyPr>
          <a:lstStyle/>
          <a:p>
            <a:r>
              <a:rPr lang="en-US" sz="2000" b="1" i="1" dirty="0" smtClean="0">
                <a:solidFill>
                  <a:srgbClr val="CC0000"/>
                </a:solidFill>
              </a:rPr>
              <a:t>Only EPA or EPD can approve Signatory requests.  You cannot!</a:t>
            </a:r>
            <a:endParaRPr lang="en-US" sz="2000" b="1" i="1" dirty="0">
              <a:solidFill>
                <a:srgbClr val="CC0000"/>
              </a:solidFill>
            </a:endParaRPr>
          </a:p>
        </p:txBody>
      </p:sp>
      <p:sp>
        <p:nvSpPr>
          <p:cNvPr id="9" name="Down Arrow 8"/>
          <p:cNvSpPr/>
          <p:nvPr/>
        </p:nvSpPr>
        <p:spPr>
          <a:xfrm rot="1899059">
            <a:off x="6986394" y="1700317"/>
            <a:ext cx="409575" cy="11906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9" idx="2"/>
          </p:cNvCxnSpPr>
          <p:nvPr/>
        </p:nvCxnSpPr>
        <p:spPr>
          <a:xfrm flipH="1">
            <a:off x="6223696" y="2802396"/>
            <a:ext cx="655100" cy="517038"/>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704467" y="2809872"/>
            <a:ext cx="174329" cy="509561"/>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2"/>
          </p:cNvCxnSpPr>
          <p:nvPr/>
        </p:nvCxnSpPr>
        <p:spPr>
          <a:xfrm>
            <a:off x="6878796" y="2802396"/>
            <a:ext cx="250320" cy="617021"/>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923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2727"/>
            <a:ext cx="8859486" cy="3296110"/>
          </a:xfrm>
          <a:prstGeom prst="rect">
            <a:avLst/>
          </a:prstGeom>
        </p:spPr>
      </p:pic>
      <p:sp>
        <p:nvSpPr>
          <p:cNvPr id="4" name="TextBox 3"/>
          <p:cNvSpPr txBox="1"/>
          <p:nvPr/>
        </p:nvSpPr>
        <p:spPr>
          <a:xfrm>
            <a:off x="981626" y="629647"/>
            <a:ext cx="7180748" cy="1077218"/>
          </a:xfrm>
          <a:prstGeom prst="rect">
            <a:avLst/>
          </a:prstGeom>
          <a:noFill/>
        </p:spPr>
        <p:txBody>
          <a:bodyPr wrap="none" rtlCol="0">
            <a:spAutoFit/>
          </a:bodyPr>
          <a:lstStyle/>
          <a:p>
            <a:r>
              <a:rPr lang="en-US" sz="3200" b="1" dirty="0" smtClean="0"/>
              <a:t>Pending Access Requests are also located</a:t>
            </a:r>
          </a:p>
          <a:p>
            <a:r>
              <a:rPr lang="en-US" sz="3200" b="1" dirty="0" smtClean="0"/>
              <a:t>at the bottom of the search page.</a:t>
            </a:r>
            <a:endParaRPr lang="en-US" sz="3200" b="1" dirty="0"/>
          </a:p>
        </p:txBody>
      </p:sp>
    </p:spTree>
    <p:extLst>
      <p:ext uri="{BB962C8B-B14F-4D97-AF65-F5344CB8AC3E}">
        <p14:creationId xmlns:p14="http://schemas.microsoft.com/office/powerpoint/2010/main" val="379044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assistance is needed </a:t>
            </a:r>
            <a:r>
              <a:rPr lang="en-US" b="1" smtClean="0"/>
              <a:t>while completing </a:t>
            </a:r>
            <a:r>
              <a:rPr lang="en-US" b="1" dirty="0" smtClean="0"/>
              <a:t>a DMR?</a:t>
            </a:r>
            <a:endParaRPr lang="en-US" b="1" dirty="0"/>
          </a:p>
        </p:txBody>
      </p:sp>
      <p:sp>
        <p:nvSpPr>
          <p:cNvPr id="3" name="Content Placeholder 2"/>
          <p:cNvSpPr>
            <a:spLocks noGrp="1"/>
          </p:cNvSpPr>
          <p:nvPr>
            <p:ph idx="1"/>
          </p:nvPr>
        </p:nvSpPr>
        <p:spPr/>
        <p:txBody>
          <a:bodyPr>
            <a:normAutofit/>
          </a:bodyPr>
          <a:lstStyle/>
          <a:p>
            <a:r>
              <a:rPr lang="en-US" dirty="0" smtClean="0"/>
              <a:t>EPD can only see your DMRs once they have been signed by the person with the Signatory role (which may be the Administrator).</a:t>
            </a:r>
          </a:p>
          <a:p>
            <a:r>
              <a:rPr lang="en-US" dirty="0" smtClean="0"/>
              <a:t>They </a:t>
            </a:r>
            <a:r>
              <a:rPr lang="en-US" b="1" dirty="0" smtClean="0"/>
              <a:t>must</a:t>
            </a:r>
            <a:r>
              <a:rPr lang="en-US" dirty="0" smtClean="0"/>
              <a:t> request access within </a:t>
            </a:r>
            <a:r>
              <a:rPr lang="en-US" dirty="0" err="1" smtClean="0"/>
              <a:t>NetDMR</a:t>
            </a:r>
            <a:r>
              <a:rPr lang="en-US" dirty="0" smtClean="0"/>
              <a:t> in order to see an in-progress DMR. </a:t>
            </a:r>
          </a:p>
          <a:p>
            <a:r>
              <a:rPr lang="en-US" dirty="0" smtClean="0"/>
              <a:t>EPD’s request will appear as “Partial DMR” under “Requested Access Rights</a:t>
            </a:r>
            <a:r>
              <a:rPr lang="en-US" dirty="0"/>
              <a:t>”. </a:t>
            </a:r>
            <a:r>
              <a:rPr lang="en-US" dirty="0" smtClean="0"/>
              <a:t>This access </a:t>
            </a:r>
            <a:r>
              <a:rPr lang="en-US" dirty="0"/>
              <a:t>can be revoked after the problem is resolved</a:t>
            </a:r>
          </a:p>
        </p:txBody>
      </p:sp>
    </p:spTree>
    <p:extLst>
      <p:ext uri="{BB962C8B-B14F-4D97-AF65-F5344CB8AC3E}">
        <p14:creationId xmlns:p14="http://schemas.microsoft.com/office/powerpoint/2010/main" val="3989817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928"/>
            <a:ext cx="8229600" cy="811710"/>
          </a:xfrm>
        </p:spPr>
        <p:txBody>
          <a:bodyPr>
            <a:normAutofit fontScale="90000"/>
          </a:bodyPr>
          <a:lstStyle/>
          <a:p>
            <a:r>
              <a:rPr lang="en-US" b="1" dirty="0" smtClean="0"/>
              <a:t>If EPD or EPA request permission to view your DMR, you will see this:</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2018"/>
            <a:ext cx="9076479" cy="425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8553451" y="2219325"/>
            <a:ext cx="590550" cy="942975"/>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3112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076"/>
            <a:ext cx="8229600" cy="1143000"/>
          </a:xfrm>
        </p:spPr>
        <p:txBody>
          <a:bodyPr>
            <a:normAutofit fontScale="90000"/>
          </a:bodyPr>
          <a:lstStyle/>
          <a:p>
            <a:r>
              <a:rPr lang="en-US" b="1" dirty="0" smtClean="0"/>
              <a:t>The Permit Administrator manages access, and can delete roles.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6061"/>
            <a:ext cx="9144000" cy="3607794"/>
          </a:xfrm>
          <a:prstGeom prst="rect">
            <a:avLst/>
          </a:prstGeom>
        </p:spPr>
      </p:pic>
      <p:sp>
        <p:nvSpPr>
          <p:cNvPr id="4" name="Down Arrow 3"/>
          <p:cNvSpPr/>
          <p:nvPr/>
        </p:nvSpPr>
        <p:spPr>
          <a:xfrm rot="10800000">
            <a:off x="6676392" y="5270789"/>
            <a:ext cx="409575" cy="788488"/>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0233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947335"/>
            <a:ext cx="9067800" cy="425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00113" y="317502"/>
            <a:ext cx="7419975" cy="1143000"/>
          </a:xfrm>
        </p:spPr>
        <p:txBody>
          <a:bodyPr>
            <a:noAutofit/>
          </a:bodyPr>
          <a:lstStyle/>
          <a:p>
            <a:r>
              <a:rPr lang="en-US" sz="4000" b="1" dirty="0" smtClean="0"/>
              <a:t>Searching for your permit</a:t>
            </a:r>
            <a:endParaRPr lang="en-US" sz="4000" b="1" dirty="0"/>
          </a:p>
        </p:txBody>
      </p:sp>
      <p:sp>
        <p:nvSpPr>
          <p:cNvPr id="10" name="Down Arrow 9"/>
          <p:cNvSpPr/>
          <p:nvPr/>
        </p:nvSpPr>
        <p:spPr>
          <a:xfrm rot="5400000">
            <a:off x="7308849" y="4170363"/>
            <a:ext cx="552450" cy="1200150"/>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5400000">
            <a:off x="6807198" y="5183189"/>
            <a:ext cx="355600" cy="60007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8532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20737"/>
          </a:xfrm>
        </p:spPr>
        <p:txBody>
          <a:bodyPr/>
          <a:lstStyle/>
          <a:p>
            <a:r>
              <a:rPr lang="en-US" b="1" dirty="0" smtClean="0"/>
              <a:t>Viewing permit details</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213"/>
            <a:ext cx="9144000" cy="565078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Down Arrow 5"/>
          <p:cNvSpPr/>
          <p:nvPr/>
        </p:nvSpPr>
        <p:spPr>
          <a:xfrm>
            <a:off x="4789487" y="4149726"/>
            <a:ext cx="355600" cy="60007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6932612" y="4149726"/>
            <a:ext cx="355600" cy="60007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905542" y="910709"/>
            <a:ext cx="6602192" cy="369332"/>
          </a:xfrm>
          <a:prstGeom prst="rect">
            <a:avLst/>
          </a:prstGeom>
        </p:spPr>
        <p:txBody>
          <a:bodyPr wrap="none">
            <a:spAutoFit/>
          </a:bodyPr>
          <a:lstStyle/>
          <a:p>
            <a:r>
              <a:rPr lang="en-US" b="1" dirty="0" smtClean="0"/>
              <a:t>*Note:  You can also get to this screen from the View Permits menu</a:t>
            </a:r>
            <a:endParaRPr lang="en-US" b="1" dirty="0"/>
          </a:p>
        </p:txBody>
      </p:sp>
      <p:sp>
        <p:nvSpPr>
          <p:cNvPr id="3" name="TextBox 2"/>
          <p:cNvSpPr txBox="1"/>
          <p:nvPr/>
        </p:nvSpPr>
        <p:spPr>
          <a:xfrm>
            <a:off x="6246565" y="3790950"/>
            <a:ext cx="1506786" cy="369332"/>
          </a:xfrm>
          <a:prstGeom prst="rect">
            <a:avLst/>
          </a:prstGeom>
          <a:noFill/>
          <a:ln w="38100">
            <a:solidFill>
              <a:srgbClr val="CC0000"/>
            </a:solidFill>
          </a:ln>
        </p:spPr>
        <p:txBody>
          <a:bodyPr wrap="square" rtlCol="0">
            <a:spAutoFit/>
          </a:bodyPr>
          <a:lstStyle/>
          <a:p>
            <a:r>
              <a:rPr lang="en-US" b="1" i="1" dirty="0" smtClean="0">
                <a:solidFill>
                  <a:srgbClr val="CC0000"/>
                </a:solidFill>
              </a:rPr>
              <a:t>User Details</a:t>
            </a:r>
            <a:endParaRPr lang="en-US" b="1" i="1" dirty="0">
              <a:solidFill>
                <a:srgbClr val="CC0000"/>
              </a:solidFill>
            </a:endParaRPr>
          </a:p>
        </p:txBody>
      </p:sp>
      <p:sp>
        <p:nvSpPr>
          <p:cNvPr id="4" name="TextBox 3"/>
          <p:cNvSpPr txBox="1"/>
          <p:nvPr/>
        </p:nvSpPr>
        <p:spPr>
          <a:xfrm>
            <a:off x="4535487" y="3790950"/>
            <a:ext cx="765175" cy="369332"/>
          </a:xfrm>
          <a:prstGeom prst="rect">
            <a:avLst/>
          </a:prstGeom>
          <a:noFill/>
          <a:ln w="38100">
            <a:solidFill>
              <a:srgbClr val="CC0000"/>
            </a:solidFill>
          </a:ln>
        </p:spPr>
        <p:txBody>
          <a:bodyPr wrap="square" rtlCol="0">
            <a:spAutoFit/>
          </a:bodyPr>
          <a:lstStyle/>
          <a:p>
            <a:r>
              <a:rPr lang="en-US" b="1" i="1" dirty="0" smtClean="0">
                <a:solidFill>
                  <a:srgbClr val="CC0000"/>
                </a:solidFill>
              </a:rPr>
              <a:t>Role</a:t>
            </a:r>
            <a:endParaRPr lang="en-US" b="1" i="1" dirty="0">
              <a:solidFill>
                <a:srgbClr val="CC0000"/>
              </a:solidFill>
            </a:endParaRPr>
          </a:p>
        </p:txBody>
      </p:sp>
      <p:sp>
        <p:nvSpPr>
          <p:cNvPr id="8" name="Oval 7"/>
          <p:cNvSpPr/>
          <p:nvPr/>
        </p:nvSpPr>
        <p:spPr>
          <a:xfrm>
            <a:off x="6810375" y="5124450"/>
            <a:ext cx="590550" cy="628650"/>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27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CDX</a:t>
            </a:r>
            <a:endParaRPr lang="en-US" dirty="0"/>
          </a:p>
        </p:txBody>
      </p:sp>
      <p:sp>
        <p:nvSpPr>
          <p:cNvPr id="3" name="Content Placeholder 2"/>
          <p:cNvSpPr>
            <a:spLocks noGrp="1"/>
          </p:cNvSpPr>
          <p:nvPr>
            <p:ph idx="1"/>
          </p:nvPr>
        </p:nvSpPr>
        <p:spPr/>
        <p:txBody>
          <a:bodyPr/>
          <a:lstStyle/>
          <a:p>
            <a:r>
              <a:rPr lang="en-US" dirty="0" smtClean="0"/>
              <a:t>CDX stands for Central Data Exchange</a:t>
            </a:r>
          </a:p>
          <a:p>
            <a:pPr lvl="1"/>
            <a:r>
              <a:rPr lang="en-US" dirty="0" smtClean="0"/>
              <a:t>One </a:t>
            </a:r>
            <a:r>
              <a:rPr lang="en-US" dirty="0"/>
              <a:t>CDX Account will allow you to have access to various electronic reporting programs, such as:</a:t>
            </a:r>
          </a:p>
          <a:p>
            <a:pPr lvl="2"/>
            <a:r>
              <a:rPr lang="en-US" sz="2800" dirty="0"/>
              <a:t>	</a:t>
            </a:r>
            <a:r>
              <a:rPr lang="en-US" sz="2800" dirty="0" err="1"/>
              <a:t>NeT</a:t>
            </a:r>
            <a:r>
              <a:rPr lang="en-US" sz="2800" dirty="0"/>
              <a:t>, </a:t>
            </a:r>
            <a:r>
              <a:rPr lang="en-US" sz="2800" dirty="0" err="1"/>
              <a:t>NetDMR</a:t>
            </a:r>
            <a:r>
              <a:rPr lang="en-US" sz="2800" dirty="0"/>
              <a:t>, and other EPA Program </a:t>
            </a:r>
            <a:r>
              <a:rPr lang="en-US" sz="2800" dirty="0" smtClean="0"/>
              <a:t>Services</a:t>
            </a:r>
          </a:p>
          <a:p>
            <a:pPr lvl="1"/>
            <a:r>
              <a:rPr lang="en-US" sz="3200" dirty="0" smtClean="0"/>
              <a:t>Contact CDX to make account changes</a:t>
            </a:r>
            <a:endParaRPr lang="en-US" sz="3200" dirty="0"/>
          </a:p>
          <a:p>
            <a:endParaRPr lang="en-US" dirty="0"/>
          </a:p>
        </p:txBody>
      </p:sp>
    </p:spTree>
    <p:extLst>
      <p:ext uri="{BB962C8B-B14F-4D97-AF65-F5344CB8AC3E}">
        <p14:creationId xmlns:p14="http://schemas.microsoft.com/office/powerpoint/2010/main" val="900736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0" y="2527209"/>
            <a:ext cx="2676525" cy="584775"/>
          </a:xfrm>
          <a:prstGeom prst="rect">
            <a:avLst/>
          </a:prstGeom>
          <a:noFill/>
        </p:spPr>
        <p:txBody>
          <a:bodyPr wrap="square" rtlCol="0">
            <a:spAutoFit/>
          </a:bodyPr>
          <a:lstStyle/>
          <a:p>
            <a:pPr algn="ctr"/>
            <a:r>
              <a:rPr lang="en-US" sz="3200" b="1" dirty="0" smtClean="0"/>
              <a:t>User Details</a:t>
            </a:r>
            <a:endParaRPr lang="en-US" sz="3200" b="1" dirty="0"/>
          </a:p>
        </p:txBody>
      </p:sp>
      <p:pic>
        <p:nvPicPr>
          <p:cNvPr id="2" name="Picture 1"/>
          <p:cNvPicPr>
            <a:picLocks noChangeAspect="1"/>
          </p:cNvPicPr>
          <p:nvPr/>
        </p:nvPicPr>
        <p:blipFill>
          <a:blip r:embed="rId2"/>
          <a:stretch>
            <a:fillRect/>
          </a:stretch>
        </p:blipFill>
        <p:spPr>
          <a:xfrm>
            <a:off x="2328429" y="277092"/>
            <a:ext cx="6677026" cy="5898046"/>
          </a:xfrm>
          <a:prstGeom prst="rect">
            <a:avLst/>
          </a:prstGeom>
        </p:spPr>
      </p:pic>
    </p:spTree>
    <p:extLst>
      <p:ext uri="{BB962C8B-B14F-4D97-AF65-F5344CB8AC3E}">
        <p14:creationId xmlns:p14="http://schemas.microsoft.com/office/powerpoint/2010/main" val="2747654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8"/>
            <a:ext cx="4953000" cy="620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70081"/>
            <a:ext cx="4305300" cy="2246769"/>
          </a:xfrm>
          <a:prstGeom prst="rect">
            <a:avLst/>
          </a:prstGeom>
          <a:noFill/>
        </p:spPr>
        <p:txBody>
          <a:bodyPr wrap="square" rtlCol="0">
            <a:spAutoFit/>
          </a:bodyPr>
          <a:lstStyle/>
          <a:p>
            <a:r>
              <a:rPr lang="en-US" sz="2800" b="1" dirty="0" smtClean="0"/>
              <a:t>So, if you are the Permit Administrator, you can view and see all users and their roles associated with your permits.</a:t>
            </a:r>
          </a:p>
        </p:txBody>
      </p:sp>
      <p:pic>
        <p:nvPicPr>
          <p:cNvPr id="3073" name="Picture 1" descr="http://goodmorningfloridakeys.com/wp-content/uploads/2012/09/spy-satel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3361316"/>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09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135"/>
            <a:ext cx="8229600" cy="926294"/>
          </a:xfrm>
        </p:spPr>
        <p:txBody>
          <a:bodyPr>
            <a:normAutofit fontScale="90000"/>
          </a:bodyPr>
          <a:lstStyle/>
          <a:p>
            <a:r>
              <a:rPr lang="en-US" b="1" dirty="0" smtClean="0"/>
              <a:t>Module 3:</a:t>
            </a:r>
            <a:br>
              <a:rPr lang="en-US" b="1" dirty="0" smtClean="0"/>
            </a:br>
            <a:r>
              <a:rPr lang="en-US" b="1" dirty="0" smtClean="0"/>
              <a:t>Entering DMR data</a:t>
            </a:r>
            <a:endParaRPr lang="en-US" b="1" dirty="0"/>
          </a:p>
        </p:txBody>
      </p:sp>
      <p:pic>
        <p:nvPicPr>
          <p:cNvPr id="6145" name="Picture 1" descr="http://cccooperagency.files.wordpress.com/2011/03/rub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987544"/>
            <a:ext cx="6330835" cy="4216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0150" y="1987544"/>
            <a:ext cx="3333750" cy="369332"/>
          </a:xfrm>
          <a:prstGeom prst="rect">
            <a:avLst/>
          </a:prstGeom>
          <a:noFill/>
        </p:spPr>
        <p:txBody>
          <a:bodyPr wrap="square" rtlCol="0">
            <a:spAutoFit/>
          </a:bodyPr>
          <a:lstStyle/>
          <a:p>
            <a:r>
              <a:rPr lang="en-US" b="1" dirty="0" err="1" smtClean="0">
                <a:solidFill>
                  <a:schemeClr val="bg1"/>
                </a:solidFill>
              </a:rPr>
              <a:t>cccooperagency.wordpress</a:t>
            </a:r>
            <a:endParaRPr lang="en-US" b="1" dirty="0">
              <a:solidFill>
                <a:schemeClr val="bg1"/>
              </a:solidFill>
            </a:endParaRPr>
          </a:p>
        </p:txBody>
      </p:sp>
    </p:spTree>
    <p:extLst>
      <p:ext uri="{BB962C8B-B14F-4D97-AF65-F5344CB8AC3E}">
        <p14:creationId xmlns:p14="http://schemas.microsoft.com/office/powerpoint/2010/main" val="32176035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Entering DMR data electronically</a:t>
            </a:r>
            <a:endParaRPr lang="en-US" sz="4000" b="1" dirty="0"/>
          </a:p>
        </p:txBody>
      </p:sp>
      <p:sp>
        <p:nvSpPr>
          <p:cNvPr id="3" name="Content Placeholder 2"/>
          <p:cNvSpPr>
            <a:spLocks noGrp="1"/>
          </p:cNvSpPr>
          <p:nvPr>
            <p:ph idx="1"/>
          </p:nvPr>
        </p:nvSpPr>
        <p:spPr>
          <a:xfrm>
            <a:off x="457200" y="1417638"/>
            <a:ext cx="8229600" cy="1647825"/>
          </a:xfrm>
        </p:spPr>
        <p:txBody>
          <a:bodyPr>
            <a:noAutofit/>
          </a:bodyPr>
          <a:lstStyle/>
          <a:p>
            <a:r>
              <a:rPr lang="en-US" sz="2800" dirty="0" smtClean="0"/>
              <a:t>If your Role has been approved, you can begin viewing and entering data into DMRs</a:t>
            </a:r>
          </a:p>
          <a:p>
            <a:r>
              <a:rPr lang="en-US" sz="2800" dirty="0" smtClean="0"/>
              <a:t>Remember: Edit and Signatory Roles can ALL enter data into DMRs.  The Permit Administrator and View </a:t>
            </a:r>
            <a:r>
              <a:rPr lang="en-US" sz="2800" dirty="0"/>
              <a:t>R</a:t>
            </a:r>
            <a:r>
              <a:rPr lang="en-US" sz="2800" dirty="0" smtClean="0"/>
              <a:t>ole can only see DMR CORs.</a:t>
            </a:r>
          </a:p>
          <a:p>
            <a:r>
              <a:rPr lang="en-US" sz="2800" dirty="0" smtClean="0"/>
              <a:t>Click on “Search All DMRs and CORs”.</a:t>
            </a:r>
            <a:endParaRPr lang="en-US" sz="28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4791075"/>
            <a:ext cx="85629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162175" y="4724400"/>
            <a:ext cx="1981199" cy="1133475"/>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118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612762"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114549" y="4293486"/>
            <a:ext cx="1914525" cy="1047750"/>
          </a:xfrm>
          <a:prstGeom prst="roundRect">
            <a:avLst/>
          </a:prstGeom>
          <a:noFill/>
          <a:ln w="412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rot="10800000">
            <a:off x="3781423" y="1085850"/>
            <a:ext cx="2000249" cy="4572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81673" y="720864"/>
            <a:ext cx="3238502" cy="1015663"/>
          </a:xfrm>
          <a:prstGeom prst="rect">
            <a:avLst/>
          </a:prstGeom>
          <a:noFill/>
          <a:ln w="38100">
            <a:solidFill>
              <a:srgbClr val="CC0000"/>
            </a:solidFill>
          </a:ln>
        </p:spPr>
        <p:txBody>
          <a:bodyPr wrap="square" rtlCol="0">
            <a:spAutoFit/>
          </a:bodyPr>
          <a:lstStyle/>
          <a:p>
            <a:r>
              <a:rPr lang="en-US" sz="2000" b="1" i="1" dirty="0" smtClean="0">
                <a:solidFill>
                  <a:srgbClr val="CC0000"/>
                </a:solidFill>
              </a:rPr>
              <a:t>Your permit numbers will be here.  Always click on “Update”!</a:t>
            </a:r>
            <a:endParaRPr lang="en-US" sz="2000" b="1" i="1" dirty="0">
              <a:solidFill>
                <a:srgbClr val="CC0000"/>
              </a:solidFill>
            </a:endParaRPr>
          </a:p>
        </p:txBody>
      </p:sp>
      <p:sp>
        <p:nvSpPr>
          <p:cNvPr id="8" name="TextBox 7"/>
          <p:cNvSpPr txBox="1"/>
          <p:nvPr/>
        </p:nvSpPr>
        <p:spPr>
          <a:xfrm>
            <a:off x="5775955" y="4429931"/>
            <a:ext cx="3368046" cy="1477328"/>
          </a:xfrm>
          <a:prstGeom prst="rect">
            <a:avLst/>
          </a:prstGeom>
          <a:noFill/>
          <a:ln w="38100">
            <a:solidFill>
              <a:srgbClr val="CC0000"/>
            </a:solidFill>
          </a:ln>
        </p:spPr>
        <p:txBody>
          <a:bodyPr wrap="square" rtlCol="0">
            <a:spAutoFit/>
          </a:bodyPr>
          <a:lstStyle/>
          <a:p>
            <a:r>
              <a:rPr lang="en-US" b="1" i="1" dirty="0" smtClean="0">
                <a:solidFill>
                  <a:srgbClr val="CC0000"/>
                </a:solidFill>
              </a:rPr>
              <a:t>Choose a DMR status here. If you want to find all DMRs that are ready to be filled, select “Ready for Data Entry”, and click on SEARCH</a:t>
            </a:r>
            <a:endParaRPr lang="en-US" b="1" i="1" dirty="0">
              <a:solidFill>
                <a:srgbClr val="CC0000"/>
              </a:solidFill>
            </a:endParaRPr>
          </a:p>
        </p:txBody>
      </p:sp>
      <p:sp>
        <p:nvSpPr>
          <p:cNvPr id="9" name="TextBox 8"/>
          <p:cNvSpPr txBox="1"/>
          <p:nvPr/>
        </p:nvSpPr>
        <p:spPr>
          <a:xfrm>
            <a:off x="5781673" y="3017956"/>
            <a:ext cx="3238503" cy="1323439"/>
          </a:xfrm>
          <a:prstGeom prst="rect">
            <a:avLst/>
          </a:prstGeom>
          <a:noFill/>
          <a:ln w="38100">
            <a:solidFill>
              <a:srgbClr val="CC0000"/>
            </a:solidFill>
          </a:ln>
        </p:spPr>
        <p:txBody>
          <a:bodyPr wrap="square" rtlCol="0">
            <a:spAutoFit/>
          </a:bodyPr>
          <a:lstStyle/>
          <a:p>
            <a:r>
              <a:rPr lang="en-US" sz="2000" b="1" i="1" dirty="0" smtClean="0">
                <a:solidFill>
                  <a:srgbClr val="CC0000"/>
                </a:solidFill>
              </a:rPr>
              <a:t>If there are lots of DMRs for this facility, enter a date range for the monitoring period here</a:t>
            </a:r>
            <a:endParaRPr lang="en-US" sz="2000" b="1" i="1" dirty="0">
              <a:solidFill>
                <a:srgbClr val="CC0000"/>
              </a:solidFill>
            </a:endParaRPr>
          </a:p>
        </p:txBody>
      </p:sp>
      <p:sp>
        <p:nvSpPr>
          <p:cNvPr id="10" name="Right Arrow 9"/>
          <p:cNvSpPr/>
          <p:nvPr/>
        </p:nvSpPr>
        <p:spPr>
          <a:xfrm rot="10800000">
            <a:off x="4514849" y="3309047"/>
            <a:ext cx="1266821" cy="4572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0800000">
            <a:off x="4352920" y="4678711"/>
            <a:ext cx="1428750" cy="4572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19125" y="5678659"/>
            <a:ext cx="1428750" cy="4572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781675" y="1913104"/>
            <a:ext cx="3238501" cy="1015663"/>
          </a:xfrm>
          <a:prstGeom prst="rect">
            <a:avLst/>
          </a:prstGeom>
          <a:noFill/>
          <a:ln w="38100">
            <a:solidFill>
              <a:srgbClr val="CC0000"/>
            </a:solidFill>
          </a:ln>
        </p:spPr>
        <p:txBody>
          <a:bodyPr wrap="square" rtlCol="0">
            <a:spAutoFit/>
          </a:bodyPr>
          <a:lstStyle/>
          <a:p>
            <a:r>
              <a:rPr lang="en-US" sz="2000" b="1" i="1" dirty="0" smtClean="0">
                <a:solidFill>
                  <a:srgbClr val="CC0000"/>
                </a:solidFill>
              </a:rPr>
              <a:t>If needed, enter the permitted feature here.  Always click “Update”!</a:t>
            </a:r>
            <a:endParaRPr lang="en-US" sz="2000" b="1" i="1" dirty="0">
              <a:solidFill>
                <a:srgbClr val="CC0000"/>
              </a:solidFill>
            </a:endParaRPr>
          </a:p>
        </p:txBody>
      </p:sp>
      <p:sp>
        <p:nvSpPr>
          <p:cNvPr id="15" name="Right Arrow 14"/>
          <p:cNvSpPr/>
          <p:nvPr/>
        </p:nvSpPr>
        <p:spPr>
          <a:xfrm rot="10800000">
            <a:off x="3943349" y="2415423"/>
            <a:ext cx="1838324" cy="457200"/>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3311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04899"/>
            <a:ext cx="4617227" cy="51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 y="403959"/>
            <a:ext cx="9143999" cy="1761273"/>
          </a:xfrm>
          <a:solidFill>
            <a:schemeClr val="bg1"/>
          </a:solidFill>
        </p:spPr>
        <p:txBody>
          <a:bodyPr>
            <a:normAutofit fontScale="90000"/>
          </a:bodyPr>
          <a:lstStyle/>
          <a:p>
            <a:r>
              <a:rPr lang="en-US" sz="4000" b="1" dirty="0" smtClean="0"/>
              <a:t>Understanding DMR status values for searching your DMRs</a:t>
            </a:r>
            <a:r>
              <a:rPr lang="en-US" b="1" dirty="0"/>
              <a:t/>
            </a:r>
            <a:br>
              <a:rPr lang="en-US" b="1" dirty="0"/>
            </a:br>
            <a:endParaRPr lang="en-US" b="1" dirty="0"/>
          </a:p>
        </p:txBody>
      </p:sp>
      <p:sp>
        <p:nvSpPr>
          <p:cNvPr id="4" name="Oval 3"/>
          <p:cNvSpPr/>
          <p:nvPr/>
        </p:nvSpPr>
        <p:spPr>
          <a:xfrm>
            <a:off x="1552574" y="4391025"/>
            <a:ext cx="1666875" cy="1238250"/>
          </a:xfrm>
          <a:prstGeom prst="ellipse">
            <a:avLst/>
          </a:prstGeom>
          <a:noFill/>
          <a:ln w="444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57575" y="1520369"/>
            <a:ext cx="5686425" cy="532453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b="1" i="1" dirty="0" smtClean="0"/>
              <a:t>Ready for data entry</a:t>
            </a:r>
            <a:r>
              <a:rPr lang="en-US" sz="2000" dirty="0" smtClean="0"/>
              <a:t>: no data has been entered yet</a:t>
            </a:r>
          </a:p>
          <a:p>
            <a:pPr marL="285750" indent="-285750">
              <a:buFont typeface="Arial" panose="020B0604020202020204" pitchFamily="34" charset="0"/>
              <a:buChar char="•"/>
            </a:pPr>
            <a:r>
              <a:rPr lang="en-US" sz="2000" b="1" i="1" dirty="0" err="1"/>
              <a:t>NetDMR</a:t>
            </a:r>
            <a:r>
              <a:rPr lang="en-US" sz="2000" b="1" i="1" dirty="0"/>
              <a:t> Validation Errors</a:t>
            </a:r>
            <a:r>
              <a:rPr lang="en-US" sz="2000" i="1" dirty="0"/>
              <a:t>: </a:t>
            </a:r>
            <a:r>
              <a:rPr lang="en-US" sz="2000" dirty="0"/>
              <a:t>there’s a problem with the data entered for this </a:t>
            </a:r>
            <a:r>
              <a:rPr lang="en-US" sz="2000" dirty="0" smtClean="0"/>
              <a:t>DMR</a:t>
            </a:r>
          </a:p>
          <a:p>
            <a:pPr marL="285750" indent="-285750">
              <a:buFont typeface="Arial" panose="020B0604020202020204" pitchFamily="34" charset="0"/>
              <a:buChar char="•"/>
            </a:pPr>
            <a:r>
              <a:rPr lang="en-US" sz="2000" b="1" i="1" dirty="0" err="1" smtClean="0"/>
              <a:t>NetDMR</a:t>
            </a:r>
            <a:r>
              <a:rPr lang="en-US" sz="2000" b="1" i="1" dirty="0" smtClean="0"/>
              <a:t> Validated</a:t>
            </a:r>
            <a:r>
              <a:rPr lang="en-US" sz="2000" i="1" dirty="0" smtClean="0"/>
              <a:t>:</a:t>
            </a:r>
            <a:r>
              <a:rPr lang="en-US" sz="2000" dirty="0" smtClean="0"/>
              <a:t> all the data has passed the checks</a:t>
            </a:r>
          </a:p>
          <a:p>
            <a:pPr marL="285750" indent="-285750">
              <a:buFont typeface="Arial" panose="020B0604020202020204" pitchFamily="34" charset="0"/>
              <a:buChar char="•"/>
            </a:pPr>
            <a:r>
              <a:rPr lang="en-US" sz="2000" b="1" i="1" dirty="0" smtClean="0"/>
              <a:t>Imported</a:t>
            </a:r>
            <a:r>
              <a:rPr lang="en-US" sz="2000" dirty="0"/>
              <a:t>: The DMR has been imported but not validated, signed, or </a:t>
            </a:r>
            <a:r>
              <a:rPr lang="en-US" sz="2000" dirty="0" smtClean="0"/>
              <a:t>submitted</a:t>
            </a:r>
          </a:p>
          <a:p>
            <a:pPr marL="285750" indent="-285750">
              <a:buFont typeface="Arial" panose="020B0604020202020204" pitchFamily="34" charset="0"/>
              <a:buChar char="•"/>
            </a:pPr>
            <a:r>
              <a:rPr lang="en-US" sz="2000" b="1" i="1" dirty="0" smtClean="0"/>
              <a:t>Signed and Submitted</a:t>
            </a:r>
            <a:r>
              <a:rPr lang="en-US" sz="2000" dirty="0" smtClean="0"/>
              <a:t>: a COR has been generated</a:t>
            </a:r>
          </a:p>
          <a:p>
            <a:pPr marL="285750" indent="-285750">
              <a:buFont typeface="Arial" panose="020B0604020202020204" pitchFamily="34" charset="0"/>
              <a:buChar char="•"/>
            </a:pPr>
            <a:r>
              <a:rPr lang="en-US" sz="2000" b="1" i="1" dirty="0" smtClean="0"/>
              <a:t>Submission Errors/Warnings</a:t>
            </a:r>
            <a:r>
              <a:rPr lang="en-US" sz="2000" i="1" dirty="0" smtClean="0"/>
              <a:t>:</a:t>
            </a:r>
            <a:r>
              <a:rPr lang="en-US" sz="2000" dirty="0" smtClean="0"/>
              <a:t> Something is wrong with the data according to the ICIS-NPDES validation and it won’t accept it</a:t>
            </a:r>
          </a:p>
          <a:p>
            <a:pPr marL="285750" indent="-285750">
              <a:buFont typeface="Arial" panose="020B0604020202020204" pitchFamily="34" charset="0"/>
              <a:buChar char="•"/>
            </a:pPr>
            <a:r>
              <a:rPr lang="en-US" sz="2000" b="1" i="1" dirty="0" smtClean="0"/>
              <a:t>Completed</a:t>
            </a:r>
            <a:r>
              <a:rPr lang="en-US" sz="2000" i="1" dirty="0" smtClean="0"/>
              <a:t>:</a:t>
            </a:r>
            <a:r>
              <a:rPr lang="en-US" sz="2000" dirty="0" smtClean="0"/>
              <a:t> Signed, submitted, and accepted!</a:t>
            </a:r>
          </a:p>
          <a:p>
            <a:pPr marL="285750" indent="-285750">
              <a:buFont typeface="Arial" panose="020B0604020202020204" pitchFamily="34" charset="0"/>
              <a:buChar char="•"/>
            </a:pPr>
            <a:r>
              <a:rPr lang="en-US" sz="2000" b="1" i="1" dirty="0" smtClean="0"/>
              <a:t>Completed – Cannot be Corrected</a:t>
            </a:r>
            <a:r>
              <a:rPr lang="en-US" sz="2000" i="1" dirty="0" smtClean="0"/>
              <a:t>: </a:t>
            </a:r>
            <a:r>
              <a:rPr lang="en-US" sz="2000" dirty="0" smtClean="0"/>
              <a:t>COR has been generated</a:t>
            </a:r>
          </a:p>
          <a:p>
            <a:pPr marL="285750" indent="-285750">
              <a:buFont typeface="Arial" panose="020B0604020202020204" pitchFamily="34" charset="0"/>
              <a:buChar char="•"/>
            </a:pPr>
            <a:r>
              <a:rPr lang="en-US" sz="2000" b="1" i="1" dirty="0" smtClean="0"/>
              <a:t>Update NODI Pending – </a:t>
            </a:r>
            <a:r>
              <a:rPr lang="en-US" sz="2000" dirty="0" smtClean="0"/>
              <a:t>NODI codes have been applied by user for entire DMR, waiting for </a:t>
            </a:r>
            <a:r>
              <a:rPr lang="en-US" sz="2000" dirty="0" err="1" smtClean="0"/>
              <a:t>comit</a:t>
            </a:r>
            <a:endParaRPr lang="en-US" sz="2000" dirty="0"/>
          </a:p>
        </p:txBody>
      </p:sp>
    </p:spTree>
    <p:extLst>
      <p:ext uri="{BB962C8B-B14F-4D97-AF65-F5344CB8AC3E}">
        <p14:creationId xmlns:p14="http://schemas.microsoft.com/office/powerpoint/2010/main" val="147573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650" y="525115"/>
            <a:ext cx="8724900" cy="1077218"/>
          </a:xfrm>
          <a:prstGeom prst="rect">
            <a:avLst/>
          </a:prstGeom>
          <a:noFill/>
        </p:spPr>
        <p:txBody>
          <a:bodyPr wrap="square" rtlCol="0">
            <a:spAutoFit/>
          </a:bodyPr>
          <a:lstStyle/>
          <a:p>
            <a:pPr algn="ctr"/>
            <a:r>
              <a:rPr lang="en-US" sz="3200" b="1" dirty="0" smtClean="0"/>
              <a:t>A list of DMRs for the permitted facility you entered will appear on the screen.  </a:t>
            </a:r>
            <a:endParaRPr lang="en-US" sz="3200" b="1" dirty="0"/>
          </a:p>
        </p:txBody>
      </p:sp>
      <p:sp>
        <p:nvSpPr>
          <p:cNvPr id="6" name="Down Arrow 5"/>
          <p:cNvSpPr/>
          <p:nvPr/>
        </p:nvSpPr>
        <p:spPr>
          <a:xfrm rot="8268765">
            <a:off x="857249" y="2771775"/>
            <a:ext cx="419100" cy="9239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5400000">
            <a:off x="1114424" y="4016794"/>
            <a:ext cx="419100" cy="9239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7486650" y="3940231"/>
            <a:ext cx="1238250" cy="657950"/>
          </a:xfrm>
          <a:prstGeom prst="ellipse">
            <a:avLst/>
          </a:prstGeom>
          <a:noFill/>
          <a:ln w="444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562601" y="2219325"/>
            <a:ext cx="2133600" cy="369332"/>
          </a:xfrm>
          <a:prstGeom prst="rect">
            <a:avLst/>
          </a:prstGeom>
          <a:noFill/>
          <a:ln w="38100">
            <a:solidFill>
              <a:srgbClr val="CC0000"/>
            </a:solidFill>
          </a:ln>
        </p:spPr>
        <p:txBody>
          <a:bodyPr wrap="square" rtlCol="0">
            <a:spAutoFit/>
          </a:bodyPr>
          <a:lstStyle/>
          <a:p>
            <a:r>
              <a:rPr lang="en-US" b="1" dirty="0" smtClean="0">
                <a:solidFill>
                  <a:srgbClr val="CC0000"/>
                </a:solidFill>
              </a:rPr>
              <a:t>Left side of the page</a:t>
            </a:r>
            <a:endParaRPr lang="en-US" b="1" dirty="0">
              <a:solidFill>
                <a:srgbClr val="CC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1108"/>
            <a:ext cx="9144000" cy="40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9525" y="3629025"/>
            <a:ext cx="276225" cy="2524125"/>
          </a:xfrm>
          <a:prstGeom prst="leftBrace">
            <a:avLst/>
          </a:prstGeom>
          <a:ln>
            <a:solidFill>
              <a:srgbClr val="CC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a:off x="6176962" y="3629024"/>
            <a:ext cx="276225" cy="2524125"/>
          </a:xfrm>
          <a:prstGeom prst="leftBrace">
            <a:avLst/>
          </a:prstGeom>
          <a:ln>
            <a:solidFill>
              <a:srgbClr val="CC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0800000">
            <a:off x="5748338" y="3629025"/>
            <a:ext cx="276225" cy="2524125"/>
          </a:xfrm>
          <a:prstGeom prst="leftBrace">
            <a:avLst/>
          </a:prstGeom>
          <a:ln>
            <a:solidFill>
              <a:srgbClr val="CC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rot="10800000">
            <a:off x="8967788" y="3629026"/>
            <a:ext cx="276225" cy="2524125"/>
          </a:xfrm>
          <a:prstGeom prst="leftBrace">
            <a:avLst/>
          </a:prstGeom>
          <a:ln>
            <a:solidFill>
              <a:srgbClr val="CC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752599" y="3231732"/>
            <a:ext cx="2599064" cy="369332"/>
          </a:xfrm>
          <a:prstGeom prst="rect">
            <a:avLst/>
          </a:prstGeom>
          <a:noFill/>
          <a:ln w="38100">
            <a:solidFill>
              <a:srgbClr val="CC0000"/>
            </a:solidFill>
          </a:ln>
        </p:spPr>
        <p:txBody>
          <a:bodyPr wrap="square" rtlCol="0">
            <a:spAutoFit/>
          </a:bodyPr>
          <a:lstStyle/>
          <a:p>
            <a:r>
              <a:rPr lang="en-US" b="1" dirty="0" smtClean="0">
                <a:solidFill>
                  <a:srgbClr val="CC0000"/>
                </a:solidFill>
              </a:rPr>
              <a:t>Left side of the page</a:t>
            </a:r>
            <a:endParaRPr lang="en-US" b="1" dirty="0">
              <a:solidFill>
                <a:srgbClr val="CC0000"/>
              </a:solidFill>
            </a:endParaRPr>
          </a:p>
        </p:txBody>
      </p:sp>
      <p:sp>
        <p:nvSpPr>
          <p:cNvPr id="17" name="TextBox 16"/>
          <p:cNvSpPr txBox="1"/>
          <p:nvPr/>
        </p:nvSpPr>
        <p:spPr>
          <a:xfrm>
            <a:off x="6381420" y="3217084"/>
            <a:ext cx="2629561" cy="369332"/>
          </a:xfrm>
          <a:prstGeom prst="rect">
            <a:avLst/>
          </a:prstGeom>
          <a:noFill/>
          <a:ln w="38100">
            <a:solidFill>
              <a:srgbClr val="CC0000"/>
            </a:solidFill>
          </a:ln>
        </p:spPr>
        <p:txBody>
          <a:bodyPr wrap="square" rtlCol="0">
            <a:spAutoFit/>
          </a:bodyPr>
          <a:lstStyle/>
          <a:p>
            <a:r>
              <a:rPr lang="en-US" b="1" dirty="0" smtClean="0">
                <a:solidFill>
                  <a:srgbClr val="CC0000"/>
                </a:solidFill>
              </a:rPr>
              <a:t>Right side of the page</a:t>
            </a:r>
            <a:endParaRPr lang="en-US" b="1" dirty="0">
              <a:solidFill>
                <a:srgbClr val="CC0000"/>
              </a:solidFill>
            </a:endParaRPr>
          </a:p>
        </p:txBody>
      </p:sp>
    </p:spTree>
    <p:extLst>
      <p:ext uri="{BB962C8B-B14F-4D97-AF65-F5344CB8AC3E}">
        <p14:creationId xmlns:p14="http://schemas.microsoft.com/office/powerpoint/2010/main" val="4183523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909570"/>
            <a:ext cx="8458200" cy="42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7650" y="325090"/>
            <a:ext cx="8724900" cy="954107"/>
          </a:xfrm>
          <a:prstGeom prst="rect">
            <a:avLst/>
          </a:prstGeom>
          <a:noFill/>
        </p:spPr>
        <p:txBody>
          <a:bodyPr wrap="square" rtlCol="0">
            <a:spAutoFit/>
          </a:bodyPr>
          <a:lstStyle/>
          <a:p>
            <a:pPr algn="ctr"/>
            <a:r>
              <a:rPr lang="en-US" sz="2800" b="1" dirty="0" smtClean="0"/>
              <a:t>On the left side of the page, </a:t>
            </a:r>
            <a:r>
              <a:rPr lang="en-US" sz="2800" b="1" dirty="0" err="1" smtClean="0"/>
              <a:t>NetDMR</a:t>
            </a:r>
            <a:r>
              <a:rPr lang="en-US" sz="2800" b="1" dirty="0" smtClean="0"/>
              <a:t> will tell you the “Next Steps”.  It also shows DMR information.</a:t>
            </a:r>
            <a:endParaRPr lang="en-US" sz="2800" b="1" dirty="0"/>
          </a:p>
        </p:txBody>
      </p:sp>
      <p:sp>
        <p:nvSpPr>
          <p:cNvPr id="6" name="Down Arrow 5"/>
          <p:cNvSpPr/>
          <p:nvPr/>
        </p:nvSpPr>
        <p:spPr>
          <a:xfrm rot="8268765">
            <a:off x="857249" y="2771775"/>
            <a:ext cx="419100" cy="9239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5400000">
            <a:off x="1114424" y="4016794"/>
            <a:ext cx="419100" cy="9239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7486650" y="3940231"/>
            <a:ext cx="1238250" cy="657950"/>
          </a:xfrm>
          <a:prstGeom prst="ellipse">
            <a:avLst/>
          </a:prstGeom>
          <a:noFill/>
          <a:ln w="444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08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1"/>
            <a:ext cx="8229600" cy="1143000"/>
          </a:xfrm>
        </p:spPr>
        <p:txBody>
          <a:bodyPr>
            <a:normAutofit fontScale="90000"/>
          </a:bodyPr>
          <a:lstStyle/>
          <a:p>
            <a:r>
              <a:rPr lang="en-US" sz="3600" b="1" dirty="0" smtClean="0"/>
              <a:t>On the right hand side of the page is bulk operation options.  We will discuss NODI in more detail.</a:t>
            </a:r>
            <a:endParaRPr lang="en-US" sz="3600" b="1" dirty="0"/>
          </a:p>
        </p:txBody>
      </p:sp>
      <p:pic>
        <p:nvPicPr>
          <p:cNvPr id="4" name="Picture 3"/>
          <p:cNvPicPr>
            <a:picLocks noChangeAspect="1"/>
          </p:cNvPicPr>
          <p:nvPr/>
        </p:nvPicPr>
        <p:blipFill>
          <a:blip r:embed="rId3"/>
          <a:stretch>
            <a:fillRect/>
          </a:stretch>
        </p:blipFill>
        <p:spPr>
          <a:xfrm>
            <a:off x="1406236" y="1731817"/>
            <a:ext cx="6331528" cy="4294909"/>
          </a:xfrm>
          <a:prstGeom prst="rect">
            <a:avLst/>
          </a:prstGeom>
        </p:spPr>
      </p:pic>
    </p:spTree>
    <p:extLst>
      <p:ext uri="{BB962C8B-B14F-4D97-AF65-F5344CB8AC3E}">
        <p14:creationId xmlns:p14="http://schemas.microsoft.com/office/powerpoint/2010/main" val="28808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095090"/>
            <a:ext cx="6775123" cy="505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23765"/>
            <a:ext cx="8229600" cy="1143000"/>
          </a:xfrm>
        </p:spPr>
        <p:txBody>
          <a:bodyPr>
            <a:normAutofit/>
          </a:bodyPr>
          <a:lstStyle/>
          <a:p>
            <a:r>
              <a:rPr lang="en-US" b="1" dirty="0" smtClean="0"/>
              <a:t>The “NODI” (No Data) Field</a:t>
            </a:r>
            <a:endParaRPr lang="en-US" b="1" dirty="0"/>
          </a:p>
        </p:txBody>
      </p:sp>
      <p:sp>
        <p:nvSpPr>
          <p:cNvPr id="3" name="Down Arrow 2"/>
          <p:cNvSpPr/>
          <p:nvPr/>
        </p:nvSpPr>
        <p:spPr>
          <a:xfrm rot="5400000">
            <a:off x="8189585" y="947678"/>
            <a:ext cx="361950" cy="10001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6200" y="2040457"/>
            <a:ext cx="5172075" cy="415498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b="1" dirty="0" smtClean="0"/>
              <a:t>On this page, you are also able to pick more than one DMR if they all have the same reason for No Data</a:t>
            </a:r>
            <a:r>
              <a:rPr lang="en-US" sz="2400" b="1" dirty="0"/>
              <a:t> </a:t>
            </a:r>
            <a:r>
              <a:rPr lang="en-US" sz="2400" b="1" dirty="0" smtClean="0"/>
              <a:t>(NODI) such as if there was no discharge at all, frozen conditions, etc.</a:t>
            </a:r>
          </a:p>
          <a:p>
            <a:pPr marL="285750" indent="-285750">
              <a:buFont typeface="Arial" panose="020B0604020202020204" pitchFamily="34" charset="0"/>
              <a:buChar char="•"/>
            </a:pPr>
            <a:r>
              <a:rPr lang="en-US" sz="2400" b="1" dirty="0" smtClean="0"/>
              <a:t>To do that, click on the box in the right column and put a little check mark in it.</a:t>
            </a:r>
          </a:p>
          <a:p>
            <a:pPr marL="285750" indent="-285750">
              <a:buFont typeface="Arial" panose="020B0604020202020204" pitchFamily="34" charset="0"/>
              <a:buChar char="•"/>
            </a:pPr>
            <a:r>
              <a:rPr lang="en-US" sz="2400" b="1" dirty="0" smtClean="0"/>
              <a:t>Then click on “Update NODI” in the upper right of the page.</a:t>
            </a:r>
            <a:endParaRPr lang="en-US" sz="2400" b="1" dirty="0"/>
          </a:p>
        </p:txBody>
      </p:sp>
      <p:sp>
        <p:nvSpPr>
          <p:cNvPr id="6" name="Down Arrow 5"/>
          <p:cNvSpPr/>
          <p:nvPr/>
        </p:nvSpPr>
        <p:spPr>
          <a:xfrm rot="16200000">
            <a:off x="5905068" y="2553160"/>
            <a:ext cx="377404" cy="10001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38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93649"/>
          </a:xfrm>
        </p:spPr>
        <p:txBody>
          <a:bodyPr/>
          <a:lstStyle/>
          <a:p>
            <a:r>
              <a:rPr lang="en-US" dirty="0" smtClean="0"/>
              <a:t>Creating a </a:t>
            </a:r>
            <a:r>
              <a:rPr lang="en-US" dirty="0" err="1" smtClean="0"/>
              <a:t>NetDMR</a:t>
            </a:r>
            <a:r>
              <a:rPr lang="en-US" dirty="0" smtClean="0"/>
              <a:t> account in CDX</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338279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676" y="198438"/>
            <a:ext cx="451485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The “NODI” (No Data) Field</a:t>
            </a:r>
            <a:endParaRPr lang="en-US" b="1" dirty="0"/>
          </a:p>
        </p:txBody>
      </p:sp>
      <p:sp>
        <p:nvSpPr>
          <p:cNvPr id="4" name="TextBox 3"/>
          <p:cNvSpPr txBox="1"/>
          <p:nvPr/>
        </p:nvSpPr>
        <p:spPr>
          <a:xfrm>
            <a:off x="66675" y="1436688"/>
            <a:ext cx="4067175"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There are lots of reasons why you may not have data to enter into a DMR.  </a:t>
            </a:r>
          </a:p>
          <a:p>
            <a:pPr marL="285750" indent="-285750">
              <a:buFont typeface="Arial" panose="020B0604020202020204" pitchFamily="34" charset="0"/>
              <a:buChar char="•"/>
            </a:pPr>
            <a:r>
              <a:rPr lang="en-US" sz="2400" b="1" dirty="0" smtClean="0"/>
              <a:t>There is a list of possible reasons, and each reason has a unique code you have to enter in the right place</a:t>
            </a:r>
          </a:p>
          <a:p>
            <a:pPr marL="285750" indent="-285750">
              <a:buFont typeface="Arial" panose="020B0604020202020204" pitchFamily="34" charset="0"/>
              <a:buChar char="•"/>
            </a:pPr>
            <a:r>
              <a:rPr lang="en-US" sz="2400" b="1" dirty="0" smtClean="0"/>
              <a:t>We will discuss NODI codes again later.</a:t>
            </a:r>
          </a:p>
        </p:txBody>
      </p:sp>
      <p:sp>
        <p:nvSpPr>
          <p:cNvPr id="2" name="TextBox 1"/>
          <p:cNvSpPr txBox="1"/>
          <p:nvPr/>
        </p:nvSpPr>
        <p:spPr>
          <a:xfrm>
            <a:off x="4724400" y="493713"/>
            <a:ext cx="4333875" cy="5755422"/>
          </a:xfrm>
          <a:prstGeom prst="rect">
            <a:avLst/>
          </a:prstGeom>
          <a:noFill/>
        </p:spPr>
        <p:txBody>
          <a:bodyPr wrap="square" rtlCol="0">
            <a:spAutoFit/>
          </a:bodyPr>
          <a:lstStyle/>
          <a:p>
            <a:r>
              <a:rPr lang="en-US" sz="1400" b="1" dirty="0"/>
              <a:t>M – Laboratory Error</a:t>
            </a:r>
          </a:p>
          <a:p>
            <a:r>
              <a:rPr lang="en-US" sz="1400" b="1" dirty="0"/>
              <a:t>1 – Wrong Flow</a:t>
            </a:r>
          </a:p>
          <a:p>
            <a:r>
              <a:rPr lang="en-US" sz="1400" b="1" dirty="0"/>
              <a:t>2 – Operation Shutdown</a:t>
            </a:r>
          </a:p>
          <a:p>
            <a:r>
              <a:rPr lang="en-US" sz="1400" b="1" dirty="0"/>
              <a:t>4 -- Discharge to Lagoon/Groundwater</a:t>
            </a:r>
          </a:p>
          <a:p>
            <a:r>
              <a:rPr lang="en-US" sz="1400" b="1" dirty="0"/>
              <a:t>5 – Frozen Conditions</a:t>
            </a:r>
          </a:p>
          <a:p>
            <a:r>
              <a:rPr lang="en-US" sz="1400" b="1" dirty="0"/>
              <a:t>7 – No Influent</a:t>
            </a:r>
          </a:p>
          <a:p>
            <a:r>
              <a:rPr lang="en-US" sz="1400" b="1" dirty="0"/>
              <a:t>8 – Other (See Comments)</a:t>
            </a:r>
          </a:p>
          <a:p>
            <a:r>
              <a:rPr lang="en-US" sz="1400" b="1" dirty="0"/>
              <a:t>9 -- Conditional Monitoring – Not Required This Period</a:t>
            </a:r>
          </a:p>
          <a:p>
            <a:r>
              <a:rPr lang="en-US" sz="1400" b="1" dirty="0"/>
              <a:t>A – General Permit Exemption</a:t>
            </a:r>
          </a:p>
          <a:p>
            <a:r>
              <a:rPr lang="en-US" sz="1400" b="1" dirty="0"/>
              <a:t>B – Below Detection Limit/No Detection</a:t>
            </a:r>
          </a:p>
          <a:p>
            <a:r>
              <a:rPr lang="en-US" sz="1400" b="1" dirty="0"/>
              <a:t>C – No Discharge</a:t>
            </a:r>
          </a:p>
          <a:p>
            <a:r>
              <a:rPr lang="en-US" sz="1400" b="1" dirty="0"/>
              <a:t>D – Lost Sample/Data Not Available</a:t>
            </a:r>
          </a:p>
          <a:p>
            <a:r>
              <a:rPr lang="en-US" sz="1400" b="1" dirty="0"/>
              <a:t>E – Analysis Not Conducted/No Sample</a:t>
            </a:r>
          </a:p>
          <a:p>
            <a:r>
              <a:rPr lang="en-US" sz="1400" b="1" dirty="0"/>
              <a:t>F – Insufficient Flow for Sampling</a:t>
            </a:r>
          </a:p>
          <a:p>
            <a:r>
              <a:rPr lang="en-US" sz="1400" b="1" dirty="0"/>
              <a:t>G – Sampling Equipment Failure</a:t>
            </a:r>
          </a:p>
          <a:p>
            <a:r>
              <a:rPr lang="en-US" sz="1400" b="1" dirty="0"/>
              <a:t>H – Invalid Test</a:t>
            </a:r>
          </a:p>
          <a:p>
            <a:r>
              <a:rPr lang="en-US" sz="1400" b="1" dirty="0"/>
              <a:t>I – Land Applied</a:t>
            </a:r>
          </a:p>
          <a:p>
            <a:r>
              <a:rPr lang="en-US" sz="1400" b="1" dirty="0"/>
              <a:t>J –Recycled – Water-Closed System</a:t>
            </a:r>
          </a:p>
          <a:p>
            <a:r>
              <a:rPr lang="en-US" sz="1400" b="1" dirty="0"/>
              <a:t>K – Natural Disaster</a:t>
            </a:r>
          </a:p>
          <a:p>
            <a:r>
              <a:rPr lang="en-US" sz="1400" b="1" dirty="0"/>
              <a:t>L – DMR Received but not Entered</a:t>
            </a:r>
          </a:p>
          <a:p>
            <a:r>
              <a:rPr lang="en-US" sz="1400" b="1" dirty="0"/>
              <a:t>Q – Not Quantifiable</a:t>
            </a:r>
          </a:p>
          <a:p>
            <a:r>
              <a:rPr lang="en-US" sz="1400" b="1" dirty="0"/>
              <a:t>S – Fire Conditions</a:t>
            </a:r>
          </a:p>
          <a:p>
            <a:r>
              <a:rPr lang="en-US" sz="1400" b="1" dirty="0"/>
              <a:t>V – Weather Related</a:t>
            </a:r>
          </a:p>
          <a:p>
            <a:r>
              <a:rPr lang="en-US" sz="1400" b="1" dirty="0"/>
              <a:t>W – Dry </a:t>
            </a:r>
            <a:r>
              <a:rPr lang="en-US" sz="1400" b="1" dirty="0" err="1"/>
              <a:t>Lysimeter</a:t>
            </a:r>
            <a:r>
              <a:rPr lang="en-US" sz="1400" b="1" dirty="0"/>
              <a:t>/Well</a:t>
            </a:r>
          </a:p>
          <a:p>
            <a:r>
              <a:rPr lang="en-US" sz="1400" b="1" dirty="0"/>
              <a:t>X – Parameter/Value Not Reported</a:t>
            </a:r>
          </a:p>
          <a:p>
            <a:endParaRPr lang="en-US" dirty="0"/>
          </a:p>
        </p:txBody>
      </p:sp>
    </p:spTree>
    <p:extLst>
      <p:ext uri="{BB962C8B-B14F-4D97-AF65-F5344CB8AC3E}">
        <p14:creationId xmlns:p14="http://schemas.microsoft.com/office/powerpoint/2010/main" val="34700171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4050"/>
            <a:ext cx="9144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Select a DMR Ready for Data Entry</a:t>
            </a:r>
            <a:endParaRPr lang="en-US" b="1" dirty="0"/>
          </a:p>
        </p:txBody>
      </p:sp>
      <p:sp>
        <p:nvSpPr>
          <p:cNvPr id="3" name="TextBox 2"/>
          <p:cNvSpPr txBox="1"/>
          <p:nvPr/>
        </p:nvSpPr>
        <p:spPr>
          <a:xfrm>
            <a:off x="896936" y="1235076"/>
            <a:ext cx="7734300"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At the top of the page you will see the “Collapsible “Header</a:t>
            </a:r>
            <a:r>
              <a:rPr lang="en-US" sz="2000" dirty="0" smtClean="0"/>
              <a:t>”</a:t>
            </a:r>
          </a:p>
          <a:p>
            <a:pPr marL="285750" indent="-285750">
              <a:buFont typeface="Arial" panose="020B0604020202020204" pitchFamily="34" charset="0"/>
              <a:buChar char="•"/>
            </a:pPr>
            <a:r>
              <a:rPr lang="en-US" sz="2000" b="1" dirty="0" smtClean="0"/>
              <a:t>This gives you general (but important) information about the permit.  There are some fields that you can fill out here.</a:t>
            </a:r>
          </a:p>
        </p:txBody>
      </p:sp>
      <p:pic>
        <p:nvPicPr>
          <p:cNvPr id="6148" name="Picture 4" descr="C:\Users\rjmcd\AppData\Local\Microsoft\Windows\Temporary Internet Files\Content.IE5\53FMJVSA\MC9004347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49" y="2586323"/>
            <a:ext cx="474663" cy="4975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rjmcd\AppData\Local\Microsoft\Windows\Temporary Internet Files\Content.IE5\53FMJVSA\MC9004347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255" y="2586323"/>
            <a:ext cx="474663" cy="4975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rjmcd\AppData\Local\Microsoft\Windows\Temporary Internet Files\Content.IE5\53FMJVSA\MC9004347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443" y="4067175"/>
            <a:ext cx="474663" cy="497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rjmcd\AppData\Local\Microsoft\Windows\Temporary Internet Files\Content.IE5\53FMJVSA\MC9004347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787" y="4217337"/>
            <a:ext cx="474663" cy="49753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896937" y="2310098"/>
            <a:ext cx="762000" cy="27622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1138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350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589756"/>
            <a:ext cx="8229600" cy="630237"/>
          </a:xfrm>
        </p:spPr>
        <p:txBody>
          <a:bodyPr>
            <a:normAutofit fontScale="90000"/>
          </a:bodyPr>
          <a:lstStyle/>
          <a:p>
            <a:r>
              <a:rPr lang="en-US" b="1" dirty="0" smtClean="0"/>
              <a:t>Entering </a:t>
            </a:r>
            <a:r>
              <a:rPr lang="en-US" b="1" dirty="0"/>
              <a:t>discharge </a:t>
            </a:r>
            <a:r>
              <a:rPr lang="en-US" b="1" dirty="0" smtClean="0"/>
              <a:t>data</a:t>
            </a:r>
            <a:r>
              <a:rPr lang="en-US" b="1" dirty="0"/>
              <a:t/>
            </a:r>
            <a:br>
              <a:rPr lang="en-US" b="1" dirty="0"/>
            </a:br>
            <a:endParaRPr lang="en-US" b="1" dirty="0"/>
          </a:p>
        </p:txBody>
      </p:sp>
      <p:sp>
        <p:nvSpPr>
          <p:cNvPr id="5" name="TextBox 4"/>
          <p:cNvSpPr txBox="1"/>
          <p:nvPr/>
        </p:nvSpPr>
        <p:spPr>
          <a:xfrm>
            <a:off x="881617" y="1130988"/>
            <a:ext cx="7124700" cy="1446550"/>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When you collapse the Header, you see the DMR</a:t>
            </a:r>
            <a:endParaRPr lang="en-US" sz="2200" dirty="0" smtClean="0"/>
          </a:p>
          <a:p>
            <a:pPr marL="285750" indent="-285750">
              <a:buFont typeface="Arial" panose="020B0604020202020204" pitchFamily="34" charset="0"/>
              <a:buChar char="•"/>
            </a:pPr>
            <a:r>
              <a:rPr lang="en-US" sz="2200" b="1" dirty="0" smtClean="0"/>
              <a:t>If you see a blank space, you can enter data there</a:t>
            </a:r>
          </a:p>
          <a:p>
            <a:pPr marL="285750" indent="-285750">
              <a:buFont typeface="Arial" panose="020B0604020202020204" pitchFamily="34" charset="0"/>
              <a:buChar char="•"/>
            </a:pPr>
            <a:r>
              <a:rPr lang="en-US" sz="2200" b="1" dirty="0" smtClean="0"/>
              <a:t>There are three types of blank spaces for you to enter data.  The first is the parameter value.</a:t>
            </a:r>
          </a:p>
        </p:txBody>
      </p:sp>
      <p:cxnSp>
        <p:nvCxnSpPr>
          <p:cNvPr id="6" name="Straight Arrow Connector 5"/>
          <p:cNvCxnSpPr/>
          <p:nvPr/>
        </p:nvCxnSpPr>
        <p:spPr>
          <a:xfrm flipH="1">
            <a:off x="5562600" y="4418578"/>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971800" y="4418577"/>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800600" y="3409949"/>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762750" y="4262436"/>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950" y="2409825"/>
            <a:ext cx="1543050" cy="514350"/>
          </a:xfrm>
          <a:prstGeom prst="rect">
            <a:avLst/>
          </a:prstGeom>
          <a:noFill/>
          <a:ln w="317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a:off x="8244442" y="1281112"/>
            <a:ext cx="377404" cy="10001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6056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350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589756"/>
            <a:ext cx="8229600" cy="630237"/>
          </a:xfrm>
        </p:spPr>
        <p:txBody>
          <a:bodyPr>
            <a:normAutofit fontScale="90000"/>
          </a:bodyPr>
          <a:lstStyle/>
          <a:p>
            <a:r>
              <a:rPr lang="en-US" b="1" dirty="0" smtClean="0"/>
              <a:t>Entering </a:t>
            </a:r>
            <a:r>
              <a:rPr lang="en-US" b="1" dirty="0"/>
              <a:t>discharge </a:t>
            </a:r>
            <a:r>
              <a:rPr lang="en-US" b="1" dirty="0" smtClean="0"/>
              <a:t>data</a:t>
            </a:r>
            <a:r>
              <a:rPr lang="en-US" b="1" dirty="0"/>
              <a:t/>
            </a:r>
            <a:br>
              <a:rPr lang="en-US" b="1" dirty="0"/>
            </a:br>
            <a:endParaRPr lang="en-US" b="1" dirty="0"/>
          </a:p>
        </p:txBody>
      </p:sp>
      <p:sp>
        <p:nvSpPr>
          <p:cNvPr id="5" name="TextBox 4"/>
          <p:cNvSpPr txBox="1"/>
          <p:nvPr/>
        </p:nvSpPr>
        <p:spPr>
          <a:xfrm>
            <a:off x="371475" y="975480"/>
            <a:ext cx="71247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 second place is for a NODI code</a:t>
            </a:r>
          </a:p>
          <a:p>
            <a:pPr marL="285750" indent="-285750">
              <a:buFont typeface="Arial" panose="020B0604020202020204" pitchFamily="34" charset="0"/>
              <a:buChar char="•"/>
            </a:pPr>
            <a:r>
              <a:rPr lang="en-US" sz="2400" b="1" dirty="0" smtClean="0"/>
              <a:t>You can enter this at the left side where it says “NODI”, or in the blank box directly under the place where the parameter data would have gone</a:t>
            </a:r>
          </a:p>
        </p:txBody>
      </p:sp>
      <p:cxnSp>
        <p:nvCxnSpPr>
          <p:cNvPr id="8" name="Straight Arrow Connector 7"/>
          <p:cNvCxnSpPr/>
          <p:nvPr/>
        </p:nvCxnSpPr>
        <p:spPr>
          <a:xfrm flipH="1">
            <a:off x="533401" y="4033149"/>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486275" y="3986545"/>
            <a:ext cx="342900" cy="866775"/>
          </a:xfrm>
          <a:prstGeom prst="straightConnector1">
            <a:avLst/>
          </a:prstGeom>
          <a:ln w="31750">
            <a:solidFill>
              <a:srgbClr val="CC0000"/>
            </a:solidFill>
            <a:tailEnd type="arrow"/>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1971675"/>
            <a:ext cx="1647825" cy="933450"/>
          </a:xfrm>
          <a:prstGeom prst="rect">
            <a:avLst/>
          </a:prstGeom>
          <a:noFill/>
          <a:ln w="317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Down Arrow 12"/>
          <p:cNvSpPr/>
          <p:nvPr/>
        </p:nvSpPr>
        <p:spPr>
          <a:xfrm rot="16200000">
            <a:off x="6745501" y="2166937"/>
            <a:ext cx="377404" cy="100012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981075" y="3476625"/>
            <a:ext cx="600075" cy="695325"/>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199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350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589756"/>
            <a:ext cx="8229600" cy="630237"/>
          </a:xfrm>
        </p:spPr>
        <p:txBody>
          <a:bodyPr>
            <a:normAutofit fontScale="90000"/>
          </a:bodyPr>
          <a:lstStyle/>
          <a:p>
            <a:r>
              <a:rPr lang="en-US" b="1" dirty="0" smtClean="0"/>
              <a:t>Entering </a:t>
            </a:r>
            <a:r>
              <a:rPr lang="en-US" b="1" dirty="0"/>
              <a:t>discharge </a:t>
            </a:r>
            <a:r>
              <a:rPr lang="en-US" b="1" dirty="0" smtClean="0"/>
              <a:t>data</a:t>
            </a:r>
            <a:r>
              <a:rPr lang="en-US" b="1" dirty="0"/>
              <a:t/>
            </a:r>
            <a:br>
              <a:rPr lang="en-US" b="1" dirty="0"/>
            </a:br>
            <a:endParaRPr lang="en-US" b="1" dirty="0"/>
          </a:p>
        </p:txBody>
      </p:sp>
      <p:sp>
        <p:nvSpPr>
          <p:cNvPr id="5" name="TextBox 4"/>
          <p:cNvSpPr txBox="1"/>
          <p:nvPr/>
        </p:nvSpPr>
        <p:spPr>
          <a:xfrm>
            <a:off x="1009651" y="954465"/>
            <a:ext cx="7124700"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 third place to enter data is in the column labeled “# of Ex.”  This is where you enter the number of excursions.</a:t>
            </a:r>
          </a:p>
        </p:txBody>
      </p:sp>
      <p:sp>
        <p:nvSpPr>
          <p:cNvPr id="7" name="Oval 6"/>
          <p:cNvSpPr/>
          <p:nvPr/>
        </p:nvSpPr>
        <p:spPr>
          <a:xfrm>
            <a:off x="7686675" y="3448050"/>
            <a:ext cx="685800" cy="1314450"/>
          </a:xfrm>
          <a:prstGeom prst="ellipse">
            <a:avLst/>
          </a:prstGeom>
          <a:noFill/>
          <a:ln w="317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3132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489328"/>
            <a:ext cx="4181136" cy="468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1" y="236538"/>
            <a:ext cx="8229600" cy="1143000"/>
          </a:xfrm>
        </p:spPr>
        <p:txBody>
          <a:bodyPr>
            <a:normAutofit/>
          </a:bodyPr>
          <a:lstStyle/>
          <a:p>
            <a:r>
              <a:rPr lang="en-US" b="1" dirty="0" smtClean="0"/>
              <a:t>Entering Units</a:t>
            </a:r>
            <a:endParaRPr lang="en-US" b="1" dirty="0"/>
          </a:p>
        </p:txBody>
      </p:sp>
      <p:sp>
        <p:nvSpPr>
          <p:cNvPr id="7" name="TextBox 6"/>
          <p:cNvSpPr txBox="1"/>
          <p:nvPr/>
        </p:nvSpPr>
        <p:spPr>
          <a:xfrm>
            <a:off x="83345" y="1489328"/>
            <a:ext cx="3552824" cy="317009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b="1" i="1" dirty="0" smtClean="0"/>
              <a:t>Units</a:t>
            </a:r>
            <a:r>
              <a:rPr lang="en-US" sz="2000" i="1" dirty="0" smtClean="0"/>
              <a:t>:</a:t>
            </a:r>
            <a:r>
              <a:rPr lang="en-US" sz="2000" dirty="0" smtClean="0"/>
              <a:t> Click on the “List” button to see the available units. The form should already be populated with the correct units but you may change it if your units are different.  </a:t>
            </a:r>
            <a:r>
              <a:rPr lang="en-US" sz="2000" b="1" i="1" dirty="0" smtClean="0"/>
              <a:t>You </a:t>
            </a:r>
            <a:r>
              <a:rPr lang="en-US" sz="2000" b="1" i="1" dirty="0"/>
              <a:t>will get a “soft </a:t>
            </a:r>
            <a:r>
              <a:rPr lang="en-US" sz="2000" b="1" i="1" dirty="0" smtClean="0"/>
              <a:t>error” if you change the expected units</a:t>
            </a:r>
            <a:r>
              <a:rPr lang="en-US" sz="2000" dirty="0" smtClean="0"/>
              <a:t>.</a:t>
            </a:r>
            <a:endParaRPr lang="en-US" sz="2000" dirty="0"/>
          </a:p>
          <a:p>
            <a:pPr marL="285750" indent="-285750">
              <a:buFont typeface="Arial" panose="020B0604020202020204" pitchFamily="34" charset="0"/>
              <a:buChar char="•"/>
            </a:pPr>
            <a:endParaRPr lang="en-US" sz="2000" b="1" i="1" dirty="0" smtClean="0"/>
          </a:p>
        </p:txBody>
      </p:sp>
      <p:sp>
        <p:nvSpPr>
          <p:cNvPr id="9" name="Down Arrow 8"/>
          <p:cNvSpPr/>
          <p:nvPr/>
        </p:nvSpPr>
        <p:spPr>
          <a:xfrm rot="16200000">
            <a:off x="5648326" y="1496213"/>
            <a:ext cx="428625" cy="1257300"/>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6813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5726" y="858381"/>
            <a:ext cx="4867274" cy="1143000"/>
          </a:xfrm>
        </p:spPr>
        <p:txBody>
          <a:bodyPr>
            <a:noAutofit/>
          </a:bodyPr>
          <a:lstStyle/>
          <a:p>
            <a:r>
              <a:rPr lang="en-US" sz="3600" b="1" dirty="0" smtClean="0"/>
              <a:t>“Freq. of Analysis” or “</a:t>
            </a:r>
            <a:r>
              <a:rPr lang="en-US" sz="3600" b="1" dirty="0" err="1" smtClean="0"/>
              <a:t>Smpl</a:t>
            </a:r>
            <a:r>
              <a:rPr lang="en-US" sz="3600" b="1" dirty="0" smtClean="0"/>
              <a:t>. Type” columns</a:t>
            </a:r>
            <a:endParaRPr lang="en-US" sz="3600" b="1" dirty="0"/>
          </a:p>
        </p:txBody>
      </p:sp>
      <p:sp>
        <p:nvSpPr>
          <p:cNvPr id="7" name="TextBox 6"/>
          <p:cNvSpPr txBox="1"/>
          <p:nvPr/>
        </p:nvSpPr>
        <p:spPr>
          <a:xfrm>
            <a:off x="85726" y="2949340"/>
            <a:ext cx="5838825" cy="2246769"/>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b="1" i="1" dirty="0" smtClean="0"/>
              <a:t>Frequency of Analysis:</a:t>
            </a:r>
            <a:r>
              <a:rPr lang="en-US" sz="2000" dirty="0" smtClean="0"/>
              <a:t> Should already be there, but if you did it differently you have to choose from the list.</a:t>
            </a:r>
          </a:p>
          <a:p>
            <a:pPr marL="285750" indent="-285750">
              <a:buFont typeface="Arial" panose="020B0604020202020204" pitchFamily="34" charset="0"/>
              <a:buChar char="•"/>
            </a:pPr>
            <a:r>
              <a:rPr lang="en-US" sz="2000" b="1" i="1" dirty="0" smtClean="0"/>
              <a:t>Sample Type:</a:t>
            </a:r>
            <a:r>
              <a:rPr lang="en-US" sz="2000" dirty="0"/>
              <a:t> Should already be there, but if you </a:t>
            </a:r>
            <a:r>
              <a:rPr lang="en-US" sz="2000" dirty="0" smtClean="0"/>
              <a:t>want to enter something different </a:t>
            </a:r>
            <a:r>
              <a:rPr lang="en-US" sz="2000" dirty="0"/>
              <a:t>you have to choose from the </a:t>
            </a:r>
            <a:r>
              <a:rPr lang="en-US" sz="2000" dirty="0" smtClean="0"/>
              <a:t>list.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1" y="198438"/>
            <a:ext cx="2057400" cy="290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778" y="198438"/>
            <a:ext cx="1788847" cy="268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3014663"/>
            <a:ext cx="20955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8334375" y="2510631"/>
            <a:ext cx="219075" cy="742156"/>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743700" y="2722563"/>
            <a:ext cx="895350" cy="382587"/>
          </a:xfrm>
          <a:prstGeom prst="straightConnector1">
            <a:avLst/>
          </a:prstGeom>
          <a:ln>
            <a:solidFill>
              <a:srgbClr val="CC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7315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34020"/>
            <a:ext cx="8229600" cy="1143000"/>
          </a:xfrm>
        </p:spPr>
        <p:txBody>
          <a:bodyPr>
            <a:normAutofit fontScale="90000"/>
          </a:bodyPr>
          <a:lstStyle/>
          <a:p>
            <a:r>
              <a:rPr lang="en-US" b="1" dirty="0" smtClean="0"/>
              <a:t>Attachments and Comments </a:t>
            </a:r>
            <a:br>
              <a:rPr lang="en-US" b="1" dirty="0" smtClean="0"/>
            </a:br>
            <a:r>
              <a:rPr lang="en-US" b="1" dirty="0" smtClean="0"/>
              <a:t>(at the bottom of the DMR)</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7297"/>
            <a:ext cx="9144000" cy="412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0800000">
            <a:off x="1190625" y="5610225"/>
            <a:ext cx="1419225" cy="39052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4505324" y="2774931"/>
            <a:ext cx="4638675" cy="3416320"/>
          </a:xfrm>
          <a:prstGeom prst="rect">
            <a:avLst/>
          </a:prstGeom>
          <a:solidFill>
            <a:schemeClr val="bg1"/>
          </a:solidFill>
          <a:ln w="38100">
            <a:solidFill>
              <a:srgbClr val="CC0000"/>
            </a:solidFill>
          </a:ln>
        </p:spPr>
        <p:txBody>
          <a:bodyPr wrap="square" rtlCol="0">
            <a:spAutoFit/>
          </a:bodyPr>
          <a:lstStyle/>
          <a:p>
            <a:pPr marL="285750" indent="-285750">
              <a:buFont typeface="Arial" panose="020B0604020202020204" pitchFamily="34" charset="0"/>
              <a:buChar char="•"/>
            </a:pPr>
            <a:r>
              <a:rPr lang="en-US" sz="2400" b="1" i="1" dirty="0" smtClean="0">
                <a:solidFill>
                  <a:srgbClr val="CC0000"/>
                </a:solidFill>
              </a:rPr>
              <a:t>Each file attachments can’t be larger than 20Mb, so use a .zip file if needed.</a:t>
            </a:r>
          </a:p>
          <a:p>
            <a:pPr marL="285750" indent="-285750">
              <a:buFont typeface="Arial" panose="020B0604020202020204" pitchFamily="34" charset="0"/>
              <a:buChar char="•"/>
            </a:pPr>
            <a:r>
              <a:rPr lang="en-US" sz="2400" b="1" i="1" dirty="0" smtClean="0">
                <a:solidFill>
                  <a:srgbClr val="CC0000"/>
                </a:solidFill>
              </a:rPr>
              <a:t>File name cannot have any spaces!  This is the biggest reason for attachments not working</a:t>
            </a:r>
          </a:p>
          <a:p>
            <a:pPr marL="285750" indent="-285750">
              <a:buFont typeface="Arial" panose="020B0604020202020204" pitchFamily="34" charset="0"/>
              <a:buChar char="•"/>
            </a:pPr>
            <a:r>
              <a:rPr lang="en-US" sz="2400" b="1" i="1" dirty="0" smtClean="0">
                <a:solidFill>
                  <a:srgbClr val="CC0000"/>
                </a:solidFill>
              </a:rPr>
              <a:t>File extensions cannot be .com, .exe, .</a:t>
            </a:r>
            <a:r>
              <a:rPr lang="en-US" sz="2400" b="1" i="1" dirty="0" err="1" smtClean="0">
                <a:solidFill>
                  <a:srgbClr val="CC0000"/>
                </a:solidFill>
              </a:rPr>
              <a:t>dll</a:t>
            </a:r>
            <a:r>
              <a:rPr lang="en-US" sz="2400" b="1" i="1" dirty="0" smtClean="0">
                <a:solidFill>
                  <a:srgbClr val="CC0000"/>
                </a:solidFill>
              </a:rPr>
              <a:t>, or </a:t>
            </a:r>
            <a:r>
              <a:rPr lang="en-US" sz="2400" b="1" i="1" dirty="0" err="1" smtClean="0">
                <a:solidFill>
                  <a:srgbClr val="CC0000"/>
                </a:solidFill>
              </a:rPr>
              <a:t>vbs</a:t>
            </a:r>
            <a:endParaRPr lang="en-US" sz="2400" b="1" i="1" dirty="0">
              <a:solidFill>
                <a:srgbClr val="CC0000"/>
              </a:solidFill>
            </a:endParaRPr>
          </a:p>
        </p:txBody>
      </p:sp>
      <p:sp>
        <p:nvSpPr>
          <p:cNvPr id="8" name="Right Arrow 7"/>
          <p:cNvSpPr/>
          <p:nvPr/>
        </p:nvSpPr>
        <p:spPr>
          <a:xfrm rot="10800000">
            <a:off x="838200" y="4287828"/>
            <a:ext cx="1419225" cy="390525"/>
          </a:xfrm>
          <a:prstGeom prst="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473624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Attachment Requirements</a:t>
            </a:r>
            <a:endParaRPr lang="en-US" b="1" dirty="0"/>
          </a:p>
        </p:txBody>
      </p:sp>
      <p:sp>
        <p:nvSpPr>
          <p:cNvPr id="3" name="Content Placeholder 2"/>
          <p:cNvSpPr>
            <a:spLocks noGrp="1"/>
          </p:cNvSpPr>
          <p:nvPr>
            <p:ph idx="1"/>
          </p:nvPr>
        </p:nvSpPr>
        <p:spPr>
          <a:xfrm>
            <a:off x="457200" y="1612232"/>
            <a:ext cx="8229600" cy="4525963"/>
          </a:xfrm>
        </p:spPr>
        <p:txBody>
          <a:bodyPr/>
          <a:lstStyle/>
          <a:p>
            <a:r>
              <a:rPr lang="en-US" b="1" dirty="0"/>
              <a:t>If your facility submits any attachments </a:t>
            </a:r>
            <a:r>
              <a:rPr lang="en-US" b="1"/>
              <a:t>with </a:t>
            </a:r>
            <a:r>
              <a:rPr lang="en-US" b="1" smtClean="0"/>
              <a:t>its </a:t>
            </a:r>
            <a:r>
              <a:rPr lang="en-US" b="1" dirty="0"/>
              <a:t>current paper DMR’s you must include these same attachments (in an electronic format) when you submit the facility’s </a:t>
            </a:r>
            <a:r>
              <a:rPr lang="en-US" b="1" dirty="0" err="1" smtClean="0"/>
              <a:t>NetDMR</a:t>
            </a:r>
            <a:r>
              <a:rPr lang="en-US" b="1" dirty="0" smtClean="0"/>
              <a:t>, e.g., an operating </a:t>
            </a:r>
            <a:r>
              <a:rPr lang="en-US" b="1" dirty="0"/>
              <a:t>monitoring report (OMR) </a:t>
            </a:r>
          </a:p>
          <a:p>
            <a:endParaRPr lang="en-US" dirty="0"/>
          </a:p>
        </p:txBody>
      </p:sp>
    </p:spTree>
    <p:extLst>
      <p:ext uri="{BB962C8B-B14F-4D97-AF65-F5344CB8AC3E}">
        <p14:creationId xmlns:p14="http://schemas.microsoft.com/office/powerpoint/2010/main" val="36390246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753"/>
            <a:ext cx="8229600" cy="1143000"/>
          </a:xfrm>
        </p:spPr>
        <p:txBody>
          <a:bodyPr>
            <a:noAutofit/>
          </a:bodyPr>
          <a:lstStyle/>
          <a:p>
            <a:r>
              <a:rPr lang="en-US" sz="3600" b="1" dirty="0" smtClean="0"/>
              <a:t>Start filling in the DMR.  As soon as you do, it will read “Not Saved” at the top </a:t>
            </a:r>
            <a:r>
              <a:rPr lang="en-US" sz="3600" b="1" dirty="0"/>
              <a:t>o</a:t>
            </a:r>
            <a:r>
              <a:rPr lang="en-US" sz="3600" b="1" dirty="0" smtClean="0"/>
              <a:t>f the DMR.</a:t>
            </a:r>
            <a:endParaRPr lang="en-US" sz="36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4000" cy="40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543550" y="1962150"/>
            <a:ext cx="895350" cy="657225"/>
          </a:xfrm>
          <a:prstGeom prst="ellipse">
            <a:avLst/>
          </a:prstGeom>
          <a:noFill/>
          <a:ln w="444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ultiply 6"/>
          <p:cNvSpPr/>
          <p:nvPr/>
        </p:nvSpPr>
        <p:spPr>
          <a:xfrm>
            <a:off x="4343400" y="4637650"/>
            <a:ext cx="457200" cy="481013"/>
          </a:xfrm>
          <a:prstGeom prst="mathMultiply">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C:\Users\rjmcd\AppData\Local\Microsoft\Windows\Temporary Internet Files\Content.IE5\53FMJVSA\MC9004347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224087"/>
            <a:ext cx="377114" cy="39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1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New Account in CDX</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599" y="1188720"/>
            <a:ext cx="7118802" cy="4525963"/>
          </a:xfrm>
        </p:spPr>
      </p:pic>
      <p:sp>
        <p:nvSpPr>
          <p:cNvPr id="7" name="Oval 6"/>
          <p:cNvSpPr/>
          <p:nvPr/>
        </p:nvSpPr>
        <p:spPr>
          <a:xfrm>
            <a:off x="4408227" y="3930555"/>
            <a:ext cx="1187355" cy="38213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661313" y="4954137"/>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661313" y="4312693"/>
            <a:ext cx="1910687" cy="50496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8673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Keep filling in the DMR!  </a:t>
            </a:r>
            <a:endParaRPr lang="en-US" b="1" dirty="0"/>
          </a:p>
        </p:txBody>
      </p:sp>
      <p:sp>
        <p:nvSpPr>
          <p:cNvPr id="4" name="Content Placeholder 3"/>
          <p:cNvSpPr>
            <a:spLocks noGrp="1"/>
          </p:cNvSpPr>
          <p:nvPr>
            <p:ph idx="1"/>
          </p:nvPr>
        </p:nvSpPr>
        <p:spPr/>
        <p:txBody>
          <a:bodyPr/>
          <a:lstStyle/>
          <a:p>
            <a:r>
              <a:rPr lang="en-US" b="1" dirty="0" smtClean="0"/>
              <a:t>You don’t have to finish the DMR all at once.</a:t>
            </a:r>
          </a:p>
          <a:p>
            <a:r>
              <a:rPr lang="en-US" b="1" dirty="0" smtClean="0"/>
              <a:t>You can pause or log out, but… </a:t>
            </a:r>
          </a:p>
          <a:p>
            <a:r>
              <a:rPr lang="en-US" b="1" dirty="0" smtClean="0"/>
              <a:t>Save your work.  Why?</a:t>
            </a:r>
          </a:p>
          <a:p>
            <a:r>
              <a:rPr lang="en-US" b="1" dirty="0" smtClean="0"/>
              <a:t>Because session will time out after 30 minutes if you don’t make any edits.  If you  haven’t saved your work, you will lose it!</a:t>
            </a:r>
            <a:endParaRPr lang="en-US" dirty="0"/>
          </a:p>
        </p:txBody>
      </p:sp>
    </p:spTree>
    <p:extLst>
      <p:ext uri="{BB962C8B-B14F-4D97-AF65-F5344CB8AC3E}">
        <p14:creationId xmlns:p14="http://schemas.microsoft.com/office/powerpoint/2010/main" val="39696373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937"/>
          </a:xfrm>
        </p:spPr>
        <p:txBody>
          <a:bodyPr>
            <a:normAutofit/>
          </a:bodyPr>
          <a:lstStyle/>
          <a:p>
            <a:r>
              <a:rPr lang="en-US" b="1" i="1" dirty="0" smtClean="0"/>
              <a:t>SAVE </a:t>
            </a:r>
            <a:r>
              <a:rPr lang="en-US" b="1" i="1" dirty="0"/>
              <a:t>YOUR DATA</a:t>
            </a:r>
            <a:r>
              <a:rPr lang="en-US" b="1" dirty="0" smtClean="0"/>
              <a:t>!</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6472"/>
            <a:ext cx="9144000" cy="484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543050" y="5238750"/>
            <a:ext cx="1266825"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p:cNvSpPr/>
          <p:nvPr/>
        </p:nvSpPr>
        <p:spPr>
          <a:xfrm>
            <a:off x="3228975" y="4619625"/>
            <a:ext cx="485776" cy="1314451"/>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4408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0286"/>
            <a:ext cx="9144000" cy="37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38536" y="247366"/>
            <a:ext cx="4352924" cy="1143000"/>
          </a:xfrm>
        </p:spPr>
        <p:txBody>
          <a:bodyPr>
            <a:normAutofit/>
          </a:bodyPr>
          <a:lstStyle/>
          <a:p>
            <a:pPr algn="l"/>
            <a:r>
              <a:rPr lang="en-US" b="1" dirty="0" smtClean="0"/>
              <a:t>To err is human…</a:t>
            </a:r>
            <a:endParaRPr lang="en-US" b="1" dirty="0"/>
          </a:p>
        </p:txBody>
      </p:sp>
      <p:sp>
        <p:nvSpPr>
          <p:cNvPr id="4" name="Down Arrow 3"/>
          <p:cNvSpPr/>
          <p:nvPr/>
        </p:nvSpPr>
        <p:spPr>
          <a:xfrm rot="5400000">
            <a:off x="1752601" y="2509836"/>
            <a:ext cx="361950" cy="1057275"/>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43574" y="1400767"/>
            <a:ext cx="3047886" cy="923330"/>
          </a:xfrm>
          <a:prstGeom prst="rect">
            <a:avLst/>
          </a:prstGeom>
          <a:noFill/>
          <a:ln w="38100">
            <a:solidFill>
              <a:srgbClr val="CC0000"/>
            </a:solidFill>
          </a:ln>
        </p:spPr>
        <p:txBody>
          <a:bodyPr wrap="square" rtlCol="0">
            <a:spAutoFit/>
          </a:bodyPr>
          <a:lstStyle/>
          <a:p>
            <a:r>
              <a:rPr lang="en-US" b="1" dirty="0" smtClean="0">
                <a:solidFill>
                  <a:srgbClr val="CC0000"/>
                </a:solidFill>
              </a:rPr>
              <a:t>If you have errors on your DMR, this will appear at the top of your screen</a:t>
            </a:r>
            <a:endParaRPr lang="en-US" b="1" dirty="0">
              <a:solidFill>
                <a:srgbClr val="CC0000"/>
              </a:solidFill>
            </a:endParaRPr>
          </a:p>
        </p:txBody>
      </p:sp>
      <p:pic>
        <p:nvPicPr>
          <p:cNvPr id="3" name="Picture 2"/>
          <p:cNvPicPr>
            <a:picLocks noChangeAspect="1"/>
          </p:cNvPicPr>
          <p:nvPr/>
        </p:nvPicPr>
        <p:blipFill>
          <a:blip r:embed="rId4"/>
          <a:stretch>
            <a:fillRect/>
          </a:stretch>
        </p:blipFill>
        <p:spPr>
          <a:xfrm>
            <a:off x="257175" y="818866"/>
            <a:ext cx="3932688" cy="1067083"/>
          </a:xfrm>
          <a:prstGeom prst="rect">
            <a:avLst/>
          </a:prstGeom>
        </p:spPr>
      </p:pic>
      <p:sp>
        <p:nvSpPr>
          <p:cNvPr id="6" name="Oval 5"/>
          <p:cNvSpPr/>
          <p:nvPr/>
        </p:nvSpPr>
        <p:spPr>
          <a:xfrm>
            <a:off x="2224585" y="1364775"/>
            <a:ext cx="1965277" cy="615831"/>
          </a:xfrm>
          <a:prstGeom prst="ellipse">
            <a:avLst/>
          </a:prstGeom>
          <a:noFill/>
          <a:ln w="444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175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438"/>
            <a:ext cx="8229600" cy="782637"/>
          </a:xfrm>
        </p:spPr>
        <p:txBody>
          <a:bodyPr>
            <a:normAutofit fontScale="90000"/>
          </a:bodyPr>
          <a:lstStyle/>
          <a:p>
            <a:r>
              <a:rPr lang="en-US" b="1" dirty="0"/>
              <a:t>“Soft” errors versus “Hard” errors</a:t>
            </a:r>
            <a:br>
              <a:rPr lang="en-US" b="1" dirty="0"/>
            </a:br>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929404"/>
            <a:ext cx="9055100"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367212" y="1729075"/>
            <a:ext cx="409575" cy="1250513"/>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43574" y="1729075"/>
            <a:ext cx="2638426" cy="1200329"/>
          </a:xfrm>
          <a:prstGeom prst="rect">
            <a:avLst/>
          </a:prstGeom>
          <a:noFill/>
          <a:ln w="38100">
            <a:solidFill>
              <a:srgbClr val="CC0000"/>
            </a:solidFill>
          </a:ln>
        </p:spPr>
        <p:txBody>
          <a:bodyPr wrap="square" rtlCol="0">
            <a:spAutoFit/>
          </a:bodyPr>
          <a:lstStyle/>
          <a:p>
            <a:r>
              <a:rPr lang="en-US" b="1" dirty="0" smtClean="0">
                <a:solidFill>
                  <a:srgbClr val="CC0000"/>
                </a:solidFill>
              </a:rPr>
              <a:t>If you have errors on your DMR, this will appear at the bottom of your screen</a:t>
            </a:r>
            <a:endParaRPr lang="en-US" b="1" dirty="0">
              <a:solidFill>
                <a:srgbClr val="CC0000"/>
              </a:solidFill>
            </a:endParaRPr>
          </a:p>
        </p:txBody>
      </p:sp>
    </p:spTree>
    <p:extLst>
      <p:ext uri="{BB962C8B-B14F-4D97-AF65-F5344CB8AC3E}">
        <p14:creationId xmlns:p14="http://schemas.microsoft.com/office/powerpoint/2010/main" val="39738293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 errors versus “Hard” </a:t>
            </a:r>
            <a:r>
              <a:rPr lang="en-US" b="1" dirty="0" smtClean="0"/>
              <a:t>errors</a:t>
            </a:r>
            <a:endParaRPr lang="en-US" b="1" dirty="0"/>
          </a:p>
        </p:txBody>
      </p:sp>
      <p:sp>
        <p:nvSpPr>
          <p:cNvPr id="5" name="Content Placeholder 4"/>
          <p:cNvSpPr>
            <a:spLocks noGrp="1"/>
          </p:cNvSpPr>
          <p:nvPr>
            <p:ph idx="1"/>
          </p:nvPr>
        </p:nvSpPr>
        <p:spPr/>
        <p:txBody>
          <a:bodyPr>
            <a:normAutofit fontScale="92500" lnSpcReduction="10000"/>
          </a:bodyPr>
          <a:lstStyle/>
          <a:p>
            <a:r>
              <a:rPr lang="en-US" b="1" dirty="0" smtClean="0"/>
              <a:t>Hard</a:t>
            </a:r>
            <a:r>
              <a:rPr lang="en-US" dirty="0" smtClean="0"/>
              <a:t> errors are a mistake in the way you entered the data like entering data when you also entered NODI</a:t>
            </a:r>
          </a:p>
          <a:p>
            <a:r>
              <a:rPr lang="en-US" b="1" dirty="0" smtClean="0"/>
              <a:t>Soft</a:t>
            </a:r>
            <a:r>
              <a:rPr lang="en-US" dirty="0" smtClean="0"/>
              <a:t> errors are usually parameter values that exceeded the permit limit.  You will also get a soft error if you change units from what the system is expecting</a:t>
            </a:r>
          </a:p>
          <a:p>
            <a:r>
              <a:rPr lang="en-US" dirty="0" smtClean="0"/>
              <a:t>Your DMR cannot be validated and signed until all </a:t>
            </a:r>
            <a:r>
              <a:rPr lang="en-US" b="1" dirty="0" smtClean="0"/>
              <a:t>Hard</a:t>
            </a:r>
            <a:r>
              <a:rPr lang="en-US" dirty="0" smtClean="0"/>
              <a:t> errors are fixed and </a:t>
            </a:r>
            <a:r>
              <a:rPr lang="en-US" b="1" dirty="0" smtClean="0"/>
              <a:t>Soft</a:t>
            </a:r>
            <a:r>
              <a:rPr lang="en-US" dirty="0" smtClean="0"/>
              <a:t> errors are acknowledged</a:t>
            </a:r>
            <a:endParaRPr lang="en-US" dirty="0"/>
          </a:p>
          <a:p>
            <a:endParaRPr lang="en-US" dirty="0"/>
          </a:p>
        </p:txBody>
      </p:sp>
    </p:spTree>
    <p:extLst>
      <p:ext uri="{BB962C8B-B14F-4D97-AF65-F5344CB8AC3E}">
        <p14:creationId xmlns:p14="http://schemas.microsoft.com/office/powerpoint/2010/main" val="41107198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708" y="371475"/>
            <a:ext cx="7439785" cy="1077218"/>
          </a:xfrm>
          <a:prstGeom prst="rect">
            <a:avLst/>
          </a:prstGeom>
          <a:noFill/>
        </p:spPr>
        <p:txBody>
          <a:bodyPr wrap="square" rtlCol="0">
            <a:spAutoFit/>
          </a:bodyPr>
          <a:lstStyle/>
          <a:p>
            <a:pPr algn="ctr"/>
            <a:r>
              <a:rPr lang="en-US" sz="3200" b="1" dirty="0" smtClean="0"/>
              <a:t>“Soft” errors must be </a:t>
            </a:r>
            <a:r>
              <a:rPr lang="en-US" sz="3200" b="1" u="sng" dirty="0" smtClean="0"/>
              <a:t>acknowledged</a:t>
            </a:r>
            <a:r>
              <a:rPr lang="en-US" sz="3200" b="1" dirty="0" smtClean="0"/>
              <a:t> before you can save your data</a:t>
            </a:r>
            <a:endParaRPr lang="en-US" sz="3200" b="1" dirty="0"/>
          </a:p>
        </p:txBody>
      </p:sp>
      <p:sp>
        <p:nvSpPr>
          <p:cNvPr id="4" name="Down Arrow 3"/>
          <p:cNvSpPr/>
          <p:nvPr/>
        </p:nvSpPr>
        <p:spPr>
          <a:xfrm>
            <a:off x="8391525" y="2914652"/>
            <a:ext cx="361950" cy="146958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8362950" y="3162301"/>
            <a:ext cx="476250" cy="122193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387725"/>
          </a:xfrm>
          <a:prstGeom prst="rect">
            <a:avLst/>
          </a:prstGeom>
          <a:noFill/>
          <a:ln w="9525">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53388" y="1582936"/>
            <a:ext cx="7801505" cy="1077218"/>
          </a:xfrm>
          <a:prstGeom prst="rect">
            <a:avLst/>
          </a:prstGeom>
          <a:noFill/>
        </p:spPr>
        <p:txBody>
          <a:bodyPr wrap="square" rtlCol="0">
            <a:spAutoFit/>
          </a:bodyPr>
          <a:lstStyle/>
          <a:p>
            <a:pPr algn="ctr"/>
            <a:r>
              <a:rPr lang="en-US" sz="3200" b="1" dirty="0" smtClean="0"/>
              <a:t>“Hard” errors must be </a:t>
            </a:r>
            <a:r>
              <a:rPr lang="en-US" sz="3200" b="1" u="sng" dirty="0" smtClean="0"/>
              <a:t>fixed</a:t>
            </a:r>
            <a:r>
              <a:rPr lang="en-US" sz="3200" b="1" dirty="0" smtClean="0"/>
              <a:t> before you can save your data and sign the DMR!</a:t>
            </a:r>
            <a:endParaRPr lang="en-US" sz="3200" b="1" dirty="0"/>
          </a:p>
        </p:txBody>
      </p:sp>
      <p:sp>
        <p:nvSpPr>
          <p:cNvPr id="10" name="Down Arrow 9"/>
          <p:cNvSpPr/>
          <p:nvPr/>
        </p:nvSpPr>
        <p:spPr>
          <a:xfrm>
            <a:off x="8343900" y="1496288"/>
            <a:ext cx="409575" cy="1250513"/>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333625" y="5006796"/>
            <a:ext cx="4619625" cy="1200329"/>
          </a:xfrm>
          <a:prstGeom prst="rect">
            <a:avLst/>
          </a:prstGeom>
          <a:solidFill>
            <a:schemeClr val="bg1"/>
          </a:solidFill>
          <a:ln w="25400">
            <a:solidFill>
              <a:srgbClr val="CC0000"/>
            </a:solidFill>
          </a:ln>
        </p:spPr>
        <p:txBody>
          <a:bodyPr wrap="square" rtlCol="0">
            <a:spAutoFit/>
          </a:bodyPr>
          <a:lstStyle/>
          <a:p>
            <a:pPr algn="ctr"/>
            <a:r>
              <a:rPr lang="en-US" sz="2400" b="1" i="1" dirty="0" smtClean="0">
                <a:solidFill>
                  <a:srgbClr val="CC0000"/>
                </a:solidFill>
              </a:rPr>
              <a:t>After you acknowledge all soft errors and correct all hard errors, Save Your Data again!</a:t>
            </a:r>
            <a:endParaRPr lang="en-US" sz="2400" b="1" i="1" dirty="0">
              <a:solidFill>
                <a:srgbClr val="CC0000"/>
              </a:solidFill>
            </a:endParaRPr>
          </a:p>
        </p:txBody>
      </p:sp>
    </p:spTree>
    <p:extLst>
      <p:ext uri="{BB962C8B-B14F-4D97-AF65-F5344CB8AC3E}">
        <p14:creationId xmlns:p14="http://schemas.microsoft.com/office/powerpoint/2010/main" val="14650423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71069"/>
            <a:ext cx="7676164" cy="481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5400000">
            <a:off x="5876925" y="3224960"/>
            <a:ext cx="361950" cy="1469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25418" y="553134"/>
            <a:ext cx="7162800" cy="646331"/>
          </a:xfrm>
          <a:prstGeom prst="rect">
            <a:avLst/>
          </a:prstGeom>
          <a:noFill/>
        </p:spPr>
        <p:txBody>
          <a:bodyPr wrap="square" rtlCol="0">
            <a:spAutoFit/>
          </a:bodyPr>
          <a:lstStyle/>
          <a:p>
            <a:pPr algn="ctr"/>
            <a:r>
              <a:rPr lang="en-US" sz="3600" b="1" dirty="0" smtClean="0"/>
              <a:t>Look what happens!</a:t>
            </a:r>
            <a:endParaRPr lang="en-US" sz="3600" b="1" dirty="0"/>
          </a:p>
        </p:txBody>
      </p:sp>
    </p:spTree>
    <p:extLst>
      <p:ext uri="{BB962C8B-B14F-4D97-AF65-F5344CB8AC3E}">
        <p14:creationId xmlns:p14="http://schemas.microsoft.com/office/powerpoint/2010/main" val="28853068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32813"/>
            <a:ext cx="5676900" cy="604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5400000">
            <a:off x="7972425" y="3729785"/>
            <a:ext cx="361950" cy="1469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5911" y="1172110"/>
            <a:ext cx="3098882" cy="2862322"/>
          </a:xfrm>
          <a:prstGeom prst="rect">
            <a:avLst/>
          </a:prstGeom>
          <a:noFill/>
        </p:spPr>
        <p:txBody>
          <a:bodyPr wrap="square" rtlCol="0">
            <a:spAutoFit/>
          </a:bodyPr>
          <a:lstStyle/>
          <a:p>
            <a:pPr algn="ctr"/>
            <a:r>
              <a:rPr lang="en-US" sz="3600" b="1" dirty="0" smtClean="0"/>
              <a:t>Using Status to check for DMRs with Validation Errors</a:t>
            </a:r>
            <a:endParaRPr lang="en-US" sz="3600" b="1" dirty="0"/>
          </a:p>
        </p:txBody>
      </p:sp>
    </p:spTree>
    <p:extLst>
      <p:ext uri="{BB962C8B-B14F-4D97-AF65-F5344CB8AC3E}">
        <p14:creationId xmlns:p14="http://schemas.microsoft.com/office/powerpoint/2010/main" val="33330827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5418" y="553134"/>
            <a:ext cx="7162800" cy="1754326"/>
          </a:xfrm>
          <a:prstGeom prst="rect">
            <a:avLst/>
          </a:prstGeom>
          <a:noFill/>
        </p:spPr>
        <p:txBody>
          <a:bodyPr wrap="square" rtlCol="0">
            <a:spAutoFit/>
          </a:bodyPr>
          <a:lstStyle/>
          <a:p>
            <a:pPr algn="ctr"/>
            <a:r>
              <a:rPr lang="en-US" sz="3600" b="1" dirty="0" smtClean="0"/>
              <a:t>If you do a validation check, you may see that there are still some DMRs that need attention</a:t>
            </a:r>
            <a:endParaRPr lang="en-US" sz="36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82502"/>
            <a:ext cx="9077325" cy="354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8445418" y="4144417"/>
            <a:ext cx="361950" cy="1469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463468" y="4070627"/>
            <a:ext cx="361950" cy="1469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6824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0258"/>
            <a:ext cx="9144000" cy="197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25417" y="177809"/>
            <a:ext cx="7800975" cy="1200329"/>
          </a:xfrm>
          <a:prstGeom prst="rect">
            <a:avLst/>
          </a:prstGeom>
          <a:noFill/>
        </p:spPr>
        <p:txBody>
          <a:bodyPr wrap="square" rtlCol="0">
            <a:spAutoFit/>
          </a:bodyPr>
          <a:lstStyle/>
          <a:p>
            <a:pPr algn="ctr"/>
            <a:r>
              <a:rPr lang="en-US" sz="3600" b="1" dirty="0" smtClean="0"/>
              <a:t>You will see the errors on each DMR immediately.</a:t>
            </a:r>
          </a:p>
        </p:txBody>
      </p:sp>
      <p:sp>
        <p:nvSpPr>
          <p:cNvPr id="5" name="Down Arrow 4"/>
          <p:cNvSpPr/>
          <p:nvPr/>
        </p:nvSpPr>
        <p:spPr>
          <a:xfrm>
            <a:off x="8264443" y="4144417"/>
            <a:ext cx="361950" cy="1469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7151"/>
            <a:ext cx="9105900" cy="204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36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14557</TotalTime>
  <Words>3880</Words>
  <Application>Microsoft Office PowerPoint</Application>
  <PresentationFormat>On-screen Show (4:3)</PresentationFormat>
  <Paragraphs>467</Paragraphs>
  <Slides>108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108</vt:i4>
      </vt:variant>
    </vt:vector>
  </HeadingPairs>
  <TitlesOfParts>
    <vt:vector size="112" baseType="lpstr">
      <vt:lpstr>ＭＳ Ｐゴシック</vt:lpstr>
      <vt:lpstr>Arial</vt:lpstr>
      <vt:lpstr>Calibri</vt:lpstr>
      <vt:lpstr>Office Theme</vt:lpstr>
      <vt:lpstr>NetDMR Training for NPDES Permittees</vt:lpstr>
      <vt:lpstr>Module 1:  Getting started</vt:lpstr>
      <vt:lpstr>What is NetDMR?</vt:lpstr>
      <vt:lpstr>What are the benefits of NetDMR?</vt:lpstr>
      <vt:lpstr>The Overall NetDMR Path</vt:lpstr>
      <vt:lpstr>NetDMR Test Environment: This is where you will first create a NetDMR account in CDX</vt:lpstr>
      <vt:lpstr>Notes on CDX</vt:lpstr>
      <vt:lpstr>Creating a NetDMR account in CDX</vt:lpstr>
      <vt:lpstr>Creating a New Account in CDX </vt:lpstr>
      <vt:lpstr>Selecting the correct “State Agency or EPA Region”</vt:lpstr>
      <vt:lpstr>Choose “Georgia Environmental Protection Division”</vt:lpstr>
      <vt:lpstr>User Type: Very important!</vt:lpstr>
      <vt:lpstr>Choose “Permittee (Signature)” for training today</vt:lpstr>
      <vt:lpstr>Fill in your Personal Information  Fields with * are required</vt:lpstr>
      <vt:lpstr>Create User ID and Password Fill out security questions</vt:lpstr>
      <vt:lpstr>Fill out additional security questions  This step is for Permittee (Signature) users</vt:lpstr>
      <vt:lpstr>Organization Information</vt:lpstr>
      <vt:lpstr>Organization Information (continued)</vt:lpstr>
      <vt:lpstr>Organization Information (continued)</vt:lpstr>
      <vt:lpstr>Adding an Organization to the system</vt:lpstr>
      <vt:lpstr>Adding an Organization to the system</vt:lpstr>
      <vt:lpstr>Adding an organization to the system</vt:lpstr>
      <vt:lpstr>Adding an organization to the system</vt:lpstr>
      <vt:lpstr>Electronic Identity Proofing</vt:lpstr>
      <vt:lpstr>Completion of Account Creation </vt:lpstr>
      <vt:lpstr>NetDMR Login</vt:lpstr>
      <vt:lpstr>NetDMR Login Click “Continue to NetDMR”</vt:lpstr>
      <vt:lpstr>PowerPoint Presentation</vt:lpstr>
      <vt:lpstr>PowerPoint Presentation</vt:lpstr>
      <vt:lpstr>Requesting NetDMR Roles </vt:lpstr>
      <vt:lpstr>View Role</vt:lpstr>
      <vt:lpstr>PowerPoint Presentation</vt:lpstr>
      <vt:lpstr>Edit Role</vt:lpstr>
      <vt:lpstr>PowerPoint Presentation</vt:lpstr>
      <vt:lpstr>PowerPoint Presentation</vt:lpstr>
      <vt:lpstr>PowerPoint Presentation</vt:lpstr>
      <vt:lpstr>PowerPoint Presentation</vt:lpstr>
      <vt:lpstr>Permit Administrator Role</vt:lpstr>
      <vt:lpstr>PowerPoint Presentation</vt:lpstr>
      <vt:lpstr>PowerPoint Presentation</vt:lpstr>
      <vt:lpstr>Notes on Roles in CDX and NetDMR</vt:lpstr>
      <vt:lpstr>Notes on Roles in CDX and NetDMR</vt:lpstr>
      <vt:lpstr> Requesting Access</vt:lpstr>
      <vt:lpstr>PowerPoint Presentation</vt:lpstr>
      <vt:lpstr>If you are requesting the Signatory role, you will be asked for more information about your relationship to the facility. If you are employed directly by the facility, select “Facility” otherwise select “Other.” For example, if you work for a company that manages the facility, select “Other.” </vt:lpstr>
      <vt:lpstr>You now have the ability to sign the agreement Electronically</vt:lpstr>
      <vt:lpstr>Duly Authorized Representative</vt:lpstr>
      <vt:lpstr>Duly Authorized Representative</vt:lpstr>
      <vt:lpstr>Duly Authorized Representative</vt:lpstr>
      <vt:lpstr>Signing the agreement at Account Creation</vt:lpstr>
      <vt:lpstr>Misleading Message</vt:lpstr>
      <vt:lpstr>Signing the Subscriber Agreement Electronically  after Account Creation</vt:lpstr>
      <vt:lpstr>Signing the Subscriber Agreement Electronically </vt:lpstr>
      <vt:lpstr>Signing the Subscriber Agreement Electronically </vt:lpstr>
      <vt:lpstr>Adding a Request for Access</vt:lpstr>
      <vt:lpstr>Adding a Request for Access</vt:lpstr>
      <vt:lpstr>Adding a Request for Access</vt:lpstr>
      <vt:lpstr>PowerPoint Presentation</vt:lpstr>
      <vt:lpstr>Help in finding your Permit Number </vt:lpstr>
      <vt:lpstr>Module 2: Getting inside NetDMR</vt:lpstr>
      <vt:lpstr>PowerPoint Presentation</vt:lpstr>
      <vt:lpstr>PowerPoint Presentation</vt:lpstr>
      <vt:lpstr>Responding to requests for access: Edit, View, Permit Administrator</vt:lpstr>
      <vt:lpstr>PowerPoint Presentation</vt:lpstr>
      <vt:lpstr>What if assistance is needed while completing a DMR?</vt:lpstr>
      <vt:lpstr>If EPD or EPA request permission to view your DMR, you will see this:</vt:lpstr>
      <vt:lpstr>The Permit Administrator manages access, and can delete roles.</vt:lpstr>
      <vt:lpstr>Searching for your permit</vt:lpstr>
      <vt:lpstr>Viewing permit details</vt:lpstr>
      <vt:lpstr>PowerPoint Presentation</vt:lpstr>
      <vt:lpstr>PowerPoint Presentation</vt:lpstr>
      <vt:lpstr>Module 3: Entering DMR data</vt:lpstr>
      <vt:lpstr>Entering DMR data electronically</vt:lpstr>
      <vt:lpstr>PowerPoint Presentation</vt:lpstr>
      <vt:lpstr>Understanding DMR status values for searching your DMRs </vt:lpstr>
      <vt:lpstr>PowerPoint Presentation</vt:lpstr>
      <vt:lpstr>PowerPoint Presentation</vt:lpstr>
      <vt:lpstr>On the right hand side of the page is bulk operation options.  We will discuss NODI in more detail.</vt:lpstr>
      <vt:lpstr>The “NODI” (No Data) Field</vt:lpstr>
      <vt:lpstr>PowerPoint Presentation</vt:lpstr>
      <vt:lpstr>Select a DMR Ready for Data Entry</vt:lpstr>
      <vt:lpstr>Entering discharge data </vt:lpstr>
      <vt:lpstr>Entering discharge data </vt:lpstr>
      <vt:lpstr>Entering discharge data </vt:lpstr>
      <vt:lpstr>Entering Units</vt:lpstr>
      <vt:lpstr>“Freq. of Analysis” or “Smpl. Type” columns</vt:lpstr>
      <vt:lpstr>Attachments and Comments  (at the bottom of the DMR)</vt:lpstr>
      <vt:lpstr>Attachment Requirements</vt:lpstr>
      <vt:lpstr>Start filling in the DMR.  As soon as you do, it will read “Not Saved” at the top of the DMR.</vt:lpstr>
      <vt:lpstr>Keep filling in the DMR!  </vt:lpstr>
      <vt:lpstr>SAVE YOUR DATA!</vt:lpstr>
      <vt:lpstr>To err is human…</vt:lpstr>
      <vt:lpstr>“Soft” errors versus “Hard” errors </vt:lpstr>
      <vt:lpstr>“Soft” errors versus “Hard” errors</vt:lpstr>
      <vt:lpstr>PowerPoint Presentation</vt:lpstr>
      <vt:lpstr>PowerPoint Presentation</vt:lpstr>
      <vt:lpstr>PowerPoint Presentation</vt:lpstr>
      <vt:lpstr>PowerPoint Presentation</vt:lpstr>
      <vt:lpstr>PowerPoint Presentation</vt:lpstr>
      <vt:lpstr>PowerPoint Presentation</vt:lpstr>
      <vt:lpstr>DMRs Ready to Submit tab</vt:lpstr>
      <vt:lpstr>Signing validated DMRs</vt:lpstr>
      <vt:lpstr>PowerPoint Presentation</vt:lpstr>
      <vt:lpstr>PowerPoint Presentation</vt:lpstr>
      <vt:lpstr>Confirmation!</vt:lpstr>
      <vt:lpstr>Now you can move onto the NetDMR Production Environment: This is where you will edit, sign, and submit real NetDMRs.</vt:lpstr>
      <vt:lpstr>Additional Information</vt:lpstr>
      <vt:lpstr>Customer Service</vt:lpstr>
    </vt:vector>
  </TitlesOfParts>
  <Company>Carl Vinson Institute of Government, University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Brower</dc:creator>
  <cp:lastModifiedBy>Lawton</cp:lastModifiedBy>
  <cp:revision>368</cp:revision>
  <cp:lastPrinted>2013-12-11T01:26:29Z</cp:lastPrinted>
  <dcterms:created xsi:type="dcterms:W3CDTF">2013-06-14T18:00:27Z</dcterms:created>
  <dcterms:modified xsi:type="dcterms:W3CDTF">2018-10-18T18:45:02Z</dcterms:modified>
</cp:coreProperties>
</file>