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charts/chart7.xml" ContentType="application/vnd.openxmlformats-officedocument.drawingml.chart+xml"/>
  <Override PartName="/ppt/drawings/drawing7.xml" ContentType="application/vnd.openxmlformats-officedocument.drawingml.chartshapes+xml"/>
  <Override PartName="/ppt/charts/chart8.xml" ContentType="application/vnd.openxmlformats-officedocument.drawingml.chart+xml"/>
  <Override PartName="/ppt/drawings/drawing8.xml" ContentType="application/vnd.openxmlformats-officedocument.drawingml.chartshapes+xml"/>
  <Override PartName="/ppt/charts/chart9.xml" ContentType="application/vnd.openxmlformats-officedocument.drawingml.chart+xml"/>
  <Override PartName="/ppt/drawings/drawing9.xml" ContentType="application/vnd.openxmlformats-officedocument.drawingml.chartshapes+xml"/>
  <Override PartName="/ppt/charts/chart10.xml" ContentType="application/vnd.openxmlformats-officedocument.drawingml.chart+xml"/>
  <Override PartName="/ppt/drawings/drawing10.xml" ContentType="application/vnd.openxmlformats-officedocument.drawingml.chartshapes+xml"/>
  <Override PartName="/ppt/charts/chart11.xml" ContentType="application/vnd.openxmlformats-officedocument.drawingml.chart+xml"/>
  <Override PartName="/ppt/drawings/drawing11.xml" ContentType="application/vnd.openxmlformats-officedocument.drawingml.chartshapes+xml"/>
  <Override PartName="/ppt/charts/chart12.xml" ContentType="application/vnd.openxmlformats-officedocument.drawingml.chart+xml"/>
  <Override PartName="/ppt/drawings/drawing12.xml" ContentType="application/vnd.openxmlformats-officedocument.drawingml.chartshapes+xml"/>
  <Override PartName="/ppt/charts/chart13.xml" ContentType="application/vnd.openxmlformats-officedocument.drawingml.chart+xml"/>
  <Override PartName="/ppt/drawings/drawing13.xml" ContentType="application/vnd.openxmlformats-officedocument.drawingml.chartshapes+xml"/>
  <Override PartName="/ppt/charts/chart14.xml" ContentType="application/vnd.openxmlformats-officedocument.drawingml.chart+xml"/>
  <Override PartName="/ppt/drawings/drawing14.xml" ContentType="application/vnd.openxmlformats-officedocument.drawingml.chartshapes+xml"/>
  <Override PartName="/ppt/charts/chart15.xml" ContentType="application/vnd.openxmlformats-officedocument.drawingml.chart+xml"/>
  <Override PartName="/ppt/drawings/drawing15.xml" ContentType="application/vnd.openxmlformats-officedocument.drawingml.chartshapes+xml"/>
  <Override PartName="/ppt/charts/chart16.xml" ContentType="application/vnd.openxmlformats-officedocument.drawingml.chart+xml"/>
  <Override PartName="/ppt/drawings/drawing16.xml" ContentType="application/vnd.openxmlformats-officedocument.drawingml.chartshapes+xml"/>
  <Override PartName="/ppt/charts/chart17.xml" ContentType="application/vnd.openxmlformats-officedocument.drawingml.chart+xml"/>
  <Override PartName="/ppt/drawings/drawing17.xml" ContentType="application/vnd.openxmlformats-officedocument.drawingml.chartshapes+xml"/>
  <Override PartName="/ppt/charts/chart18.xml" ContentType="application/vnd.openxmlformats-officedocument.drawingml.chart+xml"/>
  <Override PartName="/ppt/drawings/drawing18.xml" ContentType="application/vnd.openxmlformats-officedocument.drawingml.chartshapes+xml"/>
  <Override PartName="/ppt/charts/chart19.xml" ContentType="application/vnd.openxmlformats-officedocument.drawingml.chart+xml"/>
  <Override PartName="/ppt/drawings/drawing19.xml" ContentType="application/vnd.openxmlformats-officedocument.drawingml.chartshapes+xml"/>
  <Override PartName="/ppt/charts/chart20.xml" ContentType="application/vnd.openxmlformats-officedocument.drawingml.chart+xml"/>
  <Override PartName="/ppt/drawings/drawing20.xml" ContentType="application/vnd.openxmlformats-officedocument.drawingml.chartshapes+xml"/>
  <Override PartName="/ppt/charts/chart21.xml" ContentType="application/vnd.openxmlformats-officedocument.drawingml.chart+xml"/>
  <Override PartName="/ppt/drawings/drawing21.xml" ContentType="application/vnd.openxmlformats-officedocument.drawingml.chartshapes+xml"/>
  <Override PartName="/ppt/charts/chart22.xml" ContentType="application/vnd.openxmlformats-officedocument.drawingml.chart+xml"/>
  <Override PartName="/ppt/drawings/drawing22.xml" ContentType="application/vnd.openxmlformats-officedocument.drawingml.chartshapes+xml"/>
  <Override PartName="/ppt/charts/chart23.xml" ContentType="application/vnd.openxmlformats-officedocument.drawingml.chart+xml"/>
  <Override PartName="/ppt/drawings/drawing23.xml" ContentType="application/vnd.openxmlformats-officedocument.drawingml.chartshapes+xml"/>
  <Override PartName="/ppt/charts/chart24.xml" ContentType="application/vnd.openxmlformats-officedocument.drawingml.chart+xml"/>
  <Override PartName="/ppt/drawings/drawing24.xml" ContentType="application/vnd.openxmlformats-officedocument.drawingml.chartshapes+xml"/>
  <Override PartName="/ppt/charts/chart25.xml" ContentType="application/vnd.openxmlformats-officedocument.drawingml.chart+xml"/>
  <Override PartName="/ppt/drawings/drawing25.xml" ContentType="application/vnd.openxmlformats-officedocument.drawingml.chartshapes+xml"/>
  <Override PartName="/ppt/charts/chart26.xml" ContentType="application/vnd.openxmlformats-officedocument.drawingml.chart+xml"/>
  <Override PartName="/ppt/drawings/drawing26.xml" ContentType="application/vnd.openxmlformats-officedocument.drawingml.chartshapes+xml"/>
  <Override PartName="/ppt/charts/chart27.xml" ContentType="application/vnd.openxmlformats-officedocument.drawingml.chart+xml"/>
  <Override PartName="/ppt/drawings/drawing27.xml" ContentType="application/vnd.openxmlformats-officedocument.drawingml.chartshapes+xml"/>
  <Override PartName="/ppt/charts/chart28.xml" ContentType="application/vnd.openxmlformats-officedocument.drawingml.chart+xml"/>
  <Override PartName="/ppt/drawings/drawing28.xml" ContentType="application/vnd.openxmlformats-officedocument.drawingml.chartshapes+xml"/>
  <Override PartName="/ppt/charts/chart29.xml" ContentType="application/vnd.openxmlformats-officedocument.drawingml.chart+xml"/>
  <Override PartName="/ppt/drawings/drawing29.xml" ContentType="application/vnd.openxmlformats-officedocument.drawingml.chartshapes+xml"/>
  <Override PartName="/ppt/charts/chart30.xml" ContentType="application/vnd.openxmlformats-officedocument.drawingml.chart+xml"/>
  <Override PartName="/ppt/drawings/drawing30.xml" ContentType="application/vnd.openxmlformats-officedocument.drawingml.chartshapes+xml"/>
  <Override PartName="/ppt/charts/chart31.xml" ContentType="application/vnd.openxmlformats-officedocument.drawingml.chart+xml"/>
  <Override PartName="/ppt/charts/chart32.xml" ContentType="application/vnd.openxmlformats-officedocument.drawingml.chart+xml"/>
  <Override PartName="/ppt/drawings/drawing31.xml" ContentType="application/vnd.openxmlformats-officedocument.drawingml.chartshapes+xml"/>
  <Override PartName="/ppt/charts/chart33.xml" ContentType="application/vnd.openxmlformats-officedocument.drawingml.chart+xml"/>
  <Override PartName="/ppt/drawings/drawing32.xml" ContentType="application/vnd.openxmlformats-officedocument.drawingml.chartshapes+xml"/>
  <Override PartName="/ppt/charts/chart34.xml" ContentType="application/vnd.openxmlformats-officedocument.drawingml.chart+xml"/>
  <Override PartName="/ppt/drawings/drawing33.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91"/>
  </p:notesMasterIdLst>
  <p:handoutMasterIdLst>
    <p:handoutMasterId r:id="rId92"/>
  </p:handoutMasterIdLst>
  <p:sldIdLst>
    <p:sldId id="259" r:id="rId2"/>
    <p:sldId id="260" r:id="rId3"/>
    <p:sldId id="261" r:id="rId4"/>
    <p:sldId id="262" r:id="rId5"/>
    <p:sldId id="266" r:id="rId6"/>
    <p:sldId id="275" r:id="rId7"/>
    <p:sldId id="276" r:id="rId8"/>
    <p:sldId id="268" r:id="rId9"/>
    <p:sldId id="277" r:id="rId10"/>
    <p:sldId id="278" r:id="rId11"/>
    <p:sldId id="279" r:id="rId12"/>
    <p:sldId id="264" r:id="rId13"/>
    <p:sldId id="280" r:id="rId14"/>
    <p:sldId id="269" r:id="rId15"/>
    <p:sldId id="281" r:id="rId16"/>
    <p:sldId id="284" r:id="rId17"/>
    <p:sldId id="354" r:id="rId18"/>
    <p:sldId id="285" r:id="rId19"/>
    <p:sldId id="286" r:id="rId20"/>
    <p:sldId id="287" r:id="rId21"/>
    <p:sldId id="359" r:id="rId22"/>
    <p:sldId id="360" r:id="rId23"/>
    <p:sldId id="361" r:id="rId24"/>
    <p:sldId id="362" r:id="rId25"/>
    <p:sldId id="356" r:id="rId26"/>
    <p:sldId id="363" r:id="rId27"/>
    <p:sldId id="364" r:id="rId28"/>
    <p:sldId id="365" r:id="rId29"/>
    <p:sldId id="372" r:id="rId30"/>
    <p:sldId id="367" r:id="rId31"/>
    <p:sldId id="368" r:id="rId32"/>
    <p:sldId id="371" r:id="rId33"/>
    <p:sldId id="373" r:id="rId34"/>
    <p:sldId id="374" r:id="rId35"/>
    <p:sldId id="375" r:id="rId36"/>
    <p:sldId id="376" r:id="rId37"/>
    <p:sldId id="377" r:id="rId38"/>
    <p:sldId id="378" r:id="rId39"/>
    <p:sldId id="379" r:id="rId40"/>
    <p:sldId id="380" r:id="rId41"/>
    <p:sldId id="381" r:id="rId42"/>
    <p:sldId id="382" r:id="rId43"/>
    <p:sldId id="383" r:id="rId44"/>
    <p:sldId id="384" r:id="rId45"/>
    <p:sldId id="385" r:id="rId46"/>
    <p:sldId id="386" r:id="rId47"/>
    <p:sldId id="387" r:id="rId48"/>
    <p:sldId id="388" r:id="rId49"/>
    <p:sldId id="389" r:id="rId50"/>
    <p:sldId id="390" r:id="rId51"/>
    <p:sldId id="391" r:id="rId52"/>
    <p:sldId id="392" r:id="rId53"/>
    <p:sldId id="393" r:id="rId54"/>
    <p:sldId id="394" r:id="rId55"/>
    <p:sldId id="272"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338" r:id="rId73"/>
    <p:sldId id="339" r:id="rId74"/>
    <p:sldId id="340" r:id="rId75"/>
    <p:sldId id="341" r:id="rId76"/>
    <p:sldId id="271" r:id="rId77"/>
    <p:sldId id="342" r:id="rId78"/>
    <p:sldId id="343" r:id="rId79"/>
    <p:sldId id="347" r:id="rId80"/>
    <p:sldId id="348" r:id="rId81"/>
    <p:sldId id="344" r:id="rId82"/>
    <p:sldId id="345" r:id="rId83"/>
    <p:sldId id="346" r:id="rId84"/>
    <p:sldId id="349" r:id="rId85"/>
    <p:sldId id="350" r:id="rId86"/>
    <p:sldId id="273" r:id="rId87"/>
    <p:sldId id="351" r:id="rId88"/>
    <p:sldId id="352" r:id="rId89"/>
    <p:sldId id="395" r:id="rId90"/>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660"/>
  </p:normalViewPr>
  <p:slideViewPr>
    <p:cSldViewPr>
      <p:cViewPr varScale="1">
        <p:scale>
          <a:sx n="87" d="100"/>
          <a:sy n="87" d="100"/>
        </p:scale>
        <p:origin x="-103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20.xml"/><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21.xml"/><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22.xml"/><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23.xml"/><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24.xml"/><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25.xml"/><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26.xml"/><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27.xml"/><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2" Type="http://schemas.openxmlformats.org/officeDocument/2006/relationships/chartUserShapes" Target="../drawings/drawing28.xml"/><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2" Type="http://schemas.openxmlformats.org/officeDocument/2006/relationships/chartUserShapes" Target="../drawings/drawing29.xml"/><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30.xml"/><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2" Type="http://schemas.openxmlformats.org/officeDocument/2006/relationships/chartUserShapes" Target="../drawings/drawing31.xml"/><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32.xml"/><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2" Type="http://schemas.openxmlformats.org/officeDocument/2006/relationships/chartUserShapes" Target="../drawings/drawing33.xml"/><Relationship Id="rId1" Type="http://schemas.openxmlformats.org/officeDocument/2006/relationships/package" Target="../embeddings/Microsoft_Excel_Worksheet34.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 USGS #03568933, Tennessee Basin, </a:t>
            </a:r>
          </a:p>
          <a:p>
            <a:pPr>
              <a:defRPr/>
            </a:pPr>
            <a:r>
              <a:rPr lang="en-US" sz="1800" b="1" i="0" baseline="0">
                <a:effectLst/>
              </a:rPr>
              <a:t>LOOKOUT CREEK NEAR NEW ENGLAND, GA</a:t>
            </a:r>
            <a:endParaRPr lang="en-US">
              <a:effectLst/>
            </a:endParaRPr>
          </a:p>
        </c:rich>
      </c:tx>
      <c:overlay val="0"/>
      <c:spPr>
        <a:ln w="25400"/>
      </c:spPr>
    </c:title>
    <c:autoTitleDeleted val="0"/>
    <c:plotArea>
      <c:layout>
        <c:manualLayout>
          <c:layoutTarget val="inner"/>
          <c:xMode val="edge"/>
          <c:yMode val="edge"/>
          <c:x val="0.119871935749376"/>
          <c:y val="0.11727955336899075"/>
          <c:w val="0.84360494652383256"/>
          <c:h val="0.78927259659864757"/>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372.80645161290323</c:v>
                </c:pt>
                <c:pt idx="1">
                  <c:v>480.55172413793105</c:v>
                </c:pt>
                <c:pt idx="2">
                  <c:v>421.96774193548384</c:v>
                </c:pt>
                <c:pt idx="3">
                  <c:v>293.13333333333333</c:v>
                </c:pt>
                <c:pt idx="4">
                  <c:v>104.38709677419355</c:v>
                </c:pt>
                <c:pt idx="5">
                  <c:v>66.966666666666669</c:v>
                </c:pt>
                <c:pt idx="6">
                  <c:v>40.935483870967744</c:v>
                </c:pt>
                <c:pt idx="7">
                  <c:v>35.548387096774192</c:v>
                </c:pt>
                <c:pt idx="8">
                  <c:v>36.88333333333334</c:v>
                </c:pt>
                <c:pt idx="9">
                  <c:v>33.177419354838712</c:v>
                </c:pt>
                <c:pt idx="10">
                  <c:v>95.3</c:v>
                </c:pt>
                <c:pt idx="11">
                  <c:v>227.54838709677421</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241.1483870967742</c:v>
                </c:pt>
                <c:pt idx="1">
                  <c:v>247.99285714285713</c:v>
                </c:pt>
                <c:pt idx="2">
                  <c:v>297.84516129032261</c:v>
                </c:pt>
                <c:pt idx="3">
                  <c:v>198.14666666666668</c:v>
                </c:pt>
                <c:pt idx="4">
                  <c:v>73.761290322580649</c:v>
                </c:pt>
                <c:pt idx="5">
                  <c:v>43.073333333333331</c:v>
                </c:pt>
                <c:pt idx="6">
                  <c:v>28.896774193548385</c:v>
                </c:pt>
                <c:pt idx="7">
                  <c:v>21.974193548387095</c:v>
                </c:pt>
                <c:pt idx="8">
                  <c:v>21.86</c:v>
                </c:pt>
                <c:pt idx="9">
                  <c:v>18.993548387096773</c:v>
                </c:pt>
                <c:pt idx="10">
                  <c:v>35.94</c:v>
                </c:pt>
                <c:pt idx="11">
                  <c:v>81.167741935483875</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169.16129032258067</c:v>
                </c:pt>
                <c:pt idx="1">
                  <c:v>167.8</c:v>
                </c:pt>
                <c:pt idx="2">
                  <c:v>153.46451612903226</c:v>
                </c:pt>
                <c:pt idx="3">
                  <c:v>128.24</c:v>
                </c:pt>
                <c:pt idx="4">
                  <c:v>59.083870967741937</c:v>
                </c:pt>
                <c:pt idx="5">
                  <c:v>34.82</c:v>
                </c:pt>
                <c:pt idx="6">
                  <c:v>24.845161290322583</c:v>
                </c:pt>
                <c:pt idx="7">
                  <c:v>16.687096774193552</c:v>
                </c:pt>
                <c:pt idx="8">
                  <c:v>18.763333333333335</c:v>
                </c:pt>
                <c:pt idx="9">
                  <c:v>16.941935483870971</c:v>
                </c:pt>
                <c:pt idx="10">
                  <c:v>25.010000000000005</c:v>
                </c:pt>
                <c:pt idx="11">
                  <c:v>62.554838709677426</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99.432258064516134</c:v>
                </c:pt>
                <c:pt idx="1">
                  <c:v>122.14285714285714</c:v>
                </c:pt>
                <c:pt idx="2">
                  <c:v>125.23225806451613</c:v>
                </c:pt>
                <c:pt idx="3">
                  <c:v>85.833333333333343</c:v>
                </c:pt>
                <c:pt idx="4">
                  <c:v>52.354838709677423</c:v>
                </c:pt>
                <c:pt idx="5">
                  <c:v>27.633333333333333</c:v>
                </c:pt>
                <c:pt idx="6">
                  <c:v>19.14193548387097</c:v>
                </c:pt>
                <c:pt idx="7">
                  <c:v>13.694032258064517</c:v>
                </c:pt>
                <c:pt idx="8">
                  <c:v>15.358333333333336</c:v>
                </c:pt>
                <c:pt idx="9">
                  <c:v>14.90725806451613</c:v>
                </c:pt>
                <c:pt idx="10">
                  <c:v>20.027666666666665</c:v>
                </c:pt>
                <c:pt idx="11">
                  <c:v>51.470967741935496</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44.483870967741936</c:v>
                </c:pt>
                <c:pt idx="1">
                  <c:v>106.89655172413794</c:v>
                </c:pt>
                <c:pt idx="2">
                  <c:v>79.193548387096769</c:v>
                </c:pt>
                <c:pt idx="3">
                  <c:v>77.333333333333329</c:v>
                </c:pt>
                <c:pt idx="4">
                  <c:v>37.193548387096776</c:v>
                </c:pt>
                <c:pt idx="5">
                  <c:v>17.566666666666666</c:v>
                </c:pt>
                <c:pt idx="6">
                  <c:v>14.387096774193548</c:v>
                </c:pt>
                <c:pt idx="7">
                  <c:v>11.561290322580648</c:v>
                </c:pt>
                <c:pt idx="8">
                  <c:v>10.456666666666662</c:v>
                </c:pt>
                <c:pt idx="9">
                  <c:v>8.7967741935483872</c:v>
                </c:pt>
                <c:pt idx="10">
                  <c:v>15.966666666666667</c:v>
                </c:pt>
                <c:pt idx="11">
                  <c:v>36.064516129032256</c:v>
                </c:pt>
              </c:numCache>
            </c:numRef>
          </c:val>
        </c:ser>
        <c:dLbls>
          <c:showLegendKey val="0"/>
          <c:showVal val="0"/>
          <c:showCatName val="0"/>
          <c:showSerName val="0"/>
          <c:showPercent val="0"/>
          <c:showBubbleSize val="0"/>
        </c:dLbls>
        <c:axId val="35771136"/>
        <c:axId val="35773056"/>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241.09677419354838</c:v>
                </c:pt>
                <c:pt idx="1">
                  <c:v>112.07142857142857</c:v>
                </c:pt>
                <c:pt idx="2">
                  <c:v>110.38709677419355</c:v>
                </c:pt>
                <c:pt idx="3">
                  <c:v>128</c:v>
                </c:pt>
                <c:pt idx="4">
                  <c:v>49.258064516129032</c:v>
                </c:pt>
                <c:pt idx="5">
                  <c:v>17.566666666666666</c:v>
                </c:pt>
                <c:pt idx="6">
                  <c:v>24.870967741935484</c:v>
                </c:pt>
                <c:pt idx="7">
                  <c:v>11.561290322580648</c:v>
                </c:pt>
                <c:pt idx="8">
                  <c:v>10.456666666666662</c:v>
                </c:pt>
                <c:pt idx="9">
                  <c:v>8.7967741935483872</c:v>
                </c:pt>
                <c:pt idx="10">
                  <c:v>19.46</c:v>
                </c:pt>
                <c:pt idx="11">
                  <c:v>40.483870967741936</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241.2258064516129</c:v>
                </c:pt>
                <c:pt idx="1">
                  <c:v>128.85714285714286</c:v>
                </c:pt>
                <c:pt idx="2">
                  <c:v>1007.3870967741935</c:v>
                </c:pt>
                <c:pt idx="3">
                  <c:v>775.5333333333333</c:v>
                </c:pt>
                <c:pt idx="4">
                  <c:v>121.03225806451613</c:v>
                </c:pt>
                <c:pt idx="5">
                  <c:v>54.1</c:v>
                </c:pt>
                <c:pt idx="6">
                  <c:v>33.161290322580648</c:v>
                </c:pt>
                <c:pt idx="7">
                  <c:v>24.777777777777779</c:v>
                </c:pt>
                <c:pt idx="8">
                  <c:v>483.16666666666669</c:v>
                </c:pt>
                <c:pt idx="9">
                  <c:v>33.193548387096776</c:v>
                </c:pt>
                <c:pt idx="10">
                  <c:v>347.23333333333335</c:v>
                </c:pt>
                <c:pt idx="11">
                  <c:v>632.67741935483866</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363.16129032258067</c:v>
                </c:pt>
                <c:pt idx="1">
                  <c:v>219.37931034482759</c:v>
                </c:pt>
                <c:pt idx="2">
                  <c:v>367.41935483870969</c:v>
                </c:pt>
                <c:pt idx="3">
                  <c:v>466.3</c:v>
                </c:pt>
                <c:pt idx="4">
                  <c:v>80.064516129032256</c:v>
                </c:pt>
                <c:pt idx="5">
                  <c:v>42</c:v>
                </c:pt>
                <c:pt idx="6">
                  <c:v>67.774193548387103</c:v>
                </c:pt>
                <c:pt idx="7">
                  <c:v>38.677419354838712</c:v>
                </c:pt>
                <c:pt idx="8">
                  <c:v>26.933333333333334</c:v>
                </c:pt>
                <c:pt idx="9">
                  <c:v>88.137931034482762</c:v>
                </c:pt>
                <c:pt idx="10">
                  <c:v>266.60000000000002</c:v>
                </c:pt>
                <c:pt idx="11">
                  <c:v>1224.1666666666667</c:v>
                </c:pt>
              </c:numCache>
            </c:numRef>
          </c:val>
          <c:smooth val="0"/>
        </c:ser>
        <c:dLbls>
          <c:showLegendKey val="0"/>
          <c:showVal val="0"/>
          <c:showCatName val="0"/>
          <c:showSerName val="0"/>
          <c:showPercent val="0"/>
          <c:showBubbleSize val="0"/>
        </c:dLbls>
        <c:marker val="1"/>
        <c:smooth val="0"/>
        <c:axId val="35771136"/>
        <c:axId val="35773056"/>
      </c:lineChart>
      <c:catAx>
        <c:axId val="35771136"/>
        <c:scaling>
          <c:orientation val="minMax"/>
        </c:scaling>
        <c:delete val="0"/>
        <c:axPos val="b"/>
        <c:majorGridlines>
          <c:spPr>
            <a:ln>
              <a:prstDash val="sysDash"/>
            </a:ln>
          </c:spPr>
        </c:majorGridlines>
        <c:majorTickMark val="none"/>
        <c:minorTickMark val="none"/>
        <c:tickLblPos val="nextTo"/>
        <c:crossAx val="35773056"/>
        <c:crosses val="autoZero"/>
        <c:auto val="1"/>
        <c:lblAlgn val="ctr"/>
        <c:lblOffset val="100"/>
        <c:noMultiLvlLbl val="0"/>
      </c:catAx>
      <c:valAx>
        <c:axId val="35773056"/>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35771136"/>
        <c:crosses val="autoZero"/>
        <c:crossBetween val="midCat"/>
      </c:valAx>
    </c:plotArea>
    <c:legend>
      <c:legendPos val="r"/>
      <c:layout>
        <c:manualLayout>
          <c:xMode val="edge"/>
          <c:yMode val="edge"/>
          <c:x val="0.7005218193879611"/>
          <c:y val="0.15065235605004748"/>
          <c:w val="0.10811550542660886"/>
          <c:h val="0.2922491052254832"/>
        </c:manualLayout>
      </c:layout>
      <c:overlay val="0"/>
    </c:legend>
    <c:plotVisOnly val="1"/>
    <c:dispBlanksAs val="zero"/>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a:t>
            </a:r>
            <a:r>
              <a:rPr lang="en-US" sz="1800" b="1" i="0" baseline="0" dirty="0" smtClean="0">
                <a:effectLst/>
              </a:rPr>
              <a:t>10, </a:t>
            </a:r>
            <a:r>
              <a:rPr lang="en-US" sz="1800" b="1" i="0" baseline="0" dirty="0">
                <a:effectLst/>
              </a:rPr>
              <a:t>USGS #02349605, Flint Basin,</a:t>
            </a:r>
          </a:p>
          <a:p>
            <a:pPr>
              <a:defRPr/>
            </a:pPr>
            <a:r>
              <a:rPr lang="en-US" sz="1800" b="1" i="0" cap="all" baseline="0" dirty="0">
                <a:effectLst/>
              </a:rPr>
              <a:t>Flint River at GA26 near Montezuma, GA</a:t>
            </a:r>
            <a:endParaRPr lang="en-US" cap="all" baseline="0" dirty="0">
              <a:effectLst/>
            </a:endParaRPr>
          </a:p>
        </c:rich>
      </c:tx>
      <c:layout>
        <c:manualLayout>
          <c:xMode val="edge"/>
          <c:yMode val="edge"/>
          <c:x val="0.2784431946006749"/>
          <c:y val="1.0085728693898134E-2"/>
        </c:manualLayout>
      </c:layout>
      <c:overlay val="0"/>
    </c:title>
    <c:autoTitleDeleted val="0"/>
    <c:plotArea>
      <c:layout>
        <c:manualLayout>
          <c:layoutTarget val="inner"/>
          <c:xMode val="edge"/>
          <c:yMode val="edge"/>
          <c:x val="0.12280234201494045"/>
          <c:y val="0.11526240763021113"/>
          <c:w val="0.84360494652383256"/>
          <c:h val="0.79128974233742722"/>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4122.9032258064517</c:v>
                </c:pt>
                <c:pt idx="1">
                  <c:v>5364.6428571428569</c:v>
                </c:pt>
                <c:pt idx="2">
                  <c:v>5921.2903225806449</c:v>
                </c:pt>
                <c:pt idx="3">
                  <c:v>4496.333333333333</c:v>
                </c:pt>
                <c:pt idx="4">
                  <c:v>2677.4193548387098</c:v>
                </c:pt>
                <c:pt idx="5">
                  <c:v>2119</c:v>
                </c:pt>
                <c:pt idx="6">
                  <c:v>2004.8387096774195</c:v>
                </c:pt>
                <c:pt idx="7">
                  <c:v>1797.0967741935483</c:v>
                </c:pt>
                <c:pt idx="8">
                  <c:v>1440</c:v>
                </c:pt>
                <c:pt idx="9">
                  <c:v>1282.9032258064517</c:v>
                </c:pt>
                <c:pt idx="10">
                  <c:v>1695</c:v>
                </c:pt>
                <c:pt idx="11">
                  <c:v>2720.8064516129034</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2539.0322580645161</c:v>
                </c:pt>
                <c:pt idx="1">
                  <c:v>3324.1379310344828</c:v>
                </c:pt>
                <c:pt idx="2">
                  <c:v>3609.0322580645161</c:v>
                </c:pt>
                <c:pt idx="3">
                  <c:v>2952.6666666666665</c:v>
                </c:pt>
                <c:pt idx="4">
                  <c:v>1748.9354838709678</c:v>
                </c:pt>
                <c:pt idx="5">
                  <c:v>1278.1333333333332</c:v>
                </c:pt>
                <c:pt idx="6">
                  <c:v>1291.0258064516129</c:v>
                </c:pt>
                <c:pt idx="7">
                  <c:v>1159.5419354838709</c:v>
                </c:pt>
                <c:pt idx="8">
                  <c:v>967.04</c:v>
                </c:pt>
                <c:pt idx="9">
                  <c:v>925.49677419354839</c:v>
                </c:pt>
                <c:pt idx="10">
                  <c:v>1241.0666666666668</c:v>
                </c:pt>
                <c:pt idx="11">
                  <c:v>1818.8387096774193</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2225.8064516129034</c:v>
                </c:pt>
                <c:pt idx="1">
                  <c:v>2518.6206896551726</c:v>
                </c:pt>
                <c:pt idx="2">
                  <c:v>3088.3870967741937</c:v>
                </c:pt>
                <c:pt idx="3">
                  <c:v>2346</c:v>
                </c:pt>
                <c:pt idx="4">
                  <c:v>1547.0967741935483</c:v>
                </c:pt>
                <c:pt idx="5">
                  <c:v>986.87333333333333</c:v>
                </c:pt>
                <c:pt idx="6">
                  <c:v>879.14193548387095</c:v>
                </c:pt>
                <c:pt idx="7">
                  <c:v>804.87419354838698</c:v>
                </c:pt>
                <c:pt idx="8">
                  <c:v>823.75333333333333</c:v>
                </c:pt>
                <c:pt idx="9">
                  <c:v>758.63225806451612</c:v>
                </c:pt>
                <c:pt idx="10">
                  <c:v>1039.7133333333334</c:v>
                </c:pt>
                <c:pt idx="11">
                  <c:v>1522.3870967741937</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1891.1290322580644</c:v>
                </c:pt>
                <c:pt idx="1">
                  <c:v>2393.1096059113297</c:v>
                </c:pt>
                <c:pt idx="2">
                  <c:v>2780</c:v>
                </c:pt>
                <c:pt idx="3">
                  <c:v>2123.666666666667</c:v>
                </c:pt>
                <c:pt idx="4">
                  <c:v>1256.9677419354839</c:v>
                </c:pt>
                <c:pt idx="5">
                  <c:v>764.67333333333329</c:v>
                </c:pt>
                <c:pt idx="6">
                  <c:v>679.51774193548385</c:v>
                </c:pt>
                <c:pt idx="7">
                  <c:v>644.37741935483871</c:v>
                </c:pt>
                <c:pt idx="8">
                  <c:v>717.495</c:v>
                </c:pt>
                <c:pt idx="9">
                  <c:v>706.49677419354839</c:v>
                </c:pt>
                <c:pt idx="10">
                  <c:v>919.23333333333335</c:v>
                </c:pt>
                <c:pt idx="11">
                  <c:v>1447.3048387096774</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1442.9032258064517</c:v>
                </c:pt>
                <c:pt idx="1">
                  <c:v>1758.5714285714287</c:v>
                </c:pt>
                <c:pt idx="2">
                  <c:v>2002.5806451612902</c:v>
                </c:pt>
                <c:pt idx="3">
                  <c:v>1212.2333333333333</c:v>
                </c:pt>
                <c:pt idx="4">
                  <c:v>840.32258064516134</c:v>
                </c:pt>
                <c:pt idx="5">
                  <c:v>509.46666666666664</c:v>
                </c:pt>
                <c:pt idx="6">
                  <c:v>476.74193548387098</c:v>
                </c:pt>
                <c:pt idx="7">
                  <c:v>506.48387096774195</c:v>
                </c:pt>
                <c:pt idx="8">
                  <c:v>491.26666666666665</c:v>
                </c:pt>
                <c:pt idx="9">
                  <c:v>574.87096774193549</c:v>
                </c:pt>
                <c:pt idx="10">
                  <c:v>503.7</c:v>
                </c:pt>
                <c:pt idx="11">
                  <c:v>1100.1290322580646</c:v>
                </c:pt>
              </c:numCache>
            </c:numRef>
          </c:val>
        </c:ser>
        <c:dLbls>
          <c:showLegendKey val="0"/>
          <c:showVal val="0"/>
          <c:showCatName val="0"/>
          <c:showSerName val="0"/>
          <c:showPercent val="0"/>
          <c:showBubbleSize val="0"/>
        </c:dLbls>
        <c:axId val="158596096"/>
        <c:axId val="158594176"/>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3575.483870967742</c:v>
                </c:pt>
                <c:pt idx="1">
                  <c:v>2782.5</c:v>
                </c:pt>
                <c:pt idx="2">
                  <c:v>3798.3870967741937</c:v>
                </c:pt>
                <c:pt idx="3">
                  <c:v>1750.6666666666667</c:v>
                </c:pt>
                <c:pt idx="4">
                  <c:v>860.22580645161293</c:v>
                </c:pt>
                <c:pt idx="5">
                  <c:v>584.29999999999995</c:v>
                </c:pt>
                <c:pt idx="6">
                  <c:v>753.29032258064512</c:v>
                </c:pt>
                <c:pt idx="7">
                  <c:v>538.64516129032256</c:v>
                </c:pt>
                <c:pt idx="8">
                  <c:v>735.76666666666665</c:v>
                </c:pt>
                <c:pt idx="9">
                  <c:v>574.87096774193549</c:v>
                </c:pt>
                <c:pt idx="10">
                  <c:v>608.36666666666667</c:v>
                </c:pt>
                <c:pt idx="11">
                  <c:v>1225.3225806451612</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1921.9354838709678</c:v>
                </c:pt>
                <c:pt idx="1">
                  <c:v>4405.7142857142853</c:v>
                </c:pt>
                <c:pt idx="2">
                  <c:v>4048.7096774193546</c:v>
                </c:pt>
                <c:pt idx="3">
                  <c:v>3415.6666666666665</c:v>
                </c:pt>
                <c:pt idx="4">
                  <c:v>1388.8387096774193</c:v>
                </c:pt>
                <c:pt idx="5">
                  <c:v>791.43333333333328</c:v>
                </c:pt>
                <c:pt idx="6">
                  <c:v>873.93548387096769</c:v>
                </c:pt>
                <c:pt idx="7">
                  <c:v>670.74193548387098</c:v>
                </c:pt>
                <c:pt idx="8">
                  <c:v>665.7</c:v>
                </c:pt>
                <c:pt idx="9">
                  <c:v>720.12903225806451</c:v>
                </c:pt>
                <c:pt idx="10">
                  <c:v>816.33333333333337</c:v>
                </c:pt>
                <c:pt idx="11">
                  <c:v>1397.9677419354839</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3456.4516129032259</c:v>
                </c:pt>
                <c:pt idx="1">
                  <c:v>3625.5172413793102</c:v>
                </c:pt>
                <c:pt idx="2">
                  <c:v>3849.0322580645161</c:v>
                </c:pt>
                <c:pt idx="3">
                  <c:v>6291</c:v>
                </c:pt>
                <c:pt idx="4">
                  <c:v>2428.0645161290322</c:v>
                </c:pt>
                <c:pt idx="5">
                  <c:v>2230.6666666666665</c:v>
                </c:pt>
                <c:pt idx="6">
                  <c:v>1295.8709677419354</c:v>
                </c:pt>
                <c:pt idx="7">
                  <c:v>1156.3793103448277</c:v>
                </c:pt>
                <c:pt idx="8">
                  <c:v>1481.6666666666667</c:v>
                </c:pt>
                <c:pt idx="9">
                  <c:v>1333.0967741935483</c:v>
                </c:pt>
                <c:pt idx="10">
                  <c:v>5579</c:v>
                </c:pt>
                <c:pt idx="11">
                  <c:v>12016.333333333334</c:v>
                </c:pt>
              </c:numCache>
            </c:numRef>
          </c:val>
          <c:smooth val="0"/>
        </c:ser>
        <c:dLbls>
          <c:showLegendKey val="0"/>
          <c:showVal val="0"/>
          <c:showCatName val="0"/>
          <c:showSerName val="0"/>
          <c:showPercent val="0"/>
          <c:showBubbleSize val="0"/>
        </c:dLbls>
        <c:marker val="1"/>
        <c:smooth val="0"/>
        <c:axId val="158596096"/>
        <c:axId val="158594176"/>
      </c:lineChart>
      <c:catAx>
        <c:axId val="158596096"/>
        <c:scaling>
          <c:orientation val="minMax"/>
        </c:scaling>
        <c:delete val="0"/>
        <c:axPos val="b"/>
        <c:majorGridlines>
          <c:spPr>
            <a:ln>
              <a:prstDash val="sysDash"/>
            </a:ln>
          </c:spPr>
        </c:majorGridlines>
        <c:majorTickMark val="none"/>
        <c:minorTickMark val="none"/>
        <c:tickLblPos val="nextTo"/>
        <c:crossAx val="158594176"/>
        <c:crosses val="autoZero"/>
        <c:auto val="1"/>
        <c:lblAlgn val="ctr"/>
        <c:lblOffset val="100"/>
        <c:noMultiLvlLbl val="0"/>
      </c:catAx>
      <c:valAx>
        <c:axId val="158594176"/>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58596096"/>
        <c:crosses val="autoZero"/>
        <c:crossBetween val="midCat"/>
      </c:valAx>
    </c:plotArea>
    <c:legend>
      <c:legendPos val="r"/>
      <c:layout>
        <c:manualLayout>
          <c:xMode val="edge"/>
          <c:yMode val="edge"/>
          <c:x val="0.78110789997404184"/>
          <c:y val="0.14622640605295903"/>
          <c:w val="0.10811550542660886"/>
          <c:h val="0.2922491052254832"/>
        </c:manualLayout>
      </c:layout>
      <c:overlay val="0"/>
    </c:legend>
    <c:plotVisOnly val="1"/>
    <c:dispBlanksAs val="zero"/>
    <c:showDLblsOverMax val="0"/>
  </c:chart>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#11, USGS #</a:t>
            </a:r>
            <a:r>
              <a:rPr lang="en-US" sz="1800" b="1" i="0" u="none" strike="noStrike" baseline="0"/>
              <a:t>02352500</a:t>
            </a:r>
            <a:r>
              <a:rPr lang="en-US" sz="1800" b="1" i="0" u="none" strike="noStrike" baseline="0">
                <a:effectLst/>
              </a:rPr>
              <a:t>, Flint Basin, </a:t>
            </a:r>
          </a:p>
          <a:p>
            <a:pPr>
              <a:defRPr/>
            </a:pPr>
            <a:r>
              <a:rPr lang="en-US" sz="1800" b="1" i="0" baseline="0">
                <a:effectLst/>
              </a:rPr>
              <a:t>FLINT RIVER AT ALBANY, GA</a:t>
            </a:r>
            <a:endParaRPr lang="en-US">
              <a:effectLst/>
            </a:endParaRPr>
          </a:p>
        </c:rich>
      </c:tx>
      <c:layout>
        <c:manualLayout>
          <c:xMode val="edge"/>
          <c:yMode val="edge"/>
          <c:x val="0.3251391652966456"/>
          <c:y val="1.8154311649016642E-2"/>
        </c:manualLayout>
      </c:layout>
      <c:overlay val="0"/>
    </c:title>
    <c:autoTitleDeleted val="0"/>
    <c:plotArea>
      <c:layout>
        <c:manualLayout>
          <c:layoutTarget val="inner"/>
          <c:xMode val="edge"/>
          <c:yMode val="edge"/>
          <c:x val="0.119871935749376"/>
          <c:y val="0.12333099058532963"/>
          <c:w val="0.84360494652383256"/>
          <c:h val="0.78322115938230863"/>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7118.7096774193551</c:v>
                </c:pt>
                <c:pt idx="1">
                  <c:v>9749.2857142857138</c:v>
                </c:pt>
                <c:pt idx="2">
                  <c:v>10672.258064516129</c:v>
                </c:pt>
                <c:pt idx="3">
                  <c:v>7619</c:v>
                </c:pt>
                <c:pt idx="4">
                  <c:v>4388.0645161290322</c:v>
                </c:pt>
                <c:pt idx="5">
                  <c:v>3615.3333333333335</c:v>
                </c:pt>
                <c:pt idx="6">
                  <c:v>3498.3870967741937</c:v>
                </c:pt>
                <c:pt idx="7">
                  <c:v>3235.483870967742</c:v>
                </c:pt>
                <c:pt idx="8">
                  <c:v>2481</c:v>
                </c:pt>
                <c:pt idx="9">
                  <c:v>2385.9032258064517</c:v>
                </c:pt>
                <c:pt idx="10">
                  <c:v>2876.0666666666666</c:v>
                </c:pt>
                <c:pt idx="11">
                  <c:v>4422.5806451612907</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4367.1612903225805</c:v>
                </c:pt>
                <c:pt idx="1">
                  <c:v>5855.5</c:v>
                </c:pt>
                <c:pt idx="2">
                  <c:v>6352.8387096774195</c:v>
                </c:pt>
                <c:pt idx="3">
                  <c:v>4772.0666666666666</c:v>
                </c:pt>
                <c:pt idx="4">
                  <c:v>2820.1935483870966</c:v>
                </c:pt>
                <c:pt idx="5">
                  <c:v>2180.1999999999998</c:v>
                </c:pt>
                <c:pt idx="6">
                  <c:v>2239.0967741935488</c:v>
                </c:pt>
                <c:pt idx="7">
                  <c:v>2012.2</c:v>
                </c:pt>
                <c:pt idx="8">
                  <c:v>1724.6866666666667</c:v>
                </c:pt>
                <c:pt idx="9">
                  <c:v>1628.258064516129</c:v>
                </c:pt>
                <c:pt idx="10">
                  <c:v>1950.4</c:v>
                </c:pt>
                <c:pt idx="11">
                  <c:v>2788.1290322580644</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3628.1290322580644</c:v>
                </c:pt>
                <c:pt idx="1">
                  <c:v>4130.3448275862074</c:v>
                </c:pt>
                <c:pt idx="2">
                  <c:v>5232.9677419354848</c:v>
                </c:pt>
                <c:pt idx="3">
                  <c:v>4114.1333333333332</c:v>
                </c:pt>
                <c:pt idx="4">
                  <c:v>2313.4193548387098</c:v>
                </c:pt>
                <c:pt idx="5">
                  <c:v>1768.32</c:v>
                </c:pt>
                <c:pt idx="6">
                  <c:v>1337.8387096774195</c:v>
                </c:pt>
                <c:pt idx="7">
                  <c:v>1336.8935483870969</c:v>
                </c:pt>
                <c:pt idx="8">
                  <c:v>1488.4533333333334</c:v>
                </c:pt>
                <c:pt idx="9">
                  <c:v>1443.5935483870967</c:v>
                </c:pt>
                <c:pt idx="10">
                  <c:v>1779.5066666666667</c:v>
                </c:pt>
                <c:pt idx="11">
                  <c:v>2465.0322580645161</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3211.3870967741937</c:v>
                </c:pt>
                <c:pt idx="1">
                  <c:v>3701.0628078817736</c:v>
                </c:pt>
                <c:pt idx="2">
                  <c:v>4511.6451612903229</c:v>
                </c:pt>
                <c:pt idx="3">
                  <c:v>3477.3666666666668</c:v>
                </c:pt>
                <c:pt idx="4">
                  <c:v>1994.0645161290324</c:v>
                </c:pt>
                <c:pt idx="5">
                  <c:v>1199.0033333333333</c:v>
                </c:pt>
                <c:pt idx="6">
                  <c:v>1064.9129032258068</c:v>
                </c:pt>
                <c:pt idx="7">
                  <c:v>953.06935483870973</c:v>
                </c:pt>
                <c:pt idx="8">
                  <c:v>1248.6066666666668</c:v>
                </c:pt>
                <c:pt idx="9">
                  <c:v>1193.5806451612902</c:v>
                </c:pt>
                <c:pt idx="10">
                  <c:v>1473.3366666666666</c:v>
                </c:pt>
                <c:pt idx="11">
                  <c:v>2327.3225806451615</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2305.9677419354839</c:v>
                </c:pt>
                <c:pt idx="1">
                  <c:v>2966.0714285714284</c:v>
                </c:pt>
                <c:pt idx="2">
                  <c:v>3184.1935483870966</c:v>
                </c:pt>
                <c:pt idx="3">
                  <c:v>2036</c:v>
                </c:pt>
                <c:pt idx="4">
                  <c:v>1218.1612903225807</c:v>
                </c:pt>
                <c:pt idx="5">
                  <c:v>758.6</c:v>
                </c:pt>
                <c:pt idx="6">
                  <c:v>643.87096774193549</c:v>
                </c:pt>
                <c:pt idx="7">
                  <c:v>838</c:v>
                </c:pt>
                <c:pt idx="8">
                  <c:v>764.13333333333333</c:v>
                </c:pt>
                <c:pt idx="9">
                  <c:v>976.0322580645161</c:v>
                </c:pt>
                <c:pt idx="10">
                  <c:v>1055.0666666666666</c:v>
                </c:pt>
                <c:pt idx="11">
                  <c:v>1418</c:v>
                </c:pt>
              </c:numCache>
            </c:numRef>
          </c:val>
        </c:ser>
        <c:dLbls>
          <c:showLegendKey val="0"/>
          <c:showVal val="0"/>
          <c:showCatName val="0"/>
          <c:showSerName val="0"/>
          <c:showPercent val="0"/>
          <c:showBubbleSize val="0"/>
        </c:dLbls>
        <c:axId val="161680768"/>
        <c:axId val="161691136"/>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6215.4838709677415</c:v>
                </c:pt>
                <c:pt idx="1">
                  <c:v>5591.4285714285716</c:v>
                </c:pt>
                <c:pt idx="2">
                  <c:v>5568.3870967741932</c:v>
                </c:pt>
                <c:pt idx="3">
                  <c:v>3310.3333333333335</c:v>
                </c:pt>
                <c:pt idx="4">
                  <c:v>1290.9354838709678</c:v>
                </c:pt>
                <c:pt idx="5">
                  <c:v>1045.0333333333333</c:v>
                </c:pt>
                <c:pt idx="6">
                  <c:v>1324.6129032258063</c:v>
                </c:pt>
                <c:pt idx="7">
                  <c:v>987.48387096774195</c:v>
                </c:pt>
                <c:pt idx="8">
                  <c:v>1384.9666666666667</c:v>
                </c:pt>
                <c:pt idx="9">
                  <c:v>1104.4193548387098</c:v>
                </c:pt>
                <c:pt idx="10">
                  <c:v>1118.7</c:v>
                </c:pt>
                <c:pt idx="11">
                  <c:v>2463.2258064516127</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3207.0967741935483</c:v>
                </c:pt>
                <c:pt idx="1">
                  <c:v>6534.2857142857147</c:v>
                </c:pt>
                <c:pt idx="2">
                  <c:v>5465.8064516129034</c:v>
                </c:pt>
                <c:pt idx="3">
                  <c:v>4788.666666666667</c:v>
                </c:pt>
                <c:pt idx="4">
                  <c:v>1575.1935483870968</c:v>
                </c:pt>
                <c:pt idx="5">
                  <c:v>758.6</c:v>
                </c:pt>
                <c:pt idx="6">
                  <c:v>1282.9032258064517</c:v>
                </c:pt>
                <c:pt idx="7">
                  <c:v>951.25806451612902</c:v>
                </c:pt>
                <c:pt idx="8">
                  <c:v>764.13333333333333</c:v>
                </c:pt>
                <c:pt idx="9">
                  <c:v>976.0322580645161</c:v>
                </c:pt>
                <c:pt idx="10">
                  <c:v>1171.3333333333333</c:v>
                </c:pt>
                <c:pt idx="11">
                  <c:v>2099.6774193548385</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6474.1935483870966</c:v>
                </c:pt>
                <c:pt idx="1">
                  <c:v>6682.7586206896549</c:v>
                </c:pt>
                <c:pt idx="2">
                  <c:v>6799.3548387096771</c:v>
                </c:pt>
                <c:pt idx="3">
                  <c:v>9186.3333333333339</c:v>
                </c:pt>
                <c:pt idx="4">
                  <c:v>3361.2903225806454</c:v>
                </c:pt>
                <c:pt idx="5">
                  <c:v>2884.3333333333335</c:v>
                </c:pt>
                <c:pt idx="6">
                  <c:v>1885.483870967742</c:v>
                </c:pt>
                <c:pt idx="7">
                  <c:v>1849.0322580645161</c:v>
                </c:pt>
                <c:pt idx="8">
                  <c:v>2216</c:v>
                </c:pt>
                <c:pt idx="9">
                  <c:v>2074.1935483870966</c:v>
                </c:pt>
                <c:pt idx="10">
                  <c:v>7012.666666666667</c:v>
                </c:pt>
                <c:pt idx="11">
                  <c:v>15453.666666666666</c:v>
                </c:pt>
              </c:numCache>
            </c:numRef>
          </c:val>
          <c:smooth val="0"/>
        </c:ser>
        <c:dLbls>
          <c:showLegendKey val="0"/>
          <c:showVal val="0"/>
          <c:showCatName val="0"/>
          <c:showSerName val="0"/>
          <c:showPercent val="0"/>
          <c:showBubbleSize val="0"/>
        </c:dLbls>
        <c:marker val="1"/>
        <c:smooth val="0"/>
        <c:axId val="161680768"/>
        <c:axId val="161691136"/>
      </c:lineChart>
      <c:catAx>
        <c:axId val="161680768"/>
        <c:scaling>
          <c:orientation val="minMax"/>
        </c:scaling>
        <c:delete val="0"/>
        <c:axPos val="b"/>
        <c:majorGridlines>
          <c:spPr>
            <a:ln>
              <a:prstDash val="sysDash"/>
            </a:ln>
          </c:spPr>
        </c:majorGridlines>
        <c:majorTickMark val="none"/>
        <c:minorTickMark val="none"/>
        <c:tickLblPos val="nextTo"/>
        <c:crossAx val="161691136"/>
        <c:crosses val="autoZero"/>
        <c:auto val="1"/>
        <c:lblAlgn val="ctr"/>
        <c:lblOffset val="100"/>
        <c:noMultiLvlLbl val="0"/>
      </c:catAx>
      <c:valAx>
        <c:axId val="161691136"/>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61680768"/>
        <c:crosses val="autoZero"/>
        <c:crossBetween val="midCat"/>
      </c:valAx>
    </c:plotArea>
    <c:legend>
      <c:legendPos val="r"/>
      <c:layout>
        <c:manualLayout>
          <c:xMode val="edge"/>
          <c:yMode val="edge"/>
          <c:x val="0.78550350436964622"/>
          <c:y val="0.14661806457248822"/>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#12, USGS #02353500, Flint Basin,</a:t>
            </a:r>
          </a:p>
          <a:p>
            <a:pPr>
              <a:defRPr/>
            </a:pPr>
            <a:r>
              <a:rPr lang="en-US" sz="1800" b="1" i="0" cap="all" baseline="0">
                <a:effectLst/>
              </a:rPr>
              <a:t>Ichawaynochaway Creek at Milford, GA</a:t>
            </a:r>
            <a:endParaRPr lang="en-US" cap="all" baseline="0">
              <a:effectLst/>
            </a:endParaRPr>
          </a:p>
        </c:rich>
      </c:tx>
      <c:layout>
        <c:manualLayout>
          <c:xMode val="edge"/>
          <c:yMode val="edge"/>
          <c:x val="0.28915750915750915"/>
          <c:y val="8.0685829551185081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845.80645161290317</c:v>
                </c:pt>
                <c:pt idx="1">
                  <c:v>1142.9655172413793</c:v>
                </c:pt>
                <c:pt idx="2">
                  <c:v>1101.9354838709678</c:v>
                </c:pt>
                <c:pt idx="3">
                  <c:v>872.4666666666667</c:v>
                </c:pt>
                <c:pt idx="4">
                  <c:v>550.70967741935488</c:v>
                </c:pt>
                <c:pt idx="5">
                  <c:v>477.63333333333333</c:v>
                </c:pt>
                <c:pt idx="6">
                  <c:v>432.29032258064518</c:v>
                </c:pt>
                <c:pt idx="7">
                  <c:v>371.29032258064512</c:v>
                </c:pt>
                <c:pt idx="8">
                  <c:v>365.5</c:v>
                </c:pt>
                <c:pt idx="9">
                  <c:v>343.48387096774195</c:v>
                </c:pt>
                <c:pt idx="10">
                  <c:v>425.33333333333331</c:v>
                </c:pt>
                <c:pt idx="11">
                  <c:v>602.32258064516134</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567.26451612903236</c:v>
                </c:pt>
                <c:pt idx="1">
                  <c:v>754.35</c:v>
                </c:pt>
                <c:pt idx="2">
                  <c:v>769.16129032258061</c:v>
                </c:pt>
                <c:pt idx="3">
                  <c:v>560.99333333333334</c:v>
                </c:pt>
                <c:pt idx="4">
                  <c:v>338.74193548387103</c:v>
                </c:pt>
                <c:pt idx="5">
                  <c:v>263.17333333333335</c:v>
                </c:pt>
                <c:pt idx="6">
                  <c:v>303.08387096774197</c:v>
                </c:pt>
                <c:pt idx="7">
                  <c:v>219.44516129032257</c:v>
                </c:pt>
                <c:pt idx="8">
                  <c:v>242.89333333333332</c:v>
                </c:pt>
                <c:pt idx="9">
                  <c:v>230.13548387096776</c:v>
                </c:pt>
                <c:pt idx="10">
                  <c:v>296.22666666666669</c:v>
                </c:pt>
                <c:pt idx="11">
                  <c:v>410.09677419354841</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457.20645161290327</c:v>
                </c:pt>
                <c:pt idx="1">
                  <c:v>472.01059113300494</c:v>
                </c:pt>
                <c:pt idx="2">
                  <c:v>612.03225806451621</c:v>
                </c:pt>
                <c:pt idx="3">
                  <c:v>460.86000000000007</c:v>
                </c:pt>
                <c:pt idx="4">
                  <c:v>244.13548387096779</c:v>
                </c:pt>
                <c:pt idx="5">
                  <c:v>164.76666666666671</c:v>
                </c:pt>
                <c:pt idx="6">
                  <c:v>193.62580645161296</c:v>
                </c:pt>
                <c:pt idx="7">
                  <c:v>142.82580645161289</c:v>
                </c:pt>
                <c:pt idx="8">
                  <c:v>160.57333333333332</c:v>
                </c:pt>
                <c:pt idx="9">
                  <c:v>179.54193548387099</c:v>
                </c:pt>
                <c:pt idx="10">
                  <c:v>271.25333333333333</c:v>
                </c:pt>
                <c:pt idx="11">
                  <c:v>369.7483870967742</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350.00645161290322</c:v>
                </c:pt>
                <c:pt idx="1">
                  <c:v>445.54285714285714</c:v>
                </c:pt>
                <c:pt idx="2">
                  <c:v>524.14838709677429</c:v>
                </c:pt>
                <c:pt idx="3">
                  <c:v>377.98666666666668</c:v>
                </c:pt>
                <c:pt idx="4">
                  <c:v>161.38709677419359</c:v>
                </c:pt>
                <c:pt idx="5">
                  <c:v>93.226666666666688</c:v>
                </c:pt>
                <c:pt idx="6">
                  <c:v>101.68387096774194</c:v>
                </c:pt>
                <c:pt idx="7">
                  <c:v>118.01774193548387</c:v>
                </c:pt>
                <c:pt idx="8">
                  <c:v>146.12</c:v>
                </c:pt>
                <c:pt idx="9">
                  <c:v>140.7741935483871</c:v>
                </c:pt>
                <c:pt idx="10">
                  <c:v>214.08666666666667</c:v>
                </c:pt>
                <c:pt idx="11">
                  <c:v>328.1</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247</c:v>
                </c:pt>
                <c:pt idx="1">
                  <c:v>371</c:v>
                </c:pt>
                <c:pt idx="2">
                  <c:v>315.48387096774195</c:v>
                </c:pt>
                <c:pt idx="3">
                  <c:v>248.73333333333332</c:v>
                </c:pt>
                <c:pt idx="4">
                  <c:v>71.483870967741936</c:v>
                </c:pt>
                <c:pt idx="5">
                  <c:v>24.77333333333333</c:v>
                </c:pt>
                <c:pt idx="6">
                  <c:v>14.377419354838707</c:v>
                </c:pt>
                <c:pt idx="7">
                  <c:v>58.483870967741936</c:v>
                </c:pt>
                <c:pt idx="8">
                  <c:v>80.5</c:v>
                </c:pt>
                <c:pt idx="9">
                  <c:v>115.06451612903226</c:v>
                </c:pt>
                <c:pt idx="10">
                  <c:v>111.7</c:v>
                </c:pt>
                <c:pt idx="11">
                  <c:v>241</c:v>
                </c:pt>
              </c:numCache>
            </c:numRef>
          </c:val>
        </c:ser>
        <c:dLbls>
          <c:showLegendKey val="0"/>
          <c:showVal val="0"/>
          <c:showCatName val="0"/>
          <c:showSerName val="0"/>
          <c:showPercent val="0"/>
          <c:showBubbleSize val="0"/>
        </c:dLbls>
        <c:axId val="164961664"/>
        <c:axId val="164976128"/>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805.51612903225805</c:v>
                </c:pt>
                <c:pt idx="1">
                  <c:v>830.17857142857144</c:v>
                </c:pt>
                <c:pt idx="2">
                  <c:v>475.93548387096774</c:v>
                </c:pt>
                <c:pt idx="3">
                  <c:v>602.5</c:v>
                </c:pt>
                <c:pt idx="4">
                  <c:v>95.967741935483872</c:v>
                </c:pt>
                <c:pt idx="5">
                  <c:v>77.333333333333329</c:v>
                </c:pt>
                <c:pt idx="6">
                  <c:v>96.612903225806448</c:v>
                </c:pt>
                <c:pt idx="7">
                  <c:v>58.483870967741936</c:v>
                </c:pt>
                <c:pt idx="8">
                  <c:v>103</c:v>
                </c:pt>
                <c:pt idx="9">
                  <c:v>123.80645161290323</c:v>
                </c:pt>
                <c:pt idx="10">
                  <c:v>156.63333333333333</c:v>
                </c:pt>
                <c:pt idx="11">
                  <c:v>379.96774193548384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515.32258064516134</c:v>
                </c:pt>
                <c:pt idx="1">
                  <c:v>814.17857142857144</c:v>
                </c:pt>
                <c:pt idx="2">
                  <c:v>589.48387096774195</c:v>
                </c:pt>
                <c:pt idx="3">
                  <c:v>401.6</c:v>
                </c:pt>
                <c:pt idx="4">
                  <c:v>71.483870967741936</c:v>
                </c:pt>
                <c:pt idx="5">
                  <c:v>24.77333333333333</c:v>
                </c:pt>
                <c:pt idx="6">
                  <c:v>210.70967741935485</c:v>
                </c:pt>
                <c:pt idx="7">
                  <c:v>93.806451612903231</c:v>
                </c:pt>
                <c:pt idx="8">
                  <c:v>80.5</c:v>
                </c:pt>
                <c:pt idx="9">
                  <c:v>115.06451612903226</c:v>
                </c:pt>
                <c:pt idx="10">
                  <c:v>168.13333333333333</c:v>
                </c:pt>
                <c:pt idx="11">
                  <c:v>292.41935483870969</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925.51612903225805</c:v>
                </c:pt>
                <c:pt idx="1">
                  <c:v>814.44827586206895</c:v>
                </c:pt>
                <c:pt idx="2">
                  <c:v>803.35483870967744</c:v>
                </c:pt>
                <c:pt idx="3">
                  <c:v>972.7</c:v>
                </c:pt>
                <c:pt idx="4">
                  <c:v>415.70967741935482</c:v>
                </c:pt>
                <c:pt idx="5">
                  <c:v>348.6</c:v>
                </c:pt>
                <c:pt idx="6">
                  <c:v>240.67741935483872</c:v>
                </c:pt>
                <c:pt idx="7">
                  <c:v>200.80645161290323</c:v>
                </c:pt>
                <c:pt idx="8">
                  <c:v>273.03333333333336</c:v>
                </c:pt>
                <c:pt idx="9">
                  <c:v>305.06451612903226</c:v>
                </c:pt>
                <c:pt idx="10">
                  <c:v>863.56666666666672</c:v>
                </c:pt>
                <c:pt idx="11">
                  <c:v>1554.4333333333334</c:v>
                </c:pt>
              </c:numCache>
            </c:numRef>
          </c:val>
          <c:smooth val="0"/>
        </c:ser>
        <c:dLbls>
          <c:showLegendKey val="0"/>
          <c:showVal val="0"/>
          <c:showCatName val="0"/>
          <c:showSerName val="0"/>
          <c:showPercent val="0"/>
          <c:showBubbleSize val="0"/>
        </c:dLbls>
        <c:marker val="1"/>
        <c:smooth val="0"/>
        <c:axId val="164961664"/>
        <c:axId val="164976128"/>
      </c:lineChart>
      <c:catAx>
        <c:axId val="164961664"/>
        <c:scaling>
          <c:orientation val="minMax"/>
        </c:scaling>
        <c:delete val="0"/>
        <c:axPos val="b"/>
        <c:majorGridlines>
          <c:spPr>
            <a:ln>
              <a:prstDash val="sysDash"/>
            </a:ln>
          </c:spPr>
        </c:majorGridlines>
        <c:majorTickMark val="none"/>
        <c:minorTickMark val="none"/>
        <c:tickLblPos val="nextTo"/>
        <c:crossAx val="164976128"/>
        <c:crosses val="autoZero"/>
        <c:auto val="1"/>
        <c:lblAlgn val="ctr"/>
        <c:lblOffset val="100"/>
        <c:noMultiLvlLbl val="0"/>
      </c:catAx>
      <c:valAx>
        <c:axId val="164976128"/>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64961664"/>
        <c:crosses val="autoZero"/>
        <c:crossBetween val="midCat"/>
      </c:valAx>
    </c:plotArea>
    <c:legend>
      <c:legendPos val="r"/>
      <c:layout>
        <c:manualLayout>
          <c:xMode val="edge"/>
          <c:yMode val="edge"/>
          <c:x val="0.75180385562410645"/>
          <c:y val="0.15065235027439755"/>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#13, USGS #02357000, Flint River,</a:t>
            </a:r>
          </a:p>
          <a:p>
            <a:pPr>
              <a:defRPr/>
            </a:pPr>
            <a:r>
              <a:rPr lang="en-US" sz="1800" b="1" i="0" cap="all" baseline="0">
                <a:effectLst/>
              </a:rPr>
              <a:t>Spring Creek near Iron City, GA</a:t>
            </a:r>
            <a:endParaRPr lang="en-US" cap="all" baseline="0">
              <a:effectLst/>
            </a:endParaRPr>
          </a:p>
        </c:rich>
      </c:tx>
      <c:layout>
        <c:manualLayout>
          <c:xMode val="edge"/>
          <c:yMode val="edge"/>
          <c:x val="0.32760070375818406"/>
          <c:y val="1.2102874432677761E-2"/>
        </c:manualLayout>
      </c:layout>
      <c:overlay val="0"/>
    </c:title>
    <c:autoTitleDeleted val="0"/>
    <c:plotArea>
      <c:layout>
        <c:manualLayout>
          <c:layoutTarget val="inner"/>
          <c:xMode val="edge"/>
          <c:yMode val="edge"/>
          <c:x val="0.119871935749376"/>
          <c:y val="0.1132452618914315"/>
          <c:w val="0.84360494652383256"/>
          <c:h val="0.79330688807620686"/>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457.69354838709677</c:v>
                </c:pt>
                <c:pt idx="1">
                  <c:v>839.94766009852219</c:v>
                </c:pt>
                <c:pt idx="2">
                  <c:v>1053.7258064516129</c:v>
                </c:pt>
                <c:pt idx="3">
                  <c:v>629.4</c:v>
                </c:pt>
                <c:pt idx="4">
                  <c:v>269.19354838709677</c:v>
                </c:pt>
                <c:pt idx="5">
                  <c:v>180.2</c:v>
                </c:pt>
                <c:pt idx="6">
                  <c:v>158.25806451612902</c:v>
                </c:pt>
                <c:pt idx="7">
                  <c:v>166.01612903225805</c:v>
                </c:pt>
                <c:pt idx="8">
                  <c:v>139.33333333333334</c:v>
                </c:pt>
                <c:pt idx="9">
                  <c:v>112.70967741935485</c:v>
                </c:pt>
                <c:pt idx="10">
                  <c:v>107.33333333333333</c:v>
                </c:pt>
                <c:pt idx="11">
                  <c:v>167.61290322580646</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146.91612903225806</c:v>
                </c:pt>
                <c:pt idx="1">
                  <c:v>285.72512315270939</c:v>
                </c:pt>
                <c:pt idx="2">
                  <c:v>452.20645161290321</c:v>
                </c:pt>
                <c:pt idx="3">
                  <c:v>321.49333333333334</c:v>
                </c:pt>
                <c:pt idx="4">
                  <c:v>160.65161290322581</c:v>
                </c:pt>
                <c:pt idx="5">
                  <c:v>66.8</c:v>
                </c:pt>
                <c:pt idx="6">
                  <c:v>54.476505376344086</c:v>
                </c:pt>
                <c:pt idx="7">
                  <c:v>48.470967741935482</c:v>
                </c:pt>
                <c:pt idx="8">
                  <c:v>48.446666666666665</c:v>
                </c:pt>
                <c:pt idx="9">
                  <c:v>36.322580645161288</c:v>
                </c:pt>
                <c:pt idx="10">
                  <c:v>46.466666666666669</c:v>
                </c:pt>
                <c:pt idx="11">
                  <c:v>68.025806451612908</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93.754838709677429</c:v>
                </c:pt>
                <c:pt idx="1">
                  <c:v>169.66785714285714</c:v>
                </c:pt>
                <c:pt idx="2">
                  <c:v>318.11935483870968</c:v>
                </c:pt>
                <c:pt idx="3">
                  <c:v>227.24333333333334</c:v>
                </c:pt>
                <c:pt idx="4">
                  <c:v>72.058064516129036</c:v>
                </c:pt>
                <c:pt idx="5">
                  <c:v>40.926666666666677</c:v>
                </c:pt>
                <c:pt idx="6">
                  <c:v>32.593548387096774</c:v>
                </c:pt>
                <c:pt idx="7">
                  <c:v>20.977096774193551</c:v>
                </c:pt>
                <c:pt idx="8">
                  <c:v>22.446666666666669</c:v>
                </c:pt>
                <c:pt idx="9">
                  <c:v>13.935483870967742</c:v>
                </c:pt>
                <c:pt idx="10">
                  <c:v>23.65</c:v>
                </c:pt>
                <c:pt idx="11">
                  <c:v>50.477419354838709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47.153225806451609</c:v>
                </c:pt>
                <c:pt idx="1">
                  <c:v>121.6</c:v>
                </c:pt>
                <c:pt idx="2">
                  <c:v>253.19516129032257</c:v>
                </c:pt>
                <c:pt idx="3">
                  <c:v>198.15833333333333</c:v>
                </c:pt>
                <c:pt idx="4">
                  <c:v>43.054193548387104</c:v>
                </c:pt>
                <c:pt idx="5">
                  <c:v>10.625333333333334</c:v>
                </c:pt>
                <c:pt idx="6">
                  <c:v>5.1275483870967733</c:v>
                </c:pt>
                <c:pt idx="7">
                  <c:v>9.6558649193548387</c:v>
                </c:pt>
                <c:pt idx="8">
                  <c:v>18.350000000000001</c:v>
                </c:pt>
                <c:pt idx="9">
                  <c:v>10.529032258064515</c:v>
                </c:pt>
                <c:pt idx="10">
                  <c:v>11.169083333333333</c:v>
                </c:pt>
                <c:pt idx="11">
                  <c:v>20.735096774193551</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21.729032258064517</c:v>
                </c:pt>
                <c:pt idx="1">
                  <c:v>64.607142857142861</c:v>
                </c:pt>
                <c:pt idx="2">
                  <c:v>78.645161290322577</c:v>
                </c:pt>
                <c:pt idx="3">
                  <c:v>148.4</c:v>
                </c:pt>
                <c:pt idx="4">
                  <c:v>20.558064516129029</c:v>
                </c:pt>
                <c:pt idx="5">
                  <c:v>0.95629629629629609</c:v>
                </c:pt>
                <c:pt idx="6">
                  <c:v>0.24894736842105267</c:v>
                </c:pt>
                <c:pt idx="7">
                  <c:v>0.16666666666666666</c:v>
                </c:pt>
                <c:pt idx="8">
                  <c:v>0.11750000000000001</c:v>
                </c:pt>
                <c:pt idx="9">
                  <c:v>1.0612903225806454</c:v>
                </c:pt>
                <c:pt idx="10">
                  <c:v>0.13250000000000001</c:v>
                </c:pt>
                <c:pt idx="11">
                  <c:v>13.483870967741936</c:v>
                </c:pt>
              </c:numCache>
            </c:numRef>
          </c:val>
        </c:ser>
        <c:dLbls>
          <c:showLegendKey val="0"/>
          <c:showVal val="0"/>
          <c:showCatName val="0"/>
          <c:showSerName val="0"/>
          <c:showPercent val="0"/>
          <c:showBubbleSize val="0"/>
        </c:dLbls>
        <c:axId val="170427520"/>
        <c:axId val="17042944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791.29032258064512</c:v>
                </c:pt>
                <c:pt idx="1">
                  <c:v>915.32142857142856</c:v>
                </c:pt>
                <c:pt idx="2">
                  <c:v>630</c:v>
                </c:pt>
                <c:pt idx="3">
                  <c:v>316.39999999999998</c:v>
                </c:pt>
                <c:pt idx="4">
                  <c:v>40.174193548387095</c:v>
                </c:pt>
                <c:pt idx="5">
                  <c:v>2.2983333333333329</c:v>
                </c:pt>
                <c:pt idx="6">
                  <c:v>0.24894736842105267</c:v>
                </c:pt>
                <c:pt idx="7">
                  <c:v>0</c:v>
                </c:pt>
                <c:pt idx="8">
                  <c:v>0</c:v>
                </c:pt>
                <c:pt idx="9">
                  <c:v>0</c:v>
                </c:pt>
                <c:pt idx="10">
                  <c:v>0</c:v>
                </c:pt>
                <c:pt idx="11">
                  <c:v>60.107142857142854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35.903225806451616</c:v>
                </c:pt>
                <c:pt idx="1">
                  <c:v>226.67857142857142</c:v>
                </c:pt>
                <c:pt idx="2">
                  <c:v>248.64516129032259</c:v>
                </c:pt>
                <c:pt idx="3">
                  <c:v>219.93333333333334</c:v>
                </c:pt>
                <c:pt idx="4">
                  <c:v>20.558064516129029</c:v>
                </c:pt>
                <c:pt idx="5">
                  <c:v>0.95629629629629609</c:v>
                </c:pt>
                <c:pt idx="6">
                  <c:v>54.536111111111111</c:v>
                </c:pt>
                <c:pt idx="7">
                  <c:v>10.64625</c:v>
                </c:pt>
                <c:pt idx="8">
                  <c:v>0</c:v>
                </c:pt>
                <c:pt idx="9">
                  <c:v>0</c:v>
                </c:pt>
                <c:pt idx="10">
                  <c:v>0</c:v>
                </c:pt>
                <c:pt idx="11">
                  <c:v>15.183333333333332</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750.9677419354839</c:v>
                </c:pt>
                <c:pt idx="1">
                  <c:v>581.44827586206895</c:v>
                </c:pt>
                <c:pt idx="2">
                  <c:v>570.35483870967744</c:v>
                </c:pt>
                <c:pt idx="3">
                  <c:v>598.93333333333328</c:v>
                </c:pt>
                <c:pt idx="4">
                  <c:v>304.61290322580646</c:v>
                </c:pt>
                <c:pt idx="5">
                  <c:v>139.86666666666667</c:v>
                </c:pt>
                <c:pt idx="6">
                  <c:v>97.193548387096769</c:v>
                </c:pt>
                <c:pt idx="7">
                  <c:v>34.616129032258058</c:v>
                </c:pt>
                <c:pt idx="8">
                  <c:v>29.356666666666669</c:v>
                </c:pt>
                <c:pt idx="9">
                  <c:v>39.064516129032256</c:v>
                </c:pt>
                <c:pt idx="10">
                  <c:v>567.43333333333328</c:v>
                </c:pt>
                <c:pt idx="11">
                  <c:v>971.43333333333328</c:v>
                </c:pt>
              </c:numCache>
            </c:numRef>
          </c:val>
          <c:smooth val="0"/>
        </c:ser>
        <c:dLbls>
          <c:showLegendKey val="0"/>
          <c:showVal val="0"/>
          <c:showCatName val="0"/>
          <c:showSerName val="0"/>
          <c:showPercent val="0"/>
          <c:showBubbleSize val="0"/>
        </c:dLbls>
        <c:marker val="1"/>
        <c:smooth val="0"/>
        <c:axId val="170427520"/>
        <c:axId val="170429440"/>
      </c:lineChart>
      <c:catAx>
        <c:axId val="170427520"/>
        <c:scaling>
          <c:orientation val="minMax"/>
        </c:scaling>
        <c:delete val="0"/>
        <c:axPos val="b"/>
        <c:majorGridlines>
          <c:spPr>
            <a:ln>
              <a:prstDash val="sysDash"/>
            </a:ln>
          </c:spPr>
        </c:majorGridlines>
        <c:majorTickMark val="none"/>
        <c:minorTickMark val="none"/>
        <c:tickLblPos val="nextTo"/>
        <c:crossAx val="170429440"/>
        <c:crosses val="autoZero"/>
        <c:auto val="1"/>
        <c:lblAlgn val="ctr"/>
        <c:lblOffset val="100"/>
        <c:noMultiLvlLbl val="0"/>
      </c:catAx>
      <c:valAx>
        <c:axId val="17042944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70427520"/>
        <c:crosses val="autoZero"/>
        <c:crossBetween val="midCat"/>
      </c:valAx>
    </c:plotArea>
    <c:legend>
      <c:legendPos val="r"/>
      <c:layout>
        <c:manualLayout>
          <c:xMode val="edge"/>
          <c:yMode val="edge"/>
          <c:x val="0.775247094113236"/>
          <c:y val="0.13048089866225121"/>
          <c:w val="0.10811550542660886"/>
          <c:h val="0.2922491052254832"/>
        </c:manualLayout>
      </c:layout>
      <c:overlay val="0"/>
    </c:legend>
    <c:plotVisOnly val="1"/>
    <c:dispBlanksAs val="zero"/>
    <c:showDLblsOverMax val="0"/>
  </c:chart>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#14, USGS #</a:t>
            </a:r>
            <a:r>
              <a:rPr lang="en-US" sz="1800" b="1" i="0" u="none" strike="noStrike" baseline="0"/>
              <a:t>02208450</a:t>
            </a:r>
            <a:r>
              <a:rPr lang="en-US" sz="1800" b="1" i="0" u="none" strike="noStrike" baseline="0">
                <a:effectLst/>
              </a:rPr>
              <a:t>, Ocumulgee Basin, </a:t>
            </a:r>
          </a:p>
          <a:p>
            <a:pPr>
              <a:defRPr/>
            </a:pPr>
            <a:r>
              <a:rPr lang="en-US" sz="1800" b="1" i="0" u="none" strike="noStrike" baseline="0">
                <a:effectLst/>
              </a:rPr>
              <a:t>ALCOVY RIVER ABOVE COVINGTON</a:t>
            </a:r>
            <a:r>
              <a:rPr lang="en-US" sz="1800" b="1" i="0" u="none" strike="noStrike" baseline="0"/>
              <a:t>, GA</a:t>
            </a:r>
            <a:endParaRPr lang="en-US">
              <a:effectLst/>
            </a:endParaRPr>
          </a:p>
        </c:rich>
      </c:tx>
      <c:layout>
        <c:manualLayout>
          <c:xMode val="edge"/>
          <c:yMode val="edge"/>
          <c:x val="0.2813919413919414"/>
          <c:y val="5.8162729658792624E-4"/>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302.87096774193549</c:v>
                </c:pt>
                <c:pt idx="1">
                  <c:v>405.10344827586209</c:v>
                </c:pt>
                <c:pt idx="2">
                  <c:v>387.80645161290323</c:v>
                </c:pt>
                <c:pt idx="3">
                  <c:v>258.3</c:v>
                </c:pt>
                <c:pt idx="4">
                  <c:v>185.83870967741936</c:v>
                </c:pt>
                <c:pt idx="5">
                  <c:v>135.06666666666666</c:v>
                </c:pt>
                <c:pt idx="6">
                  <c:v>91.709677419354833</c:v>
                </c:pt>
                <c:pt idx="7">
                  <c:v>94.870967741935488</c:v>
                </c:pt>
                <c:pt idx="8">
                  <c:v>95</c:v>
                </c:pt>
                <c:pt idx="9">
                  <c:v>95</c:v>
                </c:pt>
                <c:pt idx="10">
                  <c:v>137.5</c:v>
                </c:pt>
                <c:pt idx="11">
                  <c:v>200.45161290322579</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171.32258064516128</c:v>
                </c:pt>
                <c:pt idx="1">
                  <c:v>206.32142857142858</c:v>
                </c:pt>
                <c:pt idx="2">
                  <c:v>202.70967741935485</c:v>
                </c:pt>
                <c:pt idx="3">
                  <c:v>172.33333333333334</c:v>
                </c:pt>
                <c:pt idx="4">
                  <c:v>94.967741935483872</c:v>
                </c:pt>
                <c:pt idx="5">
                  <c:v>63.633333333333333</c:v>
                </c:pt>
                <c:pt idx="6">
                  <c:v>43.645161290322584</c:v>
                </c:pt>
                <c:pt idx="7">
                  <c:v>30.70967741935484</c:v>
                </c:pt>
                <c:pt idx="8">
                  <c:v>36.700000000000003</c:v>
                </c:pt>
                <c:pt idx="9">
                  <c:v>58.322580645161288</c:v>
                </c:pt>
                <c:pt idx="10">
                  <c:v>80.333333333333329</c:v>
                </c:pt>
                <c:pt idx="11">
                  <c:v>111.6774193548387</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137.93548387096774</c:v>
                </c:pt>
                <c:pt idx="1">
                  <c:v>155.92857142857142</c:v>
                </c:pt>
                <c:pt idx="2">
                  <c:v>191.87096774193549</c:v>
                </c:pt>
                <c:pt idx="3">
                  <c:v>147.69999999999999</c:v>
                </c:pt>
                <c:pt idx="4">
                  <c:v>55.12903225806452</c:v>
                </c:pt>
                <c:pt idx="5">
                  <c:v>25.693333333333332</c:v>
                </c:pt>
                <c:pt idx="6">
                  <c:v>23.57741935483871</c:v>
                </c:pt>
                <c:pt idx="7">
                  <c:v>23.596774193548388</c:v>
                </c:pt>
                <c:pt idx="8">
                  <c:v>19.086206896551722</c:v>
                </c:pt>
                <c:pt idx="9">
                  <c:v>28.322580645161292</c:v>
                </c:pt>
                <c:pt idx="10">
                  <c:v>47.666666666666664</c:v>
                </c:pt>
                <c:pt idx="11">
                  <c:v>87.225806451612897</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121.96774193548387</c:v>
                </c:pt>
                <c:pt idx="1">
                  <c:v>128.71428571428572</c:v>
                </c:pt>
                <c:pt idx="2">
                  <c:v>177.41935483870967</c:v>
                </c:pt>
                <c:pt idx="3">
                  <c:v>100.06666666666666</c:v>
                </c:pt>
                <c:pt idx="4">
                  <c:v>49.806451612903224</c:v>
                </c:pt>
                <c:pt idx="5">
                  <c:v>23.565517241379311</c:v>
                </c:pt>
                <c:pt idx="6">
                  <c:v>9.8158064516129038</c:v>
                </c:pt>
                <c:pt idx="7">
                  <c:v>20.9</c:v>
                </c:pt>
                <c:pt idx="8">
                  <c:v>15.218333333333332</c:v>
                </c:pt>
                <c:pt idx="9">
                  <c:v>24.332258064516129</c:v>
                </c:pt>
                <c:pt idx="10">
                  <c:v>38.266666666666666</c:v>
                </c:pt>
                <c:pt idx="11">
                  <c:v>83.064516129032256</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74.838709677419359</c:v>
                </c:pt>
                <c:pt idx="1">
                  <c:v>76.5</c:v>
                </c:pt>
                <c:pt idx="2">
                  <c:v>117.54838709677419</c:v>
                </c:pt>
                <c:pt idx="3">
                  <c:v>42.6</c:v>
                </c:pt>
                <c:pt idx="4">
                  <c:v>36.677419354838712</c:v>
                </c:pt>
                <c:pt idx="5">
                  <c:v>7.8866666666666667</c:v>
                </c:pt>
                <c:pt idx="6">
                  <c:v>5.9135483870967747</c:v>
                </c:pt>
                <c:pt idx="7">
                  <c:v>9.1354838709677395</c:v>
                </c:pt>
                <c:pt idx="8">
                  <c:v>10.736666666666666</c:v>
                </c:pt>
                <c:pt idx="9">
                  <c:v>7.6612903225806441</c:v>
                </c:pt>
                <c:pt idx="10">
                  <c:v>27.766666666666666</c:v>
                </c:pt>
                <c:pt idx="11">
                  <c:v>45.87096774193548</c:v>
                </c:pt>
              </c:numCache>
            </c:numRef>
          </c:val>
        </c:ser>
        <c:dLbls>
          <c:showLegendKey val="0"/>
          <c:showVal val="0"/>
          <c:showCatName val="0"/>
          <c:showSerName val="0"/>
          <c:showPercent val="0"/>
          <c:showBubbleSize val="0"/>
        </c:dLbls>
        <c:axId val="173701760"/>
        <c:axId val="173708032"/>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258.22580645161293</c:v>
                </c:pt>
                <c:pt idx="1">
                  <c:v>166.53571428571428</c:v>
                </c:pt>
                <c:pt idx="2">
                  <c:v>240.45161290322579</c:v>
                </c:pt>
                <c:pt idx="3">
                  <c:v>98.433333333333337</c:v>
                </c:pt>
                <c:pt idx="4">
                  <c:v>55.12903225806452</c:v>
                </c:pt>
                <c:pt idx="5">
                  <c:v>29.9</c:v>
                </c:pt>
                <c:pt idx="6">
                  <c:v>43.645161290322584</c:v>
                </c:pt>
                <c:pt idx="7">
                  <c:v>30.79354838709677</c:v>
                </c:pt>
                <c:pt idx="8">
                  <c:v>27.759999999999998</c:v>
                </c:pt>
                <c:pt idx="9">
                  <c:v>16.806451612903224</c:v>
                </c:pt>
                <c:pt idx="10">
                  <c:v>27.766666666666666</c:v>
                </c:pt>
                <c:pt idx="11">
                  <c:v>45.87096774193548</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121.96774193548387</c:v>
                </c:pt>
                <c:pt idx="1">
                  <c:v>322.25</c:v>
                </c:pt>
                <c:pt idx="2">
                  <c:v>449.25806451612902</c:v>
                </c:pt>
                <c:pt idx="3">
                  <c:v>282.46666666666664</c:v>
                </c:pt>
                <c:pt idx="4">
                  <c:v>94.967741935483872</c:v>
                </c:pt>
                <c:pt idx="5">
                  <c:v>52.666666666666664</c:v>
                </c:pt>
                <c:pt idx="6">
                  <c:v>52.774193548387096</c:v>
                </c:pt>
                <c:pt idx="7">
                  <c:v>25.619354838709679</c:v>
                </c:pt>
                <c:pt idx="8">
                  <c:v>15.218333333333332</c:v>
                </c:pt>
                <c:pt idx="9">
                  <c:v>27.003225806451614</c:v>
                </c:pt>
                <c:pt idx="10">
                  <c:v>53.2</c:v>
                </c:pt>
                <c:pt idx="11">
                  <c:v>81.25</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197.7741935483871</c:v>
                </c:pt>
                <c:pt idx="1">
                  <c:v>190.13793103448276</c:v>
                </c:pt>
                <c:pt idx="2">
                  <c:v>169.45161290322579</c:v>
                </c:pt>
                <c:pt idx="3">
                  <c:v>456.9</c:v>
                </c:pt>
                <c:pt idx="4">
                  <c:v>136.38709677419354</c:v>
                </c:pt>
                <c:pt idx="5">
                  <c:v>131.86666666666667</c:v>
                </c:pt>
                <c:pt idx="6">
                  <c:v>98.193548387096769</c:v>
                </c:pt>
                <c:pt idx="7">
                  <c:v>209.90322580645162</c:v>
                </c:pt>
                <c:pt idx="8">
                  <c:v>106.7</c:v>
                </c:pt>
                <c:pt idx="9">
                  <c:v>227.03225806451613</c:v>
                </c:pt>
                <c:pt idx="10">
                  <c:v>777.9</c:v>
                </c:pt>
                <c:pt idx="11">
                  <c:v>933.9666666666667</c:v>
                </c:pt>
              </c:numCache>
            </c:numRef>
          </c:val>
          <c:smooth val="0"/>
        </c:ser>
        <c:dLbls>
          <c:showLegendKey val="0"/>
          <c:showVal val="0"/>
          <c:showCatName val="0"/>
          <c:showSerName val="0"/>
          <c:showPercent val="0"/>
          <c:showBubbleSize val="0"/>
        </c:dLbls>
        <c:marker val="1"/>
        <c:smooth val="0"/>
        <c:axId val="173701760"/>
        <c:axId val="173708032"/>
      </c:lineChart>
      <c:catAx>
        <c:axId val="173701760"/>
        <c:scaling>
          <c:orientation val="minMax"/>
        </c:scaling>
        <c:delete val="0"/>
        <c:axPos val="b"/>
        <c:majorGridlines>
          <c:spPr>
            <a:ln>
              <a:prstDash val="sysDash"/>
            </a:ln>
          </c:spPr>
        </c:majorGridlines>
        <c:majorTickMark val="none"/>
        <c:minorTickMark val="none"/>
        <c:tickLblPos val="nextTo"/>
        <c:crossAx val="173708032"/>
        <c:crosses val="autoZero"/>
        <c:auto val="1"/>
        <c:lblAlgn val="ctr"/>
        <c:lblOffset val="100"/>
        <c:noMultiLvlLbl val="0"/>
      </c:catAx>
      <c:valAx>
        <c:axId val="173708032"/>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73701760"/>
        <c:crosses val="autoZero"/>
        <c:crossBetween val="midCat"/>
      </c:valAx>
    </c:plotArea>
    <c:legend>
      <c:legendPos val="r"/>
      <c:layout>
        <c:manualLayout>
          <c:xMode val="edge"/>
          <c:yMode val="edge"/>
          <c:x val="0.73861705748319928"/>
          <c:y val="0.12846375292347156"/>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#15, USGS #02213000, Ocmulgee Basin, </a:t>
            </a:r>
          </a:p>
          <a:p>
            <a:pPr>
              <a:defRPr/>
            </a:pPr>
            <a:r>
              <a:rPr lang="en-US" sz="1800" b="1" i="0" cap="all" baseline="0" dirty="0">
                <a:effectLst/>
              </a:rPr>
              <a:t>Ocmulgee River at Macon, GA</a:t>
            </a:r>
            <a:endParaRPr lang="en-US" cap="all" baseline="0" dirty="0">
              <a:effectLst/>
            </a:endParaRPr>
          </a:p>
        </c:rich>
      </c:tx>
      <c:layout>
        <c:manualLayout>
          <c:xMode val="edge"/>
          <c:yMode val="edge"/>
          <c:x val="0.28859334890830957"/>
          <c:y val="4.4855617009320605E-3"/>
        </c:manualLayout>
      </c:layout>
      <c:overlay val="0"/>
    </c:title>
    <c:autoTitleDeleted val="0"/>
    <c:plotArea>
      <c:layout>
        <c:manualLayout>
          <c:layoutTarget val="inner"/>
          <c:xMode val="edge"/>
          <c:yMode val="edge"/>
          <c:x val="0.119871935749376"/>
          <c:y val="0.1132452618914315"/>
          <c:w val="0.84360494652383256"/>
          <c:h val="0.79330688807620686"/>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3001.6129032258063</c:v>
                </c:pt>
                <c:pt idx="1">
                  <c:v>4266.4285714285716</c:v>
                </c:pt>
                <c:pt idx="2">
                  <c:v>4494.1935483870966</c:v>
                </c:pt>
                <c:pt idx="3">
                  <c:v>3221.3333333333335</c:v>
                </c:pt>
                <c:pt idx="4">
                  <c:v>2119.0322580645161</c:v>
                </c:pt>
                <c:pt idx="5">
                  <c:v>1596.5333333333333</c:v>
                </c:pt>
                <c:pt idx="6">
                  <c:v>1467.0483870967741</c:v>
                </c:pt>
                <c:pt idx="7">
                  <c:v>1257.9032258064517</c:v>
                </c:pt>
                <c:pt idx="8">
                  <c:v>1019.1</c:v>
                </c:pt>
                <c:pt idx="9">
                  <c:v>1055.0967741935483</c:v>
                </c:pt>
                <c:pt idx="10">
                  <c:v>1266.9333333333334</c:v>
                </c:pt>
                <c:pt idx="11">
                  <c:v>2160.7096774193546</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1757.2129032258065</c:v>
                </c:pt>
                <c:pt idx="1">
                  <c:v>2432.9556650246304</c:v>
                </c:pt>
                <c:pt idx="2">
                  <c:v>2597.5483870967746</c:v>
                </c:pt>
                <c:pt idx="3">
                  <c:v>2184.3066666666664</c:v>
                </c:pt>
                <c:pt idx="4">
                  <c:v>1357.0516129032258</c:v>
                </c:pt>
                <c:pt idx="5">
                  <c:v>987.28666666666663</c:v>
                </c:pt>
                <c:pt idx="6">
                  <c:v>898.21935483870959</c:v>
                </c:pt>
                <c:pt idx="7">
                  <c:v>815.17419354838717</c:v>
                </c:pt>
                <c:pt idx="8">
                  <c:v>668.18666666666672</c:v>
                </c:pt>
                <c:pt idx="9">
                  <c:v>664.05161290322587</c:v>
                </c:pt>
                <c:pt idx="10">
                  <c:v>805.98666666666668</c:v>
                </c:pt>
                <c:pt idx="11">
                  <c:v>1271.9483870967742</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1438.7483870967742</c:v>
                </c:pt>
                <c:pt idx="1">
                  <c:v>1690.8142857142857</c:v>
                </c:pt>
                <c:pt idx="2">
                  <c:v>2189.0322580645161</c:v>
                </c:pt>
                <c:pt idx="3">
                  <c:v>1736.8466666666668</c:v>
                </c:pt>
                <c:pt idx="4">
                  <c:v>1102.4967741935484</c:v>
                </c:pt>
                <c:pt idx="5">
                  <c:v>738.9666666666667</c:v>
                </c:pt>
                <c:pt idx="6">
                  <c:v>638.83548387096778</c:v>
                </c:pt>
                <c:pt idx="7">
                  <c:v>565.18064516129039</c:v>
                </c:pt>
                <c:pt idx="8">
                  <c:v>531.83333333333337</c:v>
                </c:pt>
                <c:pt idx="9">
                  <c:v>504.94193548387096</c:v>
                </c:pt>
                <c:pt idx="10">
                  <c:v>607.42000000000007</c:v>
                </c:pt>
                <c:pt idx="11">
                  <c:v>1032.051612903226</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1321.5064516129034</c:v>
                </c:pt>
                <c:pt idx="1">
                  <c:v>1475.0533251231527</c:v>
                </c:pt>
                <c:pt idx="2">
                  <c:v>1768.1290322580646</c:v>
                </c:pt>
                <c:pt idx="3">
                  <c:v>1477.8066666666668</c:v>
                </c:pt>
                <c:pt idx="4">
                  <c:v>833.86451612903227</c:v>
                </c:pt>
                <c:pt idx="5">
                  <c:v>536.6400000000001</c:v>
                </c:pt>
                <c:pt idx="6">
                  <c:v>497.06451612903226</c:v>
                </c:pt>
                <c:pt idx="7">
                  <c:v>432.98064516129034</c:v>
                </c:pt>
                <c:pt idx="8">
                  <c:v>392.98666666666668</c:v>
                </c:pt>
                <c:pt idx="9">
                  <c:v>386.22258064516132</c:v>
                </c:pt>
                <c:pt idx="10">
                  <c:v>419.36333333333334</c:v>
                </c:pt>
                <c:pt idx="11">
                  <c:v>868.36451612903227</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749.80645161290317</c:v>
                </c:pt>
                <c:pt idx="1">
                  <c:v>1084.6785714285713</c:v>
                </c:pt>
                <c:pt idx="2">
                  <c:v>1318.8387096774193</c:v>
                </c:pt>
                <c:pt idx="3">
                  <c:v>779.36666666666667</c:v>
                </c:pt>
                <c:pt idx="4">
                  <c:v>519.67741935483866</c:v>
                </c:pt>
                <c:pt idx="5">
                  <c:v>300.73333333333335</c:v>
                </c:pt>
                <c:pt idx="6">
                  <c:v>214.41935483870967</c:v>
                </c:pt>
                <c:pt idx="7">
                  <c:v>298.58064516129031</c:v>
                </c:pt>
                <c:pt idx="8">
                  <c:v>295.73333333333335</c:v>
                </c:pt>
                <c:pt idx="9">
                  <c:v>164.7741935483871</c:v>
                </c:pt>
                <c:pt idx="10">
                  <c:v>186.26666666666668</c:v>
                </c:pt>
                <c:pt idx="11">
                  <c:v>617.54838709677415</c:v>
                </c:pt>
              </c:numCache>
            </c:numRef>
          </c:val>
        </c:ser>
        <c:dLbls>
          <c:showLegendKey val="0"/>
          <c:showVal val="0"/>
          <c:showCatName val="0"/>
          <c:showSerName val="0"/>
          <c:showPercent val="0"/>
          <c:showBubbleSize val="0"/>
        </c:dLbls>
        <c:axId val="179683712"/>
        <c:axId val="179685632"/>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2717.7419354838707</c:v>
                </c:pt>
                <c:pt idx="1">
                  <c:v>1655.3571428571429</c:v>
                </c:pt>
                <c:pt idx="2">
                  <c:v>3009.3870967741937</c:v>
                </c:pt>
                <c:pt idx="3">
                  <c:v>1142.3</c:v>
                </c:pt>
                <c:pt idx="4">
                  <c:v>658.90322580645159</c:v>
                </c:pt>
                <c:pt idx="5">
                  <c:v>445.8</c:v>
                </c:pt>
                <c:pt idx="6">
                  <c:v>630.54838709677415</c:v>
                </c:pt>
                <c:pt idx="7">
                  <c:v>435.64516129032256</c:v>
                </c:pt>
                <c:pt idx="8">
                  <c:v>489.56666666666666</c:v>
                </c:pt>
                <c:pt idx="9">
                  <c:v>397.22580645161293</c:v>
                </c:pt>
                <c:pt idx="10">
                  <c:v>341.26666666666665</c:v>
                </c:pt>
                <c:pt idx="11">
                  <c:v>741.83870967741939</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1707.4193548387098</c:v>
                </c:pt>
                <c:pt idx="1">
                  <c:v>3844.6428571428573</c:v>
                </c:pt>
                <c:pt idx="2">
                  <c:v>4278.7096774193551</c:v>
                </c:pt>
                <c:pt idx="3">
                  <c:v>3419.2333333333331</c:v>
                </c:pt>
                <c:pt idx="4">
                  <c:v>1102.8709677419354</c:v>
                </c:pt>
                <c:pt idx="5">
                  <c:v>653.5</c:v>
                </c:pt>
                <c:pt idx="6">
                  <c:v>651.51612903225805</c:v>
                </c:pt>
                <c:pt idx="7">
                  <c:v>366.93548387096774</c:v>
                </c:pt>
                <c:pt idx="8">
                  <c:v>392</c:v>
                </c:pt>
                <c:pt idx="9">
                  <c:v>336.58064516129031</c:v>
                </c:pt>
                <c:pt idx="10">
                  <c:v>559.9666666666667</c:v>
                </c:pt>
                <c:pt idx="11">
                  <c:v>1137.8709677419354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2410.8064516129034</c:v>
                </c:pt>
                <c:pt idx="1">
                  <c:v>2962.9310344827586</c:v>
                </c:pt>
                <c:pt idx="2">
                  <c:v>2642.2580645161293</c:v>
                </c:pt>
                <c:pt idx="3">
                  <c:v>6047.333333333333</c:v>
                </c:pt>
                <c:pt idx="4">
                  <c:v>1829.8387096774193</c:v>
                </c:pt>
                <c:pt idx="5">
                  <c:v>1537.3</c:v>
                </c:pt>
                <c:pt idx="6">
                  <c:v>880</c:v>
                </c:pt>
                <c:pt idx="7">
                  <c:v>1097.7096774193549</c:v>
                </c:pt>
                <c:pt idx="8">
                  <c:v>1109</c:v>
                </c:pt>
                <c:pt idx="9">
                  <c:v>1320.9354838709678</c:v>
                </c:pt>
                <c:pt idx="10">
                  <c:v>6713.666666666667</c:v>
                </c:pt>
                <c:pt idx="11">
                  <c:v>10101.481481481482</c:v>
                </c:pt>
              </c:numCache>
            </c:numRef>
          </c:val>
          <c:smooth val="0"/>
        </c:ser>
        <c:dLbls>
          <c:showLegendKey val="0"/>
          <c:showVal val="0"/>
          <c:showCatName val="0"/>
          <c:showSerName val="0"/>
          <c:showPercent val="0"/>
          <c:showBubbleSize val="0"/>
        </c:dLbls>
        <c:marker val="1"/>
        <c:smooth val="0"/>
        <c:axId val="179683712"/>
        <c:axId val="179685632"/>
      </c:lineChart>
      <c:catAx>
        <c:axId val="179683712"/>
        <c:scaling>
          <c:orientation val="minMax"/>
        </c:scaling>
        <c:delete val="0"/>
        <c:axPos val="b"/>
        <c:majorGridlines>
          <c:spPr>
            <a:ln>
              <a:prstDash val="sysDash"/>
            </a:ln>
          </c:spPr>
        </c:majorGridlines>
        <c:majorTickMark val="none"/>
        <c:minorTickMark val="none"/>
        <c:tickLblPos val="nextTo"/>
        <c:crossAx val="179685632"/>
        <c:crosses val="autoZero"/>
        <c:auto val="1"/>
        <c:lblAlgn val="ctr"/>
        <c:lblOffset val="100"/>
        <c:noMultiLvlLbl val="0"/>
      </c:catAx>
      <c:valAx>
        <c:axId val="179685632"/>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79683712"/>
        <c:crosses val="autoZero"/>
        <c:crossBetween val="midCat"/>
      </c:valAx>
    </c:plotArea>
    <c:legend>
      <c:legendPos val="r"/>
      <c:layout>
        <c:manualLayout>
          <c:xMode val="edge"/>
          <c:yMode val="edge"/>
          <c:x val="0.77378189264803454"/>
          <c:y val="0.14661806457248822"/>
          <c:w val="0.10811550542660886"/>
          <c:h val="0.2922491052254832"/>
        </c:manualLayout>
      </c:layout>
      <c:overlay val="0"/>
    </c:legend>
    <c:plotVisOnly val="1"/>
    <c:dispBlanksAs val="zero"/>
    <c:showDLblsOverMax val="0"/>
  </c:chart>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#16, USGS #</a:t>
            </a:r>
            <a:r>
              <a:rPr lang="en-US" sz="1800" b="1" i="0" u="none" strike="noStrike" baseline="0"/>
              <a:t>02213500</a:t>
            </a:r>
            <a:r>
              <a:rPr lang="en-US" sz="1800" b="1" i="0" u="none" strike="noStrike" baseline="0">
                <a:effectLst/>
              </a:rPr>
              <a:t>, Ocmulgee Basin, </a:t>
            </a:r>
            <a:r>
              <a:rPr lang="en-US" sz="1800" b="1" i="0" u="none" strike="noStrike" baseline="0"/>
              <a:t> </a:t>
            </a:r>
          </a:p>
          <a:p>
            <a:pPr>
              <a:defRPr/>
            </a:pPr>
            <a:r>
              <a:rPr lang="en-US" sz="1800" b="1" i="0" u="none" strike="noStrike" baseline="0">
                <a:effectLst/>
              </a:rPr>
              <a:t>TOBESOFKEE CREEK NEAR MACON</a:t>
            </a:r>
            <a:r>
              <a:rPr lang="en-US" sz="1800" b="1" i="0" u="none" strike="noStrike" baseline="0"/>
              <a:t>, GA</a:t>
            </a:r>
            <a:endParaRPr lang="en-US">
              <a:effectLst/>
            </a:endParaRPr>
          </a:p>
        </c:rich>
      </c:tx>
      <c:layout>
        <c:manualLayout>
          <c:xMode val="edge"/>
          <c:yMode val="edge"/>
          <c:x val="0.28993406593406595"/>
          <c:y val="1.2078603810887277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233.64516129032259</c:v>
                </c:pt>
                <c:pt idx="1">
                  <c:v>332.20689655172413</c:v>
                </c:pt>
                <c:pt idx="2">
                  <c:v>355.67741935483872</c:v>
                </c:pt>
                <c:pt idx="3">
                  <c:v>229.66666666666666</c:v>
                </c:pt>
                <c:pt idx="4">
                  <c:v>118.80645161290323</c:v>
                </c:pt>
                <c:pt idx="5">
                  <c:v>93.1</c:v>
                </c:pt>
                <c:pt idx="6">
                  <c:v>73.129032258064512</c:v>
                </c:pt>
                <c:pt idx="7">
                  <c:v>59.58064516129032</c:v>
                </c:pt>
                <c:pt idx="8">
                  <c:v>45.1</c:v>
                </c:pt>
                <c:pt idx="9">
                  <c:v>38.548387096774192</c:v>
                </c:pt>
                <c:pt idx="10">
                  <c:v>58.6</c:v>
                </c:pt>
                <c:pt idx="11">
                  <c:v>139.12903225806451</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114.96774193548387</c:v>
                </c:pt>
                <c:pt idx="1">
                  <c:v>145.73571428571429</c:v>
                </c:pt>
                <c:pt idx="2">
                  <c:v>170.80645161290323</c:v>
                </c:pt>
                <c:pt idx="3">
                  <c:v>137.81333333333333</c:v>
                </c:pt>
                <c:pt idx="4">
                  <c:v>69.07096774193549</c:v>
                </c:pt>
                <c:pt idx="5">
                  <c:v>50.673333333333332</c:v>
                </c:pt>
                <c:pt idx="6">
                  <c:v>33.70967741935484</c:v>
                </c:pt>
                <c:pt idx="7">
                  <c:v>27.070967741935487</c:v>
                </c:pt>
                <c:pt idx="8">
                  <c:v>21.539333333333335</c:v>
                </c:pt>
                <c:pt idx="9">
                  <c:v>18.838709677419352</c:v>
                </c:pt>
                <c:pt idx="10">
                  <c:v>29.426666666666666</c:v>
                </c:pt>
                <c:pt idx="11">
                  <c:v>72.980645161290326</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100.50967741935483</c:v>
                </c:pt>
                <c:pt idx="1">
                  <c:v>118.17487684729063</c:v>
                </c:pt>
                <c:pt idx="2">
                  <c:v>139.36516129032259</c:v>
                </c:pt>
                <c:pt idx="3">
                  <c:v>110.24933333333334</c:v>
                </c:pt>
                <c:pt idx="4">
                  <c:v>46.287741935483879</c:v>
                </c:pt>
                <c:pt idx="5">
                  <c:v>34.380000000000003</c:v>
                </c:pt>
                <c:pt idx="6">
                  <c:v>20.323870967741936</c:v>
                </c:pt>
                <c:pt idx="7">
                  <c:v>21.06451612903226</c:v>
                </c:pt>
                <c:pt idx="8">
                  <c:v>16.466666666666669</c:v>
                </c:pt>
                <c:pt idx="9">
                  <c:v>12.527741935483871</c:v>
                </c:pt>
                <c:pt idx="10">
                  <c:v>18.373333333333335</c:v>
                </c:pt>
                <c:pt idx="11">
                  <c:v>52.870967741935488</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76.893548387096772</c:v>
                </c:pt>
                <c:pt idx="1">
                  <c:v>96.800000000000011</c:v>
                </c:pt>
                <c:pt idx="2">
                  <c:v>105.03225806451613</c:v>
                </c:pt>
                <c:pt idx="3">
                  <c:v>75.734333333333339</c:v>
                </c:pt>
                <c:pt idx="4">
                  <c:v>36.25096774193549</c:v>
                </c:pt>
                <c:pt idx="5">
                  <c:v>13.047333333333333</c:v>
                </c:pt>
                <c:pt idx="6">
                  <c:v>12.930322580645161</c:v>
                </c:pt>
                <c:pt idx="7">
                  <c:v>13.251290322580644</c:v>
                </c:pt>
                <c:pt idx="8">
                  <c:v>9.8170000000000019</c:v>
                </c:pt>
                <c:pt idx="9">
                  <c:v>9.0451612903225787</c:v>
                </c:pt>
                <c:pt idx="10">
                  <c:v>16.904</c:v>
                </c:pt>
                <c:pt idx="11">
                  <c:v>31.693870967741937</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43.645161290322584</c:v>
                </c:pt>
                <c:pt idx="1">
                  <c:v>28.5</c:v>
                </c:pt>
                <c:pt idx="2">
                  <c:v>43.322580645161288</c:v>
                </c:pt>
                <c:pt idx="3">
                  <c:v>31.1</c:v>
                </c:pt>
                <c:pt idx="4">
                  <c:v>10.783870967741937</c:v>
                </c:pt>
                <c:pt idx="5">
                  <c:v>4.9133333333333331</c:v>
                </c:pt>
                <c:pt idx="6">
                  <c:v>7.9322580645161294</c:v>
                </c:pt>
                <c:pt idx="7">
                  <c:v>5.9225806451612906</c:v>
                </c:pt>
                <c:pt idx="8">
                  <c:v>4.8033333333333337</c:v>
                </c:pt>
                <c:pt idx="9">
                  <c:v>5.9677419354838719</c:v>
                </c:pt>
                <c:pt idx="10">
                  <c:v>8.2766666666666673</c:v>
                </c:pt>
                <c:pt idx="11">
                  <c:v>9.1677419354838712</c:v>
                </c:pt>
              </c:numCache>
            </c:numRef>
          </c:val>
        </c:ser>
        <c:dLbls>
          <c:showLegendKey val="0"/>
          <c:showVal val="0"/>
          <c:showCatName val="0"/>
          <c:showSerName val="0"/>
          <c:showPercent val="0"/>
          <c:showBubbleSize val="0"/>
        </c:dLbls>
        <c:axId val="179816320"/>
        <c:axId val="179818496"/>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151.58064516129033</c:v>
                </c:pt>
                <c:pt idx="1">
                  <c:v>131.10714285714286</c:v>
                </c:pt>
                <c:pt idx="2">
                  <c:v>301.74193548387098</c:v>
                </c:pt>
                <c:pt idx="3">
                  <c:v>65.003333333333345</c:v>
                </c:pt>
                <c:pt idx="4">
                  <c:v>12.209677419354836</c:v>
                </c:pt>
                <c:pt idx="5">
                  <c:v>4.9133333333333331</c:v>
                </c:pt>
                <c:pt idx="6">
                  <c:v>8.5967741935483879</c:v>
                </c:pt>
                <c:pt idx="7">
                  <c:v>5.9225806451612906</c:v>
                </c:pt>
                <c:pt idx="8">
                  <c:v>6.1766666666666667</c:v>
                </c:pt>
                <c:pt idx="9">
                  <c:v>20.119354838709675</c:v>
                </c:pt>
                <c:pt idx="10">
                  <c:v>18.13</c:v>
                </c:pt>
                <c:pt idx="11">
                  <c:v>107.3516129032258</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102.19354838709677</c:v>
                </c:pt>
                <c:pt idx="1">
                  <c:v>257.78571428571428</c:v>
                </c:pt>
                <c:pt idx="2">
                  <c:v>250.87096774193549</c:v>
                </c:pt>
                <c:pt idx="3">
                  <c:v>159.56666666666666</c:v>
                </c:pt>
                <c:pt idx="4">
                  <c:v>30.70967741935484</c:v>
                </c:pt>
                <c:pt idx="5">
                  <c:v>12.1</c:v>
                </c:pt>
                <c:pt idx="6">
                  <c:v>14.741935483870968</c:v>
                </c:pt>
                <c:pt idx="7">
                  <c:v>14.216129032258063</c:v>
                </c:pt>
                <c:pt idx="8">
                  <c:v>11.47</c:v>
                </c:pt>
                <c:pt idx="9">
                  <c:v>9.5193548387096758</c:v>
                </c:pt>
                <c:pt idx="10">
                  <c:v>10.296666666666669</c:v>
                </c:pt>
                <c:pt idx="11">
                  <c:v>46.258064516129032</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108.83870967741936</c:v>
                </c:pt>
                <c:pt idx="1">
                  <c:v>228.31034482758622</c:v>
                </c:pt>
                <c:pt idx="2">
                  <c:v>173.74193548387098</c:v>
                </c:pt>
                <c:pt idx="3">
                  <c:v>333.53333333333336</c:v>
                </c:pt>
                <c:pt idx="4">
                  <c:v>117.2258064516129</c:v>
                </c:pt>
                <c:pt idx="5">
                  <c:v>75.92</c:v>
                </c:pt>
                <c:pt idx="6">
                  <c:v>34.832258064516132</c:v>
                </c:pt>
                <c:pt idx="7">
                  <c:v>48.525806451612901</c:v>
                </c:pt>
                <c:pt idx="8">
                  <c:v>51.166666666666664</c:v>
                </c:pt>
                <c:pt idx="9">
                  <c:v>47.935483870967744</c:v>
                </c:pt>
                <c:pt idx="10">
                  <c:v>213.5</c:v>
                </c:pt>
                <c:pt idx="11">
                  <c:v>1017.1666666666666</c:v>
                </c:pt>
              </c:numCache>
            </c:numRef>
          </c:val>
          <c:smooth val="0"/>
        </c:ser>
        <c:dLbls>
          <c:showLegendKey val="0"/>
          <c:showVal val="0"/>
          <c:showCatName val="0"/>
          <c:showSerName val="0"/>
          <c:showPercent val="0"/>
          <c:showBubbleSize val="0"/>
        </c:dLbls>
        <c:marker val="1"/>
        <c:smooth val="0"/>
        <c:axId val="179816320"/>
        <c:axId val="179818496"/>
      </c:lineChart>
      <c:catAx>
        <c:axId val="179816320"/>
        <c:scaling>
          <c:orientation val="minMax"/>
        </c:scaling>
        <c:delete val="0"/>
        <c:axPos val="b"/>
        <c:majorGridlines>
          <c:spPr>
            <a:ln>
              <a:prstDash val="sysDash"/>
            </a:ln>
          </c:spPr>
        </c:majorGridlines>
        <c:majorTickMark val="none"/>
        <c:minorTickMark val="none"/>
        <c:tickLblPos val="nextTo"/>
        <c:crossAx val="179818496"/>
        <c:crosses val="autoZero"/>
        <c:auto val="1"/>
        <c:lblAlgn val="ctr"/>
        <c:lblOffset val="100"/>
        <c:noMultiLvlLbl val="0"/>
      </c:catAx>
      <c:valAx>
        <c:axId val="179818496"/>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79816320"/>
        <c:crosses val="autoZero"/>
        <c:crossBetween val="midCat"/>
      </c:valAx>
    </c:plotArea>
    <c:legend>
      <c:legendPos val="r"/>
      <c:layout>
        <c:manualLayout>
          <c:xMode val="edge"/>
          <c:yMode val="edge"/>
          <c:x val="0.775247094113236"/>
          <c:y val="0.16275523048272522"/>
          <c:w val="0.10811550542660886"/>
          <c:h val="0.2922491052254832"/>
        </c:manualLayout>
      </c:layout>
      <c:overlay val="0"/>
    </c:legend>
    <c:plotVisOnly val="1"/>
    <c:dispBlanksAs val="zero"/>
    <c:showDLblsOverMax val="0"/>
  </c:chart>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#17, USGS #</a:t>
            </a:r>
            <a:r>
              <a:rPr lang="en-US" sz="1800" b="1" i="0" u="none" strike="noStrike" baseline="0"/>
              <a:t>02215100</a:t>
            </a:r>
            <a:r>
              <a:rPr lang="en-US" sz="1800" b="1" i="0" u="none" strike="noStrike" baseline="0">
                <a:effectLst/>
              </a:rPr>
              <a:t>, Ocmulgee Basin, </a:t>
            </a:r>
            <a:r>
              <a:rPr lang="en-US" sz="1800" b="1" i="0" u="none" strike="noStrike" baseline="0"/>
              <a:t> </a:t>
            </a:r>
          </a:p>
          <a:p>
            <a:pPr>
              <a:defRPr/>
            </a:pPr>
            <a:r>
              <a:rPr lang="en-US" sz="1800" b="1" i="0" u="none" strike="noStrike" baseline="0">
                <a:effectLst/>
              </a:rPr>
              <a:t>TUCSAWHATCHEE CREEK NEAR HAWKINSVILLE</a:t>
            </a:r>
            <a:r>
              <a:rPr lang="en-US" sz="1800" b="1" i="0" u="none" strike="noStrike" baseline="0"/>
              <a:t>, GA</a:t>
            </a:r>
            <a:endParaRPr lang="en-US">
              <a:effectLst/>
            </a:endParaRPr>
          </a:p>
        </c:rich>
      </c:tx>
      <c:layout>
        <c:manualLayout>
          <c:xMode val="edge"/>
          <c:yMode val="edge"/>
          <c:x val="0.26208427792679762"/>
          <c:y val="1.6654579361790299E-3"/>
        </c:manualLayout>
      </c:layout>
      <c:overlay val="0"/>
    </c:title>
    <c:autoTitleDeleted val="0"/>
    <c:plotArea>
      <c:layout>
        <c:manualLayout>
          <c:layoutTarget val="inner"/>
          <c:xMode val="edge"/>
          <c:yMode val="edge"/>
          <c:x val="0.119871935749376"/>
          <c:y val="0.10719382467509261"/>
          <c:w val="0.84360494652383256"/>
          <c:h val="0.79935832529254569"/>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168.70967741935482</c:v>
                </c:pt>
                <c:pt idx="1">
                  <c:v>257.85837438423647</c:v>
                </c:pt>
                <c:pt idx="2">
                  <c:v>220.20967741935485</c:v>
                </c:pt>
                <c:pt idx="3">
                  <c:v>144.69999999999999</c:v>
                </c:pt>
                <c:pt idx="4">
                  <c:v>54.387096774193552</c:v>
                </c:pt>
                <c:pt idx="5">
                  <c:v>55.266666666666666</c:v>
                </c:pt>
                <c:pt idx="6">
                  <c:v>27.982258064516127</c:v>
                </c:pt>
                <c:pt idx="7">
                  <c:v>19.329032258064515</c:v>
                </c:pt>
                <c:pt idx="8">
                  <c:v>19.465</c:v>
                </c:pt>
                <c:pt idx="9">
                  <c:v>23.754838709677419</c:v>
                </c:pt>
                <c:pt idx="10">
                  <c:v>32.683333333333337</c:v>
                </c:pt>
                <c:pt idx="11">
                  <c:v>56.70967741935484</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72.903225806451616</c:v>
                </c:pt>
                <c:pt idx="1">
                  <c:v>107.72413793103448</c:v>
                </c:pt>
                <c:pt idx="2">
                  <c:v>130.87096774193549</c:v>
                </c:pt>
                <c:pt idx="3">
                  <c:v>77.266666666666666</c:v>
                </c:pt>
                <c:pt idx="4">
                  <c:v>22.161290322580644</c:v>
                </c:pt>
                <c:pt idx="5">
                  <c:v>11.74</c:v>
                </c:pt>
                <c:pt idx="6">
                  <c:v>13.174193548387096</c:v>
                </c:pt>
                <c:pt idx="7">
                  <c:v>5.9967741935483874</c:v>
                </c:pt>
                <c:pt idx="8">
                  <c:v>9.6</c:v>
                </c:pt>
                <c:pt idx="9">
                  <c:v>10.674193548387096</c:v>
                </c:pt>
                <c:pt idx="10">
                  <c:v>20.733333333333334</c:v>
                </c:pt>
                <c:pt idx="11">
                  <c:v>36.935483870967744</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50.032258064516128</c:v>
                </c:pt>
                <c:pt idx="1">
                  <c:v>56.5</c:v>
                </c:pt>
                <c:pt idx="2">
                  <c:v>107.08064516129033</c:v>
                </c:pt>
                <c:pt idx="3">
                  <c:v>60.616666666666667</c:v>
                </c:pt>
                <c:pt idx="4">
                  <c:v>15.682258064516127</c:v>
                </c:pt>
                <c:pt idx="5">
                  <c:v>9.1316666666666659</c:v>
                </c:pt>
                <c:pt idx="6">
                  <c:v>6.040322580645161</c:v>
                </c:pt>
                <c:pt idx="7">
                  <c:v>5.1115350389321481</c:v>
                </c:pt>
                <c:pt idx="8">
                  <c:v>7.6933333333333334</c:v>
                </c:pt>
                <c:pt idx="9">
                  <c:v>7.193548387096774</c:v>
                </c:pt>
                <c:pt idx="10">
                  <c:v>13.995000000000001</c:v>
                </c:pt>
                <c:pt idx="11">
                  <c:v>31.08064516129032</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41.70967741935484</c:v>
                </c:pt>
                <c:pt idx="1">
                  <c:v>52.767857142857139</c:v>
                </c:pt>
                <c:pt idx="2">
                  <c:v>98.5</c:v>
                </c:pt>
                <c:pt idx="3">
                  <c:v>54.983333333333334</c:v>
                </c:pt>
                <c:pt idx="4">
                  <c:v>12.05967741935484</c:v>
                </c:pt>
                <c:pt idx="5">
                  <c:v>7.5016666666666669</c:v>
                </c:pt>
                <c:pt idx="6">
                  <c:v>4.5161290322580641</c:v>
                </c:pt>
                <c:pt idx="7">
                  <c:v>2.6012513904338155</c:v>
                </c:pt>
                <c:pt idx="8">
                  <c:v>3.3547499999999997</c:v>
                </c:pt>
                <c:pt idx="9">
                  <c:v>3.7161290322580651</c:v>
                </c:pt>
                <c:pt idx="10">
                  <c:v>9.8733333333333331</c:v>
                </c:pt>
                <c:pt idx="11">
                  <c:v>17.79758064516129</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27</c:v>
                </c:pt>
                <c:pt idx="1">
                  <c:v>47.428571428571431</c:v>
                </c:pt>
                <c:pt idx="2">
                  <c:v>70.806451612903231</c:v>
                </c:pt>
                <c:pt idx="3">
                  <c:v>30.990000000000002</c:v>
                </c:pt>
                <c:pt idx="4">
                  <c:v>7.1419354838709683</c:v>
                </c:pt>
                <c:pt idx="5">
                  <c:v>3.76</c:v>
                </c:pt>
                <c:pt idx="6">
                  <c:v>1.3245161290322585</c:v>
                </c:pt>
                <c:pt idx="7">
                  <c:v>0.89304347826086983</c:v>
                </c:pt>
                <c:pt idx="8">
                  <c:v>1.8000000000000002E-2</c:v>
                </c:pt>
                <c:pt idx="9">
                  <c:v>0.99258064516129041</c:v>
                </c:pt>
                <c:pt idx="10">
                  <c:v>4.003333333333333</c:v>
                </c:pt>
                <c:pt idx="11">
                  <c:v>11.025806451612903</c:v>
                </c:pt>
              </c:numCache>
            </c:numRef>
          </c:val>
        </c:ser>
        <c:dLbls>
          <c:showLegendKey val="0"/>
          <c:showVal val="0"/>
          <c:showCatName val="0"/>
          <c:showSerName val="0"/>
          <c:showPercent val="0"/>
          <c:showBubbleSize val="0"/>
        </c:dLbls>
        <c:axId val="183270784"/>
        <c:axId val="18328934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176.12903225806451</c:v>
                </c:pt>
                <c:pt idx="1">
                  <c:v>161.75</c:v>
                </c:pt>
                <c:pt idx="2">
                  <c:v>108.35483870967742</c:v>
                </c:pt>
                <c:pt idx="3">
                  <c:v>54.466666666666669</c:v>
                </c:pt>
                <c:pt idx="4">
                  <c:v>13.593548387096773</c:v>
                </c:pt>
                <c:pt idx="5">
                  <c:v>12.533333333333333</c:v>
                </c:pt>
                <c:pt idx="6">
                  <c:v>14.219354838709679</c:v>
                </c:pt>
                <c:pt idx="7">
                  <c:v>12.003225806451614</c:v>
                </c:pt>
                <c:pt idx="8">
                  <c:v>13.943333333333333</c:v>
                </c:pt>
                <c:pt idx="9">
                  <c:v>7.9129032258064518</c:v>
                </c:pt>
                <c:pt idx="10">
                  <c:v>9.5566666666666666</c:v>
                </c:pt>
                <c:pt idx="11">
                  <c:v>51.548387096774192</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47.806451612903224</c:v>
                </c:pt>
                <c:pt idx="1">
                  <c:v>261.78571428571428</c:v>
                </c:pt>
                <c:pt idx="2">
                  <c:v>135.70967741935485</c:v>
                </c:pt>
                <c:pt idx="3">
                  <c:v>95.266666666666666</c:v>
                </c:pt>
                <c:pt idx="4">
                  <c:v>11.548387096774196</c:v>
                </c:pt>
                <c:pt idx="5">
                  <c:v>3.76</c:v>
                </c:pt>
                <c:pt idx="6">
                  <c:v>4.1870967741935479</c:v>
                </c:pt>
                <c:pt idx="7">
                  <c:v>0.89304347826086983</c:v>
                </c:pt>
                <c:pt idx="8">
                  <c:v>1.8000000000000002E-2</c:v>
                </c:pt>
                <c:pt idx="9">
                  <c:v>0.99258064516129041</c:v>
                </c:pt>
                <c:pt idx="10">
                  <c:v>4.003333333333333</c:v>
                </c:pt>
                <c:pt idx="11">
                  <c:v>13.558064516129033</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326.58064516129031</c:v>
                </c:pt>
                <c:pt idx="1">
                  <c:v>413.10344827586209</c:v>
                </c:pt>
                <c:pt idx="2">
                  <c:v>282.22580645161293</c:v>
                </c:pt>
                <c:pt idx="3">
                  <c:v>366.36666666666667</c:v>
                </c:pt>
                <c:pt idx="4">
                  <c:v>139.54838709677421</c:v>
                </c:pt>
                <c:pt idx="5">
                  <c:v>59.466666666666669</c:v>
                </c:pt>
                <c:pt idx="6">
                  <c:v>29.806451612903224</c:v>
                </c:pt>
                <c:pt idx="7">
                  <c:v>53.29032258064516</c:v>
                </c:pt>
                <c:pt idx="8">
                  <c:v>24.466666666666665</c:v>
                </c:pt>
                <c:pt idx="9">
                  <c:v>24.225806451612904</c:v>
                </c:pt>
                <c:pt idx="10">
                  <c:v>103.26666666666667</c:v>
                </c:pt>
                <c:pt idx="11">
                  <c:v>354.16666666666669</c:v>
                </c:pt>
              </c:numCache>
            </c:numRef>
          </c:val>
          <c:smooth val="0"/>
        </c:ser>
        <c:dLbls>
          <c:showLegendKey val="0"/>
          <c:showVal val="0"/>
          <c:showCatName val="0"/>
          <c:showSerName val="0"/>
          <c:showPercent val="0"/>
          <c:showBubbleSize val="0"/>
        </c:dLbls>
        <c:marker val="1"/>
        <c:smooth val="0"/>
        <c:axId val="183270784"/>
        <c:axId val="183289344"/>
      </c:lineChart>
      <c:catAx>
        <c:axId val="183270784"/>
        <c:scaling>
          <c:orientation val="minMax"/>
        </c:scaling>
        <c:delete val="0"/>
        <c:axPos val="b"/>
        <c:majorGridlines>
          <c:spPr>
            <a:ln>
              <a:prstDash val="sysDash"/>
            </a:ln>
          </c:spPr>
        </c:majorGridlines>
        <c:majorTickMark val="none"/>
        <c:minorTickMark val="none"/>
        <c:tickLblPos val="nextTo"/>
        <c:crossAx val="183289344"/>
        <c:crosses val="autoZero"/>
        <c:auto val="1"/>
        <c:lblAlgn val="ctr"/>
        <c:lblOffset val="100"/>
        <c:noMultiLvlLbl val="0"/>
      </c:catAx>
      <c:valAx>
        <c:axId val="18328934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83270784"/>
        <c:crosses val="autoZero"/>
        <c:crossBetween val="midCat"/>
      </c:valAx>
    </c:plotArea>
    <c:legend>
      <c:legendPos val="r"/>
      <c:layout>
        <c:manualLayout>
          <c:xMode val="edge"/>
          <c:yMode val="edge"/>
          <c:x val="0.77231669118283297"/>
          <c:y val="0.14661806457248822"/>
          <c:w val="0.10811550542660886"/>
          <c:h val="0.2922491052254832"/>
        </c:manualLayout>
      </c:layout>
      <c:overlay val="0"/>
    </c:legend>
    <c:plotVisOnly val="1"/>
    <c:dispBlanksAs val="zero"/>
    <c:showDLblsOverMax val="0"/>
  </c:chart>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#18, USGS #</a:t>
            </a:r>
            <a:r>
              <a:rPr lang="en-US" sz="1800" b="1" i="0" u="none" strike="noStrike" baseline="0"/>
              <a:t>02217500</a:t>
            </a:r>
            <a:r>
              <a:rPr lang="en-US" sz="1800" b="1" i="0" u="none" strike="noStrike" baseline="0">
                <a:effectLst/>
              </a:rPr>
              <a:t>, Oconee Basin, </a:t>
            </a:r>
            <a:r>
              <a:rPr lang="en-US" sz="1800" b="1" i="0" u="none" strike="noStrike" baseline="0"/>
              <a:t> </a:t>
            </a:r>
          </a:p>
          <a:p>
            <a:pPr>
              <a:defRPr/>
            </a:pPr>
            <a:r>
              <a:rPr lang="en-US" sz="1800" b="1" i="0" u="none" strike="noStrike" baseline="0">
                <a:effectLst/>
              </a:rPr>
              <a:t>MIDDLE OCONEE RIVER NEAR ATHENS</a:t>
            </a:r>
            <a:r>
              <a:rPr lang="en-US" sz="1800" b="1" i="0" u="none" strike="noStrike" baseline="0"/>
              <a:t>, GA</a:t>
            </a:r>
            <a:endParaRPr lang="en-US">
              <a:effectLst/>
            </a:endParaRPr>
          </a:p>
        </c:rich>
      </c:tx>
      <c:layout>
        <c:manualLayout>
          <c:xMode val="edge"/>
          <c:yMode val="edge"/>
          <c:x val="0.29578748810244876"/>
          <c:y val="6.0514372163388806E-3"/>
        </c:manualLayout>
      </c:layout>
      <c:overlay val="0"/>
    </c:title>
    <c:autoTitleDeleted val="0"/>
    <c:plotArea>
      <c:layout>
        <c:manualLayout>
          <c:layoutTarget val="inner"/>
          <c:xMode val="edge"/>
          <c:yMode val="edge"/>
          <c:x val="0.119871935749376"/>
          <c:y val="0.10921097041387225"/>
          <c:w val="0.84360494652383256"/>
          <c:h val="0.7973411795537660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559.0645161290322</c:v>
                </c:pt>
                <c:pt idx="1">
                  <c:v>681.41071428571422</c:v>
                </c:pt>
                <c:pt idx="2">
                  <c:v>811.0645161290322</c:v>
                </c:pt>
                <c:pt idx="3">
                  <c:v>607.76666666666665</c:v>
                </c:pt>
                <c:pt idx="4">
                  <c:v>437.85483870967744</c:v>
                </c:pt>
                <c:pt idx="5">
                  <c:v>347.65</c:v>
                </c:pt>
                <c:pt idx="6">
                  <c:v>270.88709677419354</c:v>
                </c:pt>
                <c:pt idx="7">
                  <c:v>232.82258064516128</c:v>
                </c:pt>
                <c:pt idx="8">
                  <c:v>203.88333333333333</c:v>
                </c:pt>
                <c:pt idx="9">
                  <c:v>216.98387096774195</c:v>
                </c:pt>
                <c:pt idx="10">
                  <c:v>273.48333333333335</c:v>
                </c:pt>
                <c:pt idx="11">
                  <c:v>423.45161290322579</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378.36774193548388</c:v>
                </c:pt>
                <c:pt idx="1">
                  <c:v>459.84778325123148</c:v>
                </c:pt>
                <c:pt idx="2">
                  <c:v>510.54193548387093</c:v>
                </c:pt>
                <c:pt idx="3">
                  <c:v>407.56666666666666</c:v>
                </c:pt>
                <c:pt idx="4">
                  <c:v>271.08387096774192</c:v>
                </c:pt>
                <c:pt idx="5">
                  <c:v>208.94666666666666</c:v>
                </c:pt>
                <c:pt idx="6">
                  <c:v>159.99999999999997</c:v>
                </c:pt>
                <c:pt idx="7">
                  <c:v>109.49677419354839</c:v>
                </c:pt>
                <c:pt idx="8">
                  <c:v>132.31333333333333</c:v>
                </c:pt>
                <c:pt idx="9">
                  <c:v>149.63225806451612</c:v>
                </c:pt>
                <c:pt idx="10">
                  <c:v>201.04666666666668</c:v>
                </c:pt>
                <c:pt idx="11">
                  <c:v>262.51612903225805</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309.2516129032258</c:v>
                </c:pt>
                <c:pt idx="1">
                  <c:v>346.02167487684727</c:v>
                </c:pt>
                <c:pt idx="2">
                  <c:v>394.85161290322577</c:v>
                </c:pt>
                <c:pt idx="3">
                  <c:v>339.31666666666666</c:v>
                </c:pt>
                <c:pt idx="4">
                  <c:v>195.05483870967743</c:v>
                </c:pt>
                <c:pt idx="5">
                  <c:v>147.27333333333334</c:v>
                </c:pt>
                <c:pt idx="6">
                  <c:v>99.438709677419354</c:v>
                </c:pt>
                <c:pt idx="7">
                  <c:v>68.201001112347058</c:v>
                </c:pt>
                <c:pt idx="8">
                  <c:v>79.75333333333333</c:v>
                </c:pt>
                <c:pt idx="9">
                  <c:v>82.00322580645161</c:v>
                </c:pt>
                <c:pt idx="10">
                  <c:v>138.61000000000001</c:v>
                </c:pt>
                <c:pt idx="11">
                  <c:v>214.28064516129032</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258.03709677419351</c:v>
                </c:pt>
                <c:pt idx="1">
                  <c:v>273.8339285714286</c:v>
                </c:pt>
                <c:pt idx="2">
                  <c:v>360.83548387096772</c:v>
                </c:pt>
                <c:pt idx="3">
                  <c:v>298.62166666666667</c:v>
                </c:pt>
                <c:pt idx="4">
                  <c:v>167.63225806451612</c:v>
                </c:pt>
                <c:pt idx="5">
                  <c:v>106.67999999999999</c:v>
                </c:pt>
                <c:pt idx="6">
                  <c:v>61.741935483870968</c:v>
                </c:pt>
                <c:pt idx="7">
                  <c:v>52.564516129032263</c:v>
                </c:pt>
                <c:pt idx="8">
                  <c:v>48.225000000000001</c:v>
                </c:pt>
                <c:pt idx="9">
                  <c:v>60.677419354838705</c:v>
                </c:pt>
                <c:pt idx="10">
                  <c:v>101.44166666666666</c:v>
                </c:pt>
                <c:pt idx="11">
                  <c:v>194.49838709677417</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140.41935483870967</c:v>
                </c:pt>
                <c:pt idx="1">
                  <c:v>151.07142857142858</c:v>
                </c:pt>
                <c:pt idx="2">
                  <c:v>285.38709677419354</c:v>
                </c:pt>
                <c:pt idx="3">
                  <c:v>187.32142857142858</c:v>
                </c:pt>
                <c:pt idx="4">
                  <c:v>143.93333333333334</c:v>
                </c:pt>
                <c:pt idx="5">
                  <c:v>63.56666666666667</c:v>
                </c:pt>
                <c:pt idx="6">
                  <c:v>25.309677419354838</c:v>
                </c:pt>
                <c:pt idx="7">
                  <c:v>36.41935483870968</c:v>
                </c:pt>
                <c:pt idx="8">
                  <c:v>41.1</c:v>
                </c:pt>
                <c:pt idx="9">
                  <c:v>29.583870967741934</c:v>
                </c:pt>
                <c:pt idx="10">
                  <c:v>69</c:v>
                </c:pt>
                <c:pt idx="11">
                  <c:v>118.35483870967742</c:v>
                </c:pt>
              </c:numCache>
            </c:numRef>
          </c:val>
        </c:ser>
        <c:dLbls>
          <c:showLegendKey val="0"/>
          <c:showVal val="0"/>
          <c:showCatName val="0"/>
          <c:showSerName val="0"/>
          <c:showPercent val="0"/>
          <c:showBubbleSize val="0"/>
        </c:dLbls>
        <c:axId val="5842048"/>
        <c:axId val="5843968"/>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553.67741935483866</c:v>
                </c:pt>
                <c:pt idx="1">
                  <c:v>366.85714285714283</c:v>
                </c:pt>
                <c:pt idx="2">
                  <c:v>531.87096774193549</c:v>
                </c:pt>
                <c:pt idx="3">
                  <c:v>236.6</c:v>
                </c:pt>
                <c:pt idx="4">
                  <c:v>147.87096774193549</c:v>
                </c:pt>
                <c:pt idx="5">
                  <c:v>79.933333333333337</c:v>
                </c:pt>
                <c:pt idx="6">
                  <c:v>100.48387096774194</c:v>
                </c:pt>
                <c:pt idx="7">
                  <c:v>50.645161290322584</c:v>
                </c:pt>
                <c:pt idx="8">
                  <c:v>41.6</c:v>
                </c:pt>
                <c:pt idx="9">
                  <c:v>29.583870967741934</c:v>
                </c:pt>
                <c:pt idx="10">
                  <c:v>69.63333333333334</c:v>
                </c:pt>
                <c:pt idx="11">
                  <c:v>133.67741935483872</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330.48387096774195</c:v>
                </c:pt>
                <c:pt idx="1">
                  <c:v>627.10714285714289</c:v>
                </c:pt>
                <c:pt idx="2">
                  <c:v>906.77419354838707</c:v>
                </c:pt>
                <c:pt idx="3">
                  <c:v>602.20000000000005</c:v>
                </c:pt>
                <c:pt idx="4">
                  <c:v>250.41935483870967</c:v>
                </c:pt>
                <c:pt idx="5">
                  <c:v>151.66666666666666</c:v>
                </c:pt>
                <c:pt idx="6">
                  <c:v>97</c:v>
                </c:pt>
                <c:pt idx="7">
                  <c:v>42.161290322580648</c:v>
                </c:pt>
                <c:pt idx="8">
                  <c:v>48.5</c:v>
                </c:pt>
                <c:pt idx="9">
                  <c:v>59.58064516129032</c:v>
                </c:pt>
                <c:pt idx="10">
                  <c:v>97.9</c:v>
                </c:pt>
                <c:pt idx="11">
                  <c:v>236.12903225806451</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476.35483870967744</c:v>
                </c:pt>
                <c:pt idx="1">
                  <c:v>459.68965517241378</c:v>
                </c:pt>
                <c:pt idx="2">
                  <c:v>490.41935483870969</c:v>
                </c:pt>
                <c:pt idx="3">
                  <c:v>744.26666666666665</c:v>
                </c:pt>
                <c:pt idx="4">
                  <c:v>324.61290322580646</c:v>
                </c:pt>
                <c:pt idx="5">
                  <c:v>267.43333333333334</c:v>
                </c:pt>
                <c:pt idx="6">
                  <c:v>197</c:v>
                </c:pt>
                <c:pt idx="7">
                  <c:v>271.93548387096774</c:v>
                </c:pt>
                <c:pt idx="8">
                  <c:v>183.3</c:v>
                </c:pt>
                <c:pt idx="9">
                  <c:v>432.93548387096774</c:v>
                </c:pt>
                <c:pt idx="10">
                  <c:v>1391.2333333333333</c:v>
                </c:pt>
                <c:pt idx="11">
                  <c:v>1132.5769230769231</c:v>
                </c:pt>
              </c:numCache>
            </c:numRef>
          </c:val>
          <c:smooth val="0"/>
        </c:ser>
        <c:dLbls>
          <c:showLegendKey val="0"/>
          <c:showVal val="0"/>
          <c:showCatName val="0"/>
          <c:showSerName val="0"/>
          <c:showPercent val="0"/>
          <c:showBubbleSize val="0"/>
        </c:dLbls>
        <c:marker val="1"/>
        <c:smooth val="0"/>
        <c:axId val="5842048"/>
        <c:axId val="5843968"/>
      </c:lineChart>
      <c:catAx>
        <c:axId val="5842048"/>
        <c:scaling>
          <c:orientation val="minMax"/>
        </c:scaling>
        <c:delete val="0"/>
        <c:axPos val="b"/>
        <c:majorGridlines>
          <c:spPr>
            <a:ln>
              <a:prstDash val="sysDash"/>
            </a:ln>
          </c:spPr>
        </c:majorGridlines>
        <c:majorTickMark val="none"/>
        <c:minorTickMark val="none"/>
        <c:tickLblPos val="nextTo"/>
        <c:crossAx val="5843968"/>
        <c:crosses val="autoZero"/>
        <c:auto val="1"/>
        <c:lblAlgn val="ctr"/>
        <c:lblOffset val="100"/>
        <c:noMultiLvlLbl val="0"/>
      </c:catAx>
      <c:valAx>
        <c:axId val="5843968"/>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5842048"/>
        <c:crosses val="autoZero"/>
        <c:crossBetween val="midCat"/>
      </c:valAx>
    </c:plotArea>
    <c:legend>
      <c:legendPos val="r"/>
      <c:layout>
        <c:manualLayout>
          <c:xMode val="edge"/>
          <c:yMode val="edge"/>
          <c:x val="0.7342214530875949"/>
          <c:y val="0.13854948161736971"/>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#19, USGS #</a:t>
            </a:r>
            <a:r>
              <a:rPr lang="en-US" sz="1800" b="1" i="0" u="none" strike="noStrike" baseline="0"/>
              <a:t>02220900</a:t>
            </a:r>
            <a:r>
              <a:rPr lang="en-US" sz="1800" b="1" i="0" u="none" strike="noStrike" baseline="0">
                <a:effectLst/>
              </a:rPr>
              <a:t>, Oconee Basin, </a:t>
            </a:r>
          </a:p>
          <a:p>
            <a:pPr>
              <a:defRPr/>
            </a:pPr>
            <a:r>
              <a:rPr lang="en-US" sz="1800" b="1" i="0" u="none" strike="noStrike" baseline="0">
                <a:effectLst/>
              </a:rPr>
              <a:t>LITTLE RIVER NEAR EATONTON</a:t>
            </a:r>
            <a:r>
              <a:rPr lang="en-US" sz="1800" b="1" i="0" u="none" strike="noStrike" baseline="0"/>
              <a:t>, GA</a:t>
            </a:r>
            <a:endParaRPr lang="en-US">
              <a:effectLst/>
            </a:endParaRPr>
          </a:p>
        </c:rich>
      </c:tx>
      <c:layout>
        <c:manualLayout>
          <c:xMode val="edge"/>
          <c:yMode val="edge"/>
          <c:x val="0.30738461538461537"/>
          <c:y val="8.8898888198787375E-4"/>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264.74193548387098</c:v>
                </c:pt>
                <c:pt idx="1">
                  <c:v>380</c:v>
                </c:pt>
                <c:pt idx="2">
                  <c:v>337.22580645161293</c:v>
                </c:pt>
                <c:pt idx="3">
                  <c:v>240.06666666666666</c:v>
                </c:pt>
                <c:pt idx="4">
                  <c:v>131</c:v>
                </c:pt>
                <c:pt idx="5">
                  <c:v>109.73333333333333</c:v>
                </c:pt>
                <c:pt idx="6">
                  <c:v>63</c:v>
                </c:pt>
                <c:pt idx="7">
                  <c:v>58.774193548387096</c:v>
                </c:pt>
                <c:pt idx="8">
                  <c:v>49.56666666666667</c:v>
                </c:pt>
                <c:pt idx="9">
                  <c:v>60.258064516129032</c:v>
                </c:pt>
                <c:pt idx="10">
                  <c:v>85.566666666666663</c:v>
                </c:pt>
                <c:pt idx="11">
                  <c:v>138.51612903225808</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119.29032258064515</c:v>
                </c:pt>
                <c:pt idx="1">
                  <c:v>211.7536945812808</c:v>
                </c:pt>
                <c:pt idx="2">
                  <c:v>229.52903225806452</c:v>
                </c:pt>
                <c:pt idx="3">
                  <c:v>156.35333333333335</c:v>
                </c:pt>
                <c:pt idx="4">
                  <c:v>73.825806451612905</c:v>
                </c:pt>
                <c:pt idx="5">
                  <c:v>30.79333333333334</c:v>
                </c:pt>
                <c:pt idx="6">
                  <c:v>22.474193548387099</c:v>
                </c:pt>
                <c:pt idx="7">
                  <c:v>18.311612903225811</c:v>
                </c:pt>
                <c:pt idx="8">
                  <c:v>23.626666666666669</c:v>
                </c:pt>
                <c:pt idx="9">
                  <c:v>23.503225806451614</c:v>
                </c:pt>
                <c:pt idx="10">
                  <c:v>45.440000000000005</c:v>
                </c:pt>
                <c:pt idx="11">
                  <c:v>92.559553349875927</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104.76774193548387</c:v>
                </c:pt>
                <c:pt idx="1">
                  <c:v>172.62142857142857</c:v>
                </c:pt>
                <c:pt idx="2">
                  <c:v>181.36774193548388</c:v>
                </c:pt>
                <c:pt idx="3">
                  <c:v>112.47333333333334</c:v>
                </c:pt>
                <c:pt idx="4">
                  <c:v>59.787096774193557</c:v>
                </c:pt>
                <c:pt idx="5">
                  <c:v>19.179333333333332</c:v>
                </c:pt>
                <c:pt idx="6">
                  <c:v>16.901290322580646</c:v>
                </c:pt>
                <c:pt idx="7">
                  <c:v>9.8677419354838722</c:v>
                </c:pt>
                <c:pt idx="8">
                  <c:v>14.956666666666667</c:v>
                </c:pt>
                <c:pt idx="9">
                  <c:v>16.682580645161288</c:v>
                </c:pt>
                <c:pt idx="10">
                  <c:v>37.714666666666666</c:v>
                </c:pt>
                <c:pt idx="11">
                  <c:v>71.174193548387109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95.49032258064517</c:v>
                </c:pt>
                <c:pt idx="1">
                  <c:v>155.23214285714286</c:v>
                </c:pt>
                <c:pt idx="2">
                  <c:v>169.01612903225808</c:v>
                </c:pt>
                <c:pt idx="3">
                  <c:v>90.240000000000009</c:v>
                </c:pt>
                <c:pt idx="4">
                  <c:v>34.229032258064521</c:v>
                </c:pt>
                <c:pt idx="5">
                  <c:v>14.063333333333334</c:v>
                </c:pt>
                <c:pt idx="6">
                  <c:v>14.924193548387098</c:v>
                </c:pt>
                <c:pt idx="7">
                  <c:v>5.9510645161290325</c:v>
                </c:pt>
                <c:pt idx="8">
                  <c:v>7.1379999999999999</c:v>
                </c:pt>
                <c:pt idx="9">
                  <c:v>10.947158808933004</c:v>
                </c:pt>
                <c:pt idx="10">
                  <c:v>34.53</c:v>
                </c:pt>
                <c:pt idx="11">
                  <c:v>58.535483870967745</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77.612903225806448</c:v>
                </c:pt>
                <c:pt idx="1">
                  <c:v>101.14285714285714</c:v>
                </c:pt>
                <c:pt idx="2">
                  <c:v>142.35483870967741</c:v>
                </c:pt>
                <c:pt idx="3">
                  <c:v>61.8</c:v>
                </c:pt>
                <c:pt idx="4">
                  <c:v>32.58064516129032</c:v>
                </c:pt>
                <c:pt idx="5">
                  <c:v>10.866666666666667</c:v>
                </c:pt>
                <c:pt idx="6">
                  <c:v>1.4135483870967742</c:v>
                </c:pt>
                <c:pt idx="7">
                  <c:v>3.9838709677419355</c:v>
                </c:pt>
                <c:pt idx="8">
                  <c:v>3.6400000000000006</c:v>
                </c:pt>
                <c:pt idx="9">
                  <c:v>6.0064516129032244</c:v>
                </c:pt>
                <c:pt idx="10">
                  <c:v>21.2</c:v>
                </c:pt>
                <c:pt idx="11">
                  <c:v>54.677419354838712</c:v>
                </c:pt>
              </c:numCache>
            </c:numRef>
          </c:val>
        </c:ser>
        <c:dLbls>
          <c:showLegendKey val="0"/>
          <c:showVal val="0"/>
          <c:showCatName val="0"/>
          <c:showSerName val="0"/>
          <c:showPercent val="0"/>
          <c:showBubbleSize val="0"/>
        </c:dLbls>
        <c:axId val="190470784"/>
        <c:axId val="19048934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256.32258064516128</c:v>
                </c:pt>
                <c:pt idx="1">
                  <c:v>168.60714285714286</c:v>
                </c:pt>
                <c:pt idx="2">
                  <c:v>329.16129032258067</c:v>
                </c:pt>
                <c:pt idx="3">
                  <c:v>80.3</c:v>
                </c:pt>
                <c:pt idx="4">
                  <c:v>33.258064516129032</c:v>
                </c:pt>
                <c:pt idx="5">
                  <c:v>13.223333333333333</c:v>
                </c:pt>
                <c:pt idx="6">
                  <c:v>18.432258064516127</c:v>
                </c:pt>
                <c:pt idx="7">
                  <c:v>6.1222580645161297</c:v>
                </c:pt>
                <c:pt idx="8">
                  <c:v>7.4899999999999993</c:v>
                </c:pt>
                <c:pt idx="9">
                  <c:v>6.0225806451612902</c:v>
                </c:pt>
                <c:pt idx="10">
                  <c:v>33.9</c:v>
                </c:pt>
                <c:pt idx="11">
                  <c:v>56.548387096774192</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182.90322580645162</c:v>
                </c:pt>
                <c:pt idx="1">
                  <c:v>327.82142857142856</c:v>
                </c:pt>
                <c:pt idx="2">
                  <c:v>337.22580645161293</c:v>
                </c:pt>
                <c:pt idx="3">
                  <c:v>263.76666666666665</c:v>
                </c:pt>
                <c:pt idx="4">
                  <c:v>73.774193548387103</c:v>
                </c:pt>
                <c:pt idx="5">
                  <c:v>25.566666666666666</c:v>
                </c:pt>
                <c:pt idx="6">
                  <c:v>31.193548387096776</c:v>
                </c:pt>
                <c:pt idx="7">
                  <c:v>10.709677419354838</c:v>
                </c:pt>
                <c:pt idx="8">
                  <c:v>6.3166666666666664</c:v>
                </c:pt>
                <c:pt idx="9">
                  <c:v>13.057692307692308</c:v>
                </c:pt>
                <c:pt idx="10">
                  <c:v>34.799999999999997</c:v>
                </c:pt>
                <c:pt idx="11">
                  <c:v>92.34615384615384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232.83870967741936</c:v>
                </c:pt>
                <c:pt idx="1">
                  <c:v>287.48275862068965</c:v>
                </c:pt>
                <c:pt idx="2">
                  <c:v>279.09677419354841</c:v>
                </c:pt>
                <c:pt idx="3">
                  <c:v>402.56666666666666</c:v>
                </c:pt>
                <c:pt idx="4">
                  <c:v>117.2258064516129</c:v>
                </c:pt>
                <c:pt idx="5">
                  <c:v>64.933333333333337</c:v>
                </c:pt>
                <c:pt idx="6">
                  <c:v>32.935483870967744</c:v>
                </c:pt>
                <c:pt idx="7">
                  <c:v>43.832258064516125</c:v>
                </c:pt>
                <c:pt idx="8">
                  <c:v>50.633333333333333</c:v>
                </c:pt>
                <c:pt idx="9">
                  <c:v>88.322580645161295</c:v>
                </c:pt>
                <c:pt idx="10">
                  <c:v>450.73333333333335</c:v>
                </c:pt>
                <c:pt idx="11">
                  <c:v>1279.2333333333333</c:v>
                </c:pt>
              </c:numCache>
            </c:numRef>
          </c:val>
          <c:smooth val="0"/>
        </c:ser>
        <c:dLbls>
          <c:showLegendKey val="0"/>
          <c:showVal val="0"/>
          <c:showCatName val="0"/>
          <c:showSerName val="0"/>
          <c:showPercent val="0"/>
          <c:showBubbleSize val="0"/>
        </c:dLbls>
        <c:marker val="1"/>
        <c:smooth val="0"/>
        <c:axId val="190470784"/>
        <c:axId val="190489344"/>
      </c:lineChart>
      <c:catAx>
        <c:axId val="190470784"/>
        <c:scaling>
          <c:orientation val="minMax"/>
        </c:scaling>
        <c:delete val="0"/>
        <c:axPos val="b"/>
        <c:majorGridlines>
          <c:spPr>
            <a:ln>
              <a:prstDash val="sysDash"/>
            </a:ln>
          </c:spPr>
        </c:majorGridlines>
        <c:majorTickMark val="none"/>
        <c:minorTickMark val="none"/>
        <c:tickLblPos val="nextTo"/>
        <c:crossAx val="190489344"/>
        <c:crosses val="autoZero"/>
        <c:auto val="1"/>
        <c:lblAlgn val="ctr"/>
        <c:lblOffset val="100"/>
        <c:noMultiLvlLbl val="0"/>
      </c:catAx>
      <c:valAx>
        <c:axId val="19048934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90470784"/>
        <c:crosses val="autoZero"/>
        <c:crossBetween val="midCat"/>
      </c:valAx>
    </c:plotArea>
    <c:legend>
      <c:legendPos val="r"/>
      <c:layout>
        <c:manualLayout>
          <c:xMode val="edge"/>
          <c:yMode val="edge"/>
          <c:x val="0.76499068385682567"/>
          <c:y val="0.18292668787052149"/>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pPr>
            <a:r>
              <a:rPr lang="en-US" sz="1800" b="1" i="0" u="none" strike="noStrike" baseline="0">
                <a:effectLst/>
              </a:rPr>
              <a:t>Gage #2, </a:t>
            </a:r>
            <a:r>
              <a:rPr lang="en-US" sz="1800" b="1" i="0" baseline="0">
                <a:effectLst/>
              </a:rPr>
              <a:t>USGS #03550500, Tennessee Basin, </a:t>
            </a:r>
          </a:p>
          <a:p>
            <a:pPr>
              <a:defRPr b="1"/>
            </a:pPr>
            <a:r>
              <a:rPr lang="en-US" sz="1800" b="1" i="0" baseline="0">
                <a:effectLst/>
              </a:rPr>
              <a:t>NOTTELY RIVER NEAR BLAIRSVILLE, GA</a:t>
            </a:r>
            <a:endParaRPr lang="en-US" b="1">
              <a:effectLst/>
            </a:endParaRPr>
          </a:p>
        </c:rich>
      </c:tx>
      <c:overlay val="0"/>
    </c:title>
    <c:autoTitleDeleted val="0"/>
    <c:plotArea>
      <c:layout>
        <c:manualLayout>
          <c:layoutTarget val="inner"/>
          <c:xMode val="edge"/>
          <c:yMode val="edge"/>
          <c:x val="0.119871935749376"/>
          <c:y val="0.1132452618914315"/>
          <c:w val="0.84360494652383256"/>
          <c:h val="0.79330688807620686"/>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211.96774193548387</c:v>
                </c:pt>
                <c:pt idx="1">
                  <c:v>255.24137931034483</c:v>
                </c:pt>
                <c:pt idx="2">
                  <c:v>290.90322580645159</c:v>
                </c:pt>
                <c:pt idx="3">
                  <c:v>259.5</c:v>
                </c:pt>
                <c:pt idx="4">
                  <c:v>197.45161290322579</c:v>
                </c:pt>
                <c:pt idx="5">
                  <c:v>135.80000000000001</c:v>
                </c:pt>
                <c:pt idx="6">
                  <c:v>101.74193548387096</c:v>
                </c:pt>
                <c:pt idx="7">
                  <c:v>90.645161290322577</c:v>
                </c:pt>
                <c:pt idx="8">
                  <c:v>74.166666666666671</c:v>
                </c:pt>
                <c:pt idx="9">
                  <c:v>81.193548387096769</c:v>
                </c:pt>
                <c:pt idx="10">
                  <c:v>102.7</c:v>
                </c:pt>
                <c:pt idx="11">
                  <c:v>165.51612903225808</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123.80000000000001</c:v>
                </c:pt>
                <c:pt idx="1">
                  <c:v>171.73990147783252</c:v>
                </c:pt>
                <c:pt idx="2">
                  <c:v>217.8516129032258</c:v>
                </c:pt>
                <c:pt idx="3">
                  <c:v>194.18666666666667</c:v>
                </c:pt>
                <c:pt idx="4">
                  <c:v>156.89032258064515</c:v>
                </c:pt>
                <c:pt idx="5">
                  <c:v>105.44183908045977</c:v>
                </c:pt>
                <c:pt idx="6">
                  <c:v>72.225806451612911</c:v>
                </c:pt>
                <c:pt idx="7">
                  <c:v>63.045161290322582</c:v>
                </c:pt>
                <c:pt idx="8">
                  <c:v>53.726666666666667</c:v>
                </c:pt>
                <c:pt idx="9">
                  <c:v>52.503225806451617</c:v>
                </c:pt>
                <c:pt idx="10">
                  <c:v>65.680000000000007</c:v>
                </c:pt>
                <c:pt idx="11">
                  <c:v>104.20000000000002</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104.45161290322581</c:v>
                </c:pt>
                <c:pt idx="1">
                  <c:v>156.33571428571429</c:v>
                </c:pt>
                <c:pt idx="2">
                  <c:v>177.57419354838711</c:v>
                </c:pt>
                <c:pt idx="3">
                  <c:v>165.48</c:v>
                </c:pt>
                <c:pt idx="4">
                  <c:v>146.53548387096774</c:v>
                </c:pt>
                <c:pt idx="5">
                  <c:v>91.266666666666666</c:v>
                </c:pt>
                <c:pt idx="6">
                  <c:v>61.548387096774192</c:v>
                </c:pt>
                <c:pt idx="7">
                  <c:v>56.980645161290319</c:v>
                </c:pt>
                <c:pt idx="8">
                  <c:v>49.92</c:v>
                </c:pt>
                <c:pt idx="9">
                  <c:v>47.270967741935486</c:v>
                </c:pt>
                <c:pt idx="10">
                  <c:v>53.42</c:v>
                </c:pt>
                <c:pt idx="11">
                  <c:v>74.877419354838707</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98.380645161290317</c:v>
                </c:pt>
                <c:pt idx="1">
                  <c:v>141.17857142857144</c:v>
                </c:pt>
                <c:pt idx="2">
                  <c:v>171.96129032258062</c:v>
                </c:pt>
                <c:pt idx="3">
                  <c:v>134.80666666666667</c:v>
                </c:pt>
                <c:pt idx="4">
                  <c:v>142.76129032258063</c:v>
                </c:pt>
                <c:pt idx="5">
                  <c:v>82.3</c:v>
                </c:pt>
                <c:pt idx="6">
                  <c:v>58.148387096774194</c:v>
                </c:pt>
                <c:pt idx="7">
                  <c:v>50.277419354838713</c:v>
                </c:pt>
                <c:pt idx="8">
                  <c:v>41.5</c:v>
                </c:pt>
                <c:pt idx="9">
                  <c:v>42.232258064516131</c:v>
                </c:pt>
                <c:pt idx="10">
                  <c:v>51.080000000000005</c:v>
                </c:pt>
                <c:pt idx="11">
                  <c:v>65.774193548387089</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52.70967741935484</c:v>
                </c:pt>
                <c:pt idx="1">
                  <c:v>99.285714285714292</c:v>
                </c:pt>
                <c:pt idx="2">
                  <c:v>120.64516129032258</c:v>
                </c:pt>
                <c:pt idx="3">
                  <c:v>126.03333333333333</c:v>
                </c:pt>
                <c:pt idx="4">
                  <c:v>89.548387096774192</c:v>
                </c:pt>
                <c:pt idx="5">
                  <c:v>52.1</c:v>
                </c:pt>
                <c:pt idx="6">
                  <c:v>52.096774193548384</c:v>
                </c:pt>
                <c:pt idx="7">
                  <c:v>44.387096774193552</c:v>
                </c:pt>
                <c:pt idx="8">
                  <c:v>36.866666666666667</c:v>
                </c:pt>
                <c:pt idx="9">
                  <c:v>31.483870967741936</c:v>
                </c:pt>
                <c:pt idx="10">
                  <c:v>37.06666666666667</c:v>
                </c:pt>
                <c:pt idx="11">
                  <c:v>56.838709677419352</c:v>
                </c:pt>
              </c:numCache>
            </c:numRef>
          </c:val>
        </c:ser>
        <c:dLbls>
          <c:showLegendKey val="0"/>
          <c:showVal val="0"/>
          <c:showCatName val="0"/>
          <c:showSerName val="0"/>
          <c:showPercent val="0"/>
          <c:showBubbleSize val="0"/>
        </c:dLbls>
        <c:axId val="45336832"/>
        <c:axId val="45339008"/>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146.58064516129033</c:v>
                </c:pt>
                <c:pt idx="1">
                  <c:v>173.07142857142858</c:v>
                </c:pt>
                <c:pt idx="2">
                  <c:v>429.93548387096774</c:v>
                </c:pt>
                <c:pt idx="3">
                  <c:v>414.76666666666665</c:v>
                </c:pt>
                <c:pt idx="4">
                  <c:v>203.64516129032259</c:v>
                </c:pt>
                <c:pt idx="5">
                  <c:v>105.73333333333333</c:v>
                </c:pt>
                <c:pt idx="6">
                  <c:v>72.258064516129039</c:v>
                </c:pt>
                <c:pt idx="7">
                  <c:v>49.322580645161288</c:v>
                </c:pt>
                <c:pt idx="8">
                  <c:v>53.166666666666664</c:v>
                </c:pt>
                <c:pt idx="9">
                  <c:v>48.096774193548384</c:v>
                </c:pt>
                <c:pt idx="10">
                  <c:v>146.73333333333332</c:v>
                </c:pt>
                <c:pt idx="11">
                  <c:v>202.2258064516129</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196.80645161290323</c:v>
                </c:pt>
                <c:pt idx="1">
                  <c:v>148.27586206896552</c:v>
                </c:pt>
                <c:pt idx="2">
                  <c:v>152.51612903225808</c:v>
                </c:pt>
                <c:pt idx="3">
                  <c:v>291.5</c:v>
                </c:pt>
                <c:pt idx="4">
                  <c:v>112.48387096774194</c:v>
                </c:pt>
                <c:pt idx="5">
                  <c:v>80.892857142857139</c:v>
                </c:pt>
                <c:pt idx="6">
                  <c:v>112.51612903225806</c:v>
                </c:pt>
                <c:pt idx="7">
                  <c:v>81.064516129032256</c:v>
                </c:pt>
                <c:pt idx="8">
                  <c:v>70.266666666666666</c:v>
                </c:pt>
                <c:pt idx="9">
                  <c:v>265.35483870967744</c:v>
                </c:pt>
                <c:pt idx="10">
                  <c:v>332.86666666666667</c:v>
                </c:pt>
                <c:pt idx="11">
                  <c:v>663.16666666666663</c:v>
                </c:pt>
              </c:numCache>
            </c:numRef>
          </c:val>
          <c:smooth val="0"/>
        </c:ser>
        <c:dLbls>
          <c:showLegendKey val="0"/>
          <c:showVal val="0"/>
          <c:showCatName val="0"/>
          <c:showSerName val="0"/>
          <c:showPercent val="0"/>
          <c:showBubbleSize val="0"/>
        </c:dLbls>
        <c:marker val="1"/>
        <c:smooth val="0"/>
        <c:axId val="45336832"/>
        <c:axId val="45339008"/>
      </c:lineChart>
      <c:catAx>
        <c:axId val="45336832"/>
        <c:scaling>
          <c:orientation val="minMax"/>
        </c:scaling>
        <c:delete val="0"/>
        <c:axPos val="b"/>
        <c:majorGridlines>
          <c:spPr>
            <a:ln>
              <a:prstDash val="sysDash"/>
            </a:ln>
          </c:spPr>
        </c:majorGridlines>
        <c:majorTickMark val="none"/>
        <c:minorTickMark val="none"/>
        <c:tickLblPos val="nextTo"/>
        <c:crossAx val="45339008"/>
        <c:crosses val="autoZero"/>
        <c:auto val="1"/>
        <c:lblAlgn val="ctr"/>
        <c:lblOffset val="100"/>
        <c:noMultiLvlLbl val="0"/>
      </c:catAx>
      <c:valAx>
        <c:axId val="45339008"/>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45336832"/>
        <c:crosses val="autoZero"/>
        <c:crossBetween val="midCat"/>
      </c:valAx>
    </c:plotArea>
    <c:legend>
      <c:legendPos val="r"/>
      <c:layout>
        <c:manualLayout>
          <c:xMode val="edge"/>
          <c:yMode val="edge"/>
          <c:x val="0.69759141645755829"/>
          <c:y val="0.15872093900516598"/>
          <c:w val="0.10811550542660886"/>
          <c:h val="0.2922491052254832"/>
        </c:manualLayout>
      </c:layout>
      <c:overlay val="0"/>
    </c:legend>
    <c:plotVisOnly val="1"/>
    <c:dispBlanksAs val="zero"/>
    <c:showDLblsOverMax val="0"/>
  </c:chart>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#20, USGS #02223500, Oconee Basin, </a:t>
            </a:r>
          </a:p>
          <a:p>
            <a:pPr>
              <a:defRPr/>
            </a:pPr>
            <a:r>
              <a:rPr lang="en-US" sz="1800" b="1" i="0" cap="all" baseline="0">
                <a:effectLst/>
              </a:rPr>
              <a:t>Oconee River at Dublin, GA</a:t>
            </a:r>
            <a:endParaRPr lang="en-US" cap="all" baseline="0">
              <a:effectLst/>
            </a:endParaRPr>
          </a:p>
        </c:rich>
      </c:tx>
      <c:layout>
        <c:manualLayout>
          <c:xMode val="edge"/>
          <c:yMode val="edge"/>
          <c:x val="0.30604389835885898"/>
          <c:y val="6.0514052161190351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5634.1935483870966</c:v>
                </c:pt>
                <c:pt idx="1">
                  <c:v>7923.7931034482763</c:v>
                </c:pt>
                <c:pt idx="2">
                  <c:v>7911.9354838709678</c:v>
                </c:pt>
                <c:pt idx="3">
                  <c:v>5628.666666666667</c:v>
                </c:pt>
                <c:pt idx="4">
                  <c:v>3240.3225806451615</c:v>
                </c:pt>
                <c:pt idx="5">
                  <c:v>2415.5</c:v>
                </c:pt>
                <c:pt idx="6">
                  <c:v>2386.7741935483873</c:v>
                </c:pt>
                <c:pt idx="7">
                  <c:v>2041.9032258064517</c:v>
                </c:pt>
                <c:pt idx="8">
                  <c:v>1627.5</c:v>
                </c:pt>
                <c:pt idx="9">
                  <c:v>1798.0645161290322</c:v>
                </c:pt>
                <c:pt idx="10">
                  <c:v>2050.6666666666665</c:v>
                </c:pt>
                <c:pt idx="11">
                  <c:v>3503.5483870967741</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3132.0645161290322</c:v>
                </c:pt>
                <c:pt idx="1">
                  <c:v>4456.1428571428569</c:v>
                </c:pt>
                <c:pt idx="2">
                  <c:v>4913.2258064516127</c:v>
                </c:pt>
                <c:pt idx="3">
                  <c:v>3449.2666666666669</c:v>
                </c:pt>
                <c:pt idx="4">
                  <c:v>1921.9290322580646</c:v>
                </c:pt>
                <c:pt idx="5">
                  <c:v>1571.4</c:v>
                </c:pt>
                <c:pt idx="6">
                  <c:v>1259.483870967742</c:v>
                </c:pt>
                <c:pt idx="7">
                  <c:v>1122.3870967741937</c:v>
                </c:pt>
                <c:pt idx="8">
                  <c:v>968.76666666666665</c:v>
                </c:pt>
                <c:pt idx="9">
                  <c:v>836.54193548387104</c:v>
                </c:pt>
                <c:pt idx="10">
                  <c:v>1293.4866666666667</c:v>
                </c:pt>
                <c:pt idx="11">
                  <c:v>2062.6774193548385</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2551.2903225806454</c:v>
                </c:pt>
                <c:pt idx="1">
                  <c:v>3484.5517241379312</c:v>
                </c:pt>
                <c:pt idx="2">
                  <c:v>3933.9354838709678</c:v>
                </c:pt>
                <c:pt idx="3">
                  <c:v>2848.4</c:v>
                </c:pt>
                <c:pt idx="4">
                  <c:v>1517.3935483870966</c:v>
                </c:pt>
                <c:pt idx="5">
                  <c:v>1016.4266666666666</c:v>
                </c:pt>
                <c:pt idx="6">
                  <c:v>912.03870967741943</c:v>
                </c:pt>
                <c:pt idx="7">
                  <c:v>700.52903225806449</c:v>
                </c:pt>
                <c:pt idx="8">
                  <c:v>783.86666666666667</c:v>
                </c:pt>
                <c:pt idx="9">
                  <c:v>646.78064516129029</c:v>
                </c:pt>
                <c:pt idx="10">
                  <c:v>1053.4133333333334</c:v>
                </c:pt>
                <c:pt idx="11">
                  <c:v>1661.0838709677419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1995.7709677419355</c:v>
                </c:pt>
                <c:pt idx="1">
                  <c:v>3025.3830049261087</c:v>
                </c:pt>
                <c:pt idx="2">
                  <c:v>3158.677419354839</c:v>
                </c:pt>
                <c:pt idx="3">
                  <c:v>2355.6666666666665</c:v>
                </c:pt>
                <c:pt idx="4">
                  <c:v>1236.3935483870969</c:v>
                </c:pt>
                <c:pt idx="5">
                  <c:v>632.88333333333333</c:v>
                </c:pt>
                <c:pt idx="6">
                  <c:v>498.95483870967746</c:v>
                </c:pt>
                <c:pt idx="7">
                  <c:v>508.15806451612906</c:v>
                </c:pt>
                <c:pt idx="8">
                  <c:v>621.10666666666668</c:v>
                </c:pt>
                <c:pt idx="9">
                  <c:v>528.97741935483873</c:v>
                </c:pt>
                <c:pt idx="10">
                  <c:v>712.33333333333326</c:v>
                </c:pt>
                <c:pt idx="11">
                  <c:v>1059.5064516129032</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1176.9354838709678</c:v>
                </c:pt>
                <c:pt idx="1">
                  <c:v>1683.1428571428571</c:v>
                </c:pt>
                <c:pt idx="2">
                  <c:v>2580</c:v>
                </c:pt>
                <c:pt idx="3">
                  <c:v>814.93333333333328</c:v>
                </c:pt>
                <c:pt idx="4">
                  <c:v>463.09677419354841</c:v>
                </c:pt>
                <c:pt idx="5">
                  <c:v>440.06666666666666</c:v>
                </c:pt>
                <c:pt idx="6">
                  <c:v>361.19354838709677</c:v>
                </c:pt>
                <c:pt idx="7">
                  <c:v>329.03225806451616</c:v>
                </c:pt>
                <c:pt idx="8">
                  <c:v>307.2</c:v>
                </c:pt>
                <c:pt idx="9">
                  <c:v>348.87096774193549</c:v>
                </c:pt>
                <c:pt idx="10">
                  <c:v>378.76666666666665</c:v>
                </c:pt>
                <c:pt idx="11">
                  <c:v>760.54838709677415</c:v>
                </c:pt>
              </c:numCache>
            </c:numRef>
          </c:val>
        </c:ser>
        <c:dLbls>
          <c:showLegendKey val="0"/>
          <c:showVal val="0"/>
          <c:showCatName val="0"/>
          <c:showSerName val="0"/>
          <c:showPercent val="0"/>
          <c:showBubbleSize val="0"/>
        </c:dLbls>
        <c:axId val="196891008"/>
        <c:axId val="196892928"/>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4757.7419354838712</c:v>
                </c:pt>
                <c:pt idx="1">
                  <c:v>3400</c:v>
                </c:pt>
                <c:pt idx="2">
                  <c:v>6195.8064516129034</c:v>
                </c:pt>
                <c:pt idx="3">
                  <c:v>1815.8666666666666</c:v>
                </c:pt>
                <c:pt idx="4">
                  <c:v>690.09677419354841</c:v>
                </c:pt>
                <c:pt idx="5">
                  <c:v>648.73333333333335</c:v>
                </c:pt>
                <c:pt idx="6">
                  <c:v>518.19354838709683</c:v>
                </c:pt>
                <c:pt idx="7">
                  <c:v>416.38709677419354</c:v>
                </c:pt>
                <c:pt idx="8">
                  <c:v>558.26666666666665</c:v>
                </c:pt>
                <c:pt idx="9">
                  <c:v>439.90322580645159</c:v>
                </c:pt>
                <c:pt idx="10">
                  <c:v>415.73333333333335</c:v>
                </c:pt>
                <c:pt idx="11">
                  <c:v>981.35483870967744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2544.8387096774195</c:v>
                </c:pt>
                <c:pt idx="1">
                  <c:v>5939.2857142857147</c:v>
                </c:pt>
                <c:pt idx="2">
                  <c:v>5638.3870967741932</c:v>
                </c:pt>
                <c:pt idx="3">
                  <c:v>5164.666666666667</c:v>
                </c:pt>
                <c:pt idx="4">
                  <c:v>1319.4516129032259</c:v>
                </c:pt>
                <c:pt idx="5">
                  <c:v>595.23333333333335</c:v>
                </c:pt>
                <c:pt idx="6">
                  <c:v>396.29032258064518</c:v>
                </c:pt>
                <c:pt idx="7">
                  <c:v>329.03225806451616</c:v>
                </c:pt>
                <c:pt idx="8">
                  <c:v>307.2</c:v>
                </c:pt>
                <c:pt idx="9">
                  <c:v>348.87096774193549</c:v>
                </c:pt>
                <c:pt idx="10">
                  <c:v>412.1</c:v>
                </c:pt>
                <c:pt idx="11">
                  <c:v>815.70967741935488</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4038.7096774193546</c:v>
                </c:pt>
                <c:pt idx="1">
                  <c:v>4795.5172413793107</c:v>
                </c:pt>
                <c:pt idx="2">
                  <c:v>4892.2580645161288</c:v>
                </c:pt>
                <c:pt idx="3">
                  <c:v>6338</c:v>
                </c:pt>
                <c:pt idx="4">
                  <c:v>1673.9677419354839</c:v>
                </c:pt>
                <c:pt idx="5">
                  <c:v>1517.4333333333334</c:v>
                </c:pt>
                <c:pt idx="6">
                  <c:v>895.61290322580646</c:v>
                </c:pt>
                <c:pt idx="7">
                  <c:v>1407.6774193548388</c:v>
                </c:pt>
                <c:pt idx="8">
                  <c:v>1311.0333333333333</c:v>
                </c:pt>
                <c:pt idx="9">
                  <c:v>3193.8709677419356</c:v>
                </c:pt>
                <c:pt idx="10">
                  <c:v>8192</c:v>
                </c:pt>
                <c:pt idx="11">
                  <c:v>13587.666666666666</c:v>
                </c:pt>
              </c:numCache>
            </c:numRef>
          </c:val>
          <c:smooth val="0"/>
        </c:ser>
        <c:dLbls>
          <c:showLegendKey val="0"/>
          <c:showVal val="0"/>
          <c:showCatName val="0"/>
          <c:showSerName val="0"/>
          <c:showPercent val="0"/>
          <c:showBubbleSize val="0"/>
        </c:dLbls>
        <c:marker val="1"/>
        <c:smooth val="0"/>
        <c:axId val="196891008"/>
        <c:axId val="196892928"/>
      </c:lineChart>
      <c:catAx>
        <c:axId val="196891008"/>
        <c:scaling>
          <c:orientation val="minMax"/>
        </c:scaling>
        <c:delete val="0"/>
        <c:axPos val="b"/>
        <c:majorGridlines>
          <c:spPr>
            <a:ln>
              <a:prstDash val="sysDash"/>
            </a:ln>
          </c:spPr>
        </c:majorGridlines>
        <c:majorTickMark val="none"/>
        <c:minorTickMark val="none"/>
        <c:tickLblPos val="nextTo"/>
        <c:crossAx val="196892928"/>
        <c:crosses val="autoZero"/>
        <c:auto val="1"/>
        <c:lblAlgn val="ctr"/>
        <c:lblOffset val="100"/>
        <c:noMultiLvlLbl val="0"/>
      </c:catAx>
      <c:valAx>
        <c:axId val="196892928"/>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96891008"/>
        <c:crosses val="autoZero"/>
        <c:crossBetween val="midCat"/>
      </c:valAx>
    </c:plotArea>
    <c:legend>
      <c:legendPos val="r"/>
      <c:layout>
        <c:manualLayout>
          <c:xMode val="edge"/>
          <c:yMode val="edge"/>
          <c:x val="0.775247094113236"/>
          <c:y val="0.1526695017888271"/>
          <c:w val="0.10811550542660886"/>
          <c:h val="0.2922491052254832"/>
        </c:manualLayout>
      </c:layout>
      <c:overlay val="0"/>
    </c:legend>
    <c:plotVisOnly val="1"/>
    <c:dispBlanksAs val="zero"/>
    <c:showDLblsOverMax val="0"/>
  </c:chart>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#21, USGS #</a:t>
            </a:r>
            <a:r>
              <a:rPr lang="en-US" sz="1800" b="1" i="0" u="none" strike="noStrike" baseline="0"/>
              <a:t>02225500</a:t>
            </a:r>
            <a:r>
              <a:rPr lang="en-US" sz="1800" b="1" i="0" u="none" strike="noStrike" baseline="0">
                <a:effectLst/>
              </a:rPr>
              <a:t>, Altamaha Basin, </a:t>
            </a:r>
          </a:p>
          <a:p>
            <a:pPr>
              <a:defRPr/>
            </a:pPr>
            <a:r>
              <a:rPr lang="en-US" sz="1800" b="1" i="0" u="none" strike="noStrike" baseline="0">
                <a:effectLst/>
              </a:rPr>
              <a:t>OHOOPEE RIVER NEAR REIDSVILLE</a:t>
            </a:r>
            <a:r>
              <a:rPr lang="en-US" sz="1800" b="1" i="0" u="none" strike="noStrike" baseline="0"/>
              <a:t>, GA</a:t>
            </a:r>
            <a:endParaRPr lang="en-US">
              <a:effectLst/>
            </a:endParaRPr>
          </a:p>
        </c:rich>
      </c:tx>
      <c:layout>
        <c:manualLayout>
          <c:xMode val="edge"/>
          <c:yMode val="edge"/>
          <c:x val="0.28898895330391394"/>
          <c:y val="4.5467458277789344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1060.9677419354839</c:v>
                </c:pt>
                <c:pt idx="1">
                  <c:v>1835.2413793103449</c:v>
                </c:pt>
                <c:pt idx="2">
                  <c:v>2032.8709677419354</c:v>
                </c:pt>
                <c:pt idx="3">
                  <c:v>1364.8333333333333</c:v>
                </c:pt>
                <c:pt idx="4">
                  <c:v>556.45161290322585</c:v>
                </c:pt>
                <c:pt idx="5">
                  <c:v>275.39999999999998</c:v>
                </c:pt>
                <c:pt idx="6">
                  <c:v>226.12903225806451</c:v>
                </c:pt>
                <c:pt idx="7">
                  <c:v>214.61290322580646</c:v>
                </c:pt>
                <c:pt idx="8">
                  <c:v>252.26666666666668</c:v>
                </c:pt>
                <c:pt idx="9">
                  <c:v>172.41935483870967</c:v>
                </c:pt>
                <c:pt idx="10">
                  <c:v>136.83333333333334</c:v>
                </c:pt>
                <c:pt idx="11">
                  <c:v>333</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385.61290322580663</c:v>
                </c:pt>
                <c:pt idx="1">
                  <c:v>788.857142857143</c:v>
                </c:pt>
                <c:pt idx="2">
                  <c:v>991.9354838709678</c:v>
                </c:pt>
                <c:pt idx="3">
                  <c:v>492.28666666666669</c:v>
                </c:pt>
                <c:pt idx="4">
                  <c:v>138</c:v>
                </c:pt>
                <c:pt idx="5">
                  <c:v>92.786666666666676</c:v>
                </c:pt>
                <c:pt idx="6">
                  <c:v>88.103225806451618</c:v>
                </c:pt>
                <c:pt idx="7">
                  <c:v>88.316129032258061</c:v>
                </c:pt>
                <c:pt idx="8">
                  <c:v>65.113333333333344</c:v>
                </c:pt>
                <c:pt idx="9">
                  <c:v>54.870967741935488</c:v>
                </c:pt>
                <c:pt idx="10">
                  <c:v>57.913333333333334</c:v>
                </c:pt>
                <c:pt idx="11">
                  <c:v>167.03225806451613</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183.89032258064518</c:v>
                </c:pt>
                <c:pt idx="1">
                  <c:v>522.87192118226608</c:v>
                </c:pt>
                <c:pt idx="2">
                  <c:v>699.16129032258073</c:v>
                </c:pt>
                <c:pt idx="3">
                  <c:v>327.74666666666667</c:v>
                </c:pt>
                <c:pt idx="4">
                  <c:v>88.006451612903234</c:v>
                </c:pt>
                <c:pt idx="5">
                  <c:v>57.853333333333339</c:v>
                </c:pt>
                <c:pt idx="6">
                  <c:v>42.819354838709678</c:v>
                </c:pt>
                <c:pt idx="7">
                  <c:v>49.12903225806452</c:v>
                </c:pt>
                <c:pt idx="8">
                  <c:v>46.486666666666665</c:v>
                </c:pt>
                <c:pt idx="9">
                  <c:v>35.019354838709681</c:v>
                </c:pt>
                <c:pt idx="10">
                  <c:v>47.373333333333335</c:v>
                </c:pt>
                <c:pt idx="11">
                  <c:v>84.883870967741942</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129.06451612903226</c:v>
                </c:pt>
                <c:pt idx="1">
                  <c:v>267.92647783251232</c:v>
                </c:pt>
                <c:pt idx="2">
                  <c:v>471.48064516129034</c:v>
                </c:pt>
                <c:pt idx="3">
                  <c:v>252.05333333333334</c:v>
                </c:pt>
                <c:pt idx="4">
                  <c:v>69.138709677419357</c:v>
                </c:pt>
                <c:pt idx="5">
                  <c:v>44.610000000000007</c:v>
                </c:pt>
                <c:pt idx="6">
                  <c:v>40.041935483870965</c:v>
                </c:pt>
                <c:pt idx="7">
                  <c:v>42.516129032258064</c:v>
                </c:pt>
                <c:pt idx="8">
                  <c:v>39.643333333333338</c:v>
                </c:pt>
                <c:pt idx="9">
                  <c:v>31.596774193548388</c:v>
                </c:pt>
                <c:pt idx="10">
                  <c:v>34.699999999999996</c:v>
                </c:pt>
                <c:pt idx="11">
                  <c:v>63.319354838709678</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46.903225806451616</c:v>
                </c:pt>
                <c:pt idx="1">
                  <c:v>109.48148148148148</c:v>
                </c:pt>
                <c:pt idx="2">
                  <c:v>173.51612903225808</c:v>
                </c:pt>
                <c:pt idx="3">
                  <c:v>85.6</c:v>
                </c:pt>
                <c:pt idx="4">
                  <c:v>30.74074074074074</c:v>
                </c:pt>
                <c:pt idx="5">
                  <c:v>27.2</c:v>
                </c:pt>
                <c:pt idx="6">
                  <c:v>27.096774193548388</c:v>
                </c:pt>
                <c:pt idx="7">
                  <c:v>27.967741935483872</c:v>
                </c:pt>
                <c:pt idx="8">
                  <c:v>23</c:v>
                </c:pt>
                <c:pt idx="9">
                  <c:v>20.806451612903224</c:v>
                </c:pt>
                <c:pt idx="10">
                  <c:v>24.466666666666665</c:v>
                </c:pt>
                <c:pt idx="11">
                  <c:v>29.774193548387096</c:v>
                </c:pt>
              </c:numCache>
            </c:numRef>
          </c:val>
        </c:ser>
        <c:dLbls>
          <c:showLegendKey val="0"/>
          <c:showVal val="0"/>
          <c:showCatName val="0"/>
          <c:showSerName val="0"/>
          <c:showPercent val="0"/>
          <c:showBubbleSize val="0"/>
        </c:dLbls>
        <c:axId val="196630400"/>
        <c:axId val="19664486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1033.4516129032259</c:v>
                </c:pt>
                <c:pt idx="1">
                  <c:v>1756.3928571428571</c:v>
                </c:pt>
                <c:pt idx="2">
                  <c:v>931.58064516129036</c:v>
                </c:pt>
                <c:pt idx="3">
                  <c:v>532.29999999999995</c:v>
                </c:pt>
                <c:pt idx="4">
                  <c:v>88.483870967741936</c:v>
                </c:pt>
                <c:pt idx="5">
                  <c:v>526.70000000000005</c:v>
                </c:pt>
                <c:pt idx="6">
                  <c:v>140.58064516129033</c:v>
                </c:pt>
                <c:pt idx="7">
                  <c:v>89.387096774193552</c:v>
                </c:pt>
                <c:pt idx="8">
                  <c:v>418.76666666666665</c:v>
                </c:pt>
                <c:pt idx="9">
                  <c:v>120.06451612903226</c:v>
                </c:pt>
                <c:pt idx="10">
                  <c:v>57.43333333333333</c:v>
                </c:pt>
                <c:pt idx="11">
                  <c:v>333</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259.29032258064518</c:v>
                </c:pt>
                <c:pt idx="1">
                  <c:v>1632.9285714285713</c:v>
                </c:pt>
                <c:pt idx="2">
                  <c:v>820.54838709677415</c:v>
                </c:pt>
                <c:pt idx="3">
                  <c:v>1056.3</c:v>
                </c:pt>
                <c:pt idx="4">
                  <c:v>57.612903225806448</c:v>
                </c:pt>
                <c:pt idx="5">
                  <c:v>39.56666666666667</c:v>
                </c:pt>
                <c:pt idx="6">
                  <c:v>40.677419354838712</c:v>
                </c:pt>
                <c:pt idx="7">
                  <c:v>27.967741935483872</c:v>
                </c:pt>
                <c:pt idx="8">
                  <c:v>23.033333333333335</c:v>
                </c:pt>
                <c:pt idx="9">
                  <c:v>26.677419354838708</c:v>
                </c:pt>
                <c:pt idx="10">
                  <c:v>25.366666666666667</c:v>
                </c:pt>
                <c:pt idx="11">
                  <c:v>35.161290322580648</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1512.3870967741937</c:v>
                </c:pt>
                <c:pt idx="1">
                  <c:v>1773.4482758620691</c:v>
                </c:pt>
                <c:pt idx="2">
                  <c:v>2575.1612903225805</c:v>
                </c:pt>
                <c:pt idx="3">
                  <c:v>1999.9333333333334</c:v>
                </c:pt>
                <c:pt idx="4">
                  <c:v>737.74193548387098</c:v>
                </c:pt>
                <c:pt idx="5">
                  <c:v>218.63333333333333</c:v>
                </c:pt>
                <c:pt idx="6">
                  <c:v>81.193548387096769</c:v>
                </c:pt>
                <c:pt idx="7">
                  <c:v>65.758620689655174</c:v>
                </c:pt>
                <c:pt idx="8">
                  <c:v>98.36666666666666</c:v>
                </c:pt>
                <c:pt idx="9">
                  <c:v>107.19354838709677</c:v>
                </c:pt>
                <c:pt idx="10">
                  <c:v>808.33333333333337</c:v>
                </c:pt>
                <c:pt idx="11">
                  <c:v>1222.8</c:v>
                </c:pt>
              </c:numCache>
            </c:numRef>
          </c:val>
          <c:smooth val="0"/>
        </c:ser>
        <c:dLbls>
          <c:showLegendKey val="0"/>
          <c:showVal val="0"/>
          <c:showCatName val="0"/>
          <c:showSerName val="0"/>
          <c:showPercent val="0"/>
          <c:showBubbleSize val="0"/>
        </c:dLbls>
        <c:marker val="1"/>
        <c:smooth val="0"/>
        <c:axId val="196630400"/>
        <c:axId val="196644864"/>
      </c:lineChart>
      <c:catAx>
        <c:axId val="196630400"/>
        <c:scaling>
          <c:orientation val="minMax"/>
        </c:scaling>
        <c:delete val="0"/>
        <c:axPos val="b"/>
        <c:majorGridlines>
          <c:spPr>
            <a:ln>
              <a:prstDash val="sysDash"/>
            </a:ln>
          </c:spPr>
        </c:majorGridlines>
        <c:majorTickMark val="none"/>
        <c:minorTickMark val="none"/>
        <c:tickLblPos val="nextTo"/>
        <c:crossAx val="196644864"/>
        <c:crosses val="autoZero"/>
        <c:auto val="1"/>
        <c:lblAlgn val="ctr"/>
        <c:lblOffset val="100"/>
        <c:noMultiLvlLbl val="0"/>
      </c:catAx>
      <c:valAx>
        <c:axId val="19664486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96630400"/>
        <c:crosses val="autoZero"/>
        <c:crossBetween val="midCat"/>
      </c:valAx>
    </c:plotArea>
    <c:legend>
      <c:legendPos val="r"/>
      <c:layout>
        <c:manualLayout>
          <c:xMode val="edge"/>
          <c:yMode val="edge"/>
          <c:x val="0.775247094113236"/>
          <c:y val="0.16275523048272522"/>
          <c:w val="0.10811550542660886"/>
          <c:h val="0.2922491052254832"/>
        </c:manualLayout>
      </c:layout>
      <c:overlay val="0"/>
    </c:legend>
    <c:plotVisOnly val="1"/>
    <c:dispBlanksAs val="zero"/>
    <c:showDLblsOverMax val="0"/>
  </c:chart>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#22, USGS #</a:t>
            </a:r>
            <a:r>
              <a:rPr lang="en-US" sz="1800" b="1" i="0" u="none" strike="noStrike" baseline="0" dirty="0"/>
              <a:t>02177000, </a:t>
            </a:r>
            <a:r>
              <a:rPr lang="en-US" sz="1800" b="1" i="0" u="none" strike="noStrike" baseline="0" dirty="0">
                <a:effectLst/>
              </a:rPr>
              <a:t>Savannah Basin,</a:t>
            </a:r>
            <a:r>
              <a:rPr lang="en-US" sz="1800" b="1" i="0" u="none" strike="noStrike" baseline="0" dirty="0"/>
              <a:t> </a:t>
            </a:r>
          </a:p>
          <a:p>
            <a:pPr>
              <a:defRPr/>
            </a:pPr>
            <a:r>
              <a:rPr lang="en-US" sz="1800" b="1" i="0" u="none" strike="noStrike" baseline="0" dirty="0">
                <a:effectLst/>
              </a:rPr>
              <a:t>CHATTOOGA RIVER NEAR CLAYTON</a:t>
            </a:r>
            <a:r>
              <a:rPr lang="en-US" sz="1800" b="1" i="0" u="none" strike="noStrike" baseline="0" dirty="0"/>
              <a:t>, GA</a:t>
            </a:r>
            <a:endParaRPr lang="en-US" dirty="0">
              <a:effectLst/>
            </a:endParaRPr>
          </a:p>
        </c:rich>
      </c:tx>
      <c:layout>
        <c:manualLayout>
          <c:xMode val="edge"/>
          <c:yMode val="edge"/>
          <c:x val="0.28767765567765569"/>
          <c:y val="4.3680039924244365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737.9677419354839</c:v>
                </c:pt>
                <c:pt idx="1">
                  <c:v>805.65517241379314</c:v>
                </c:pt>
                <c:pt idx="2">
                  <c:v>849.67741935483866</c:v>
                </c:pt>
                <c:pt idx="3">
                  <c:v>827.1</c:v>
                </c:pt>
                <c:pt idx="4">
                  <c:v>620.64516129032256</c:v>
                </c:pt>
                <c:pt idx="5">
                  <c:v>537.63333333333333</c:v>
                </c:pt>
                <c:pt idx="6">
                  <c:v>420.51612903225805</c:v>
                </c:pt>
                <c:pt idx="7">
                  <c:v>379.61290322580646</c:v>
                </c:pt>
                <c:pt idx="8">
                  <c:v>348.36666666666667</c:v>
                </c:pt>
                <c:pt idx="9">
                  <c:v>352.29032258064518</c:v>
                </c:pt>
                <c:pt idx="10">
                  <c:v>399.36666666666667</c:v>
                </c:pt>
                <c:pt idx="11">
                  <c:v>590.67741935483866</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475.41290322580647</c:v>
                </c:pt>
                <c:pt idx="1">
                  <c:v>509.59852216748772</c:v>
                </c:pt>
                <c:pt idx="2">
                  <c:v>608.24516129032259</c:v>
                </c:pt>
                <c:pt idx="3">
                  <c:v>590.96</c:v>
                </c:pt>
                <c:pt idx="4">
                  <c:v>471.49677419354839</c:v>
                </c:pt>
                <c:pt idx="5">
                  <c:v>377.01333333333332</c:v>
                </c:pt>
                <c:pt idx="6">
                  <c:v>279.60645161290324</c:v>
                </c:pt>
                <c:pt idx="7">
                  <c:v>242.70322580645163</c:v>
                </c:pt>
                <c:pt idx="8">
                  <c:v>240.34666666666666</c:v>
                </c:pt>
                <c:pt idx="9">
                  <c:v>219.16774193548389</c:v>
                </c:pt>
                <c:pt idx="10">
                  <c:v>275.86666666666667</c:v>
                </c:pt>
                <c:pt idx="11">
                  <c:v>370.36129032258066</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406.20645161290321</c:v>
                </c:pt>
                <c:pt idx="1">
                  <c:v>484.55</c:v>
                </c:pt>
                <c:pt idx="2">
                  <c:v>512.3741935483871</c:v>
                </c:pt>
                <c:pt idx="3">
                  <c:v>484.73333333333335</c:v>
                </c:pt>
                <c:pt idx="4">
                  <c:v>415.92903225806452</c:v>
                </c:pt>
                <c:pt idx="5">
                  <c:v>278.51333333333332</c:v>
                </c:pt>
                <c:pt idx="6">
                  <c:v>248.64516129032256</c:v>
                </c:pt>
                <c:pt idx="7">
                  <c:v>194.55483870967743</c:v>
                </c:pt>
                <c:pt idx="8">
                  <c:v>178.15333333333334</c:v>
                </c:pt>
                <c:pt idx="9">
                  <c:v>183.07741935483872</c:v>
                </c:pt>
                <c:pt idx="10">
                  <c:v>231.18</c:v>
                </c:pt>
                <c:pt idx="11">
                  <c:v>306.45806451612901</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322.20645161290321</c:v>
                </c:pt>
                <c:pt idx="1">
                  <c:v>413.23571428571427</c:v>
                </c:pt>
                <c:pt idx="2">
                  <c:v>456.2</c:v>
                </c:pt>
                <c:pt idx="3">
                  <c:v>421.58</c:v>
                </c:pt>
                <c:pt idx="4">
                  <c:v>321.18064516129033</c:v>
                </c:pt>
                <c:pt idx="5">
                  <c:v>236.92</c:v>
                </c:pt>
                <c:pt idx="6">
                  <c:v>216.64516129032256</c:v>
                </c:pt>
                <c:pt idx="7">
                  <c:v>173.27096774193549</c:v>
                </c:pt>
                <c:pt idx="8">
                  <c:v>169.68666666666667</c:v>
                </c:pt>
                <c:pt idx="9">
                  <c:v>146.60645161290321</c:v>
                </c:pt>
                <c:pt idx="10">
                  <c:v>185.84666666666666</c:v>
                </c:pt>
                <c:pt idx="11">
                  <c:v>252.67741935483869</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155.32258064516128</c:v>
                </c:pt>
                <c:pt idx="1">
                  <c:v>346.67857142857144</c:v>
                </c:pt>
                <c:pt idx="2">
                  <c:v>387.41935483870969</c:v>
                </c:pt>
                <c:pt idx="3">
                  <c:v>349.43333333333334</c:v>
                </c:pt>
                <c:pt idx="4">
                  <c:v>261.16129032258067</c:v>
                </c:pt>
                <c:pt idx="5">
                  <c:v>202.03333333333333</c:v>
                </c:pt>
                <c:pt idx="6">
                  <c:v>143.29032258064515</c:v>
                </c:pt>
                <c:pt idx="7">
                  <c:v>152.38709677419354</c:v>
                </c:pt>
                <c:pt idx="8">
                  <c:v>117.93333333333334</c:v>
                </c:pt>
                <c:pt idx="9">
                  <c:v>98.645161290322577</c:v>
                </c:pt>
                <c:pt idx="10">
                  <c:v>155.19999999999999</c:v>
                </c:pt>
                <c:pt idx="11">
                  <c:v>182.90322580645162</c:v>
                </c:pt>
              </c:numCache>
            </c:numRef>
          </c:val>
        </c:ser>
        <c:dLbls>
          <c:showLegendKey val="0"/>
          <c:showVal val="0"/>
          <c:showCatName val="0"/>
          <c:showSerName val="0"/>
          <c:showPercent val="0"/>
          <c:showBubbleSize val="0"/>
        </c:dLbls>
        <c:axId val="200101248"/>
        <c:axId val="20012390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1009.483870967742</c:v>
                </c:pt>
                <c:pt idx="1">
                  <c:v>425.46428571428572</c:v>
                </c:pt>
                <c:pt idx="2">
                  <c:v>638.16129032258061</c:v>
                </c:pt>
                <c:pt idx="3">
                  <c:v>394.6</c:v>
                </c:pt>
                <c:pt idx="4">
                  <c:v>282.61290322580646</c:v>
                </c:pt>
                <c:pt idx="5">
                  <c:v>214.66666666666666</c:v>
                </c:pt>
                <c:pt idx="6">
                  <c:v>212.48387096774192</c:v>
                </c:pt>
                <c:pt idx="7">
                  <c:v>152.38709677419354</c:v>
                </c:pt>
                <c:pt idx="8">
                  <c:v>121.83333333333333</c:v>
                </c:pt>
                <c:pt idx="9">
                  <c:v>148.45161290322579</c:v>
                </c:pt>
                <c:pt idx="10">
                  <c:v>161.46666666666667</c:v>
                </c:pt>
                <c:pt idx="11">
                  <c:v>280.16129032258067</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373.93548387096774</c:v>
                </c:pt>
                <c:pt idx="1">
                  <c:v>510.39285714285717</c:v>
                </c:pt>
                <c:pt idx="2">
                  <c:v>1268.6129032258063</c:v>
                </c:pt>
                <c:pt idx="3">
                  <c:v>1058.7</c:v>
                </c:pt>
                <c:pt idx="4">
                  <c:v>626.16129032258061</c:v>
                </c:pt>
                <c:pt idx="5">
                  <c:v>372.8</c:v>
                </c:pt>
                <c:pt idx="6">
                  <c:v>314.38709677419354</c:v>
                </c:pt>
                <c:pt idx="7">
                  <c:v>177.54838709677421</c:v>
                </c:pt>
                <c:pt idx="8">
                  <c:v>245.13333333333333</c:v>
                </c:pt>
                <c:pt idx="9">
                  <c:v>138.09677419354838</c:v>
                </c:pt>
                <c:pt idx="10">
                  <c:v>390.03333333333336</c:v>
                </c:pt>
                <c:pt idx="11">
                  <c:v>775.09677419354841</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768.32258064516134</c:v>
                </c:pt>
                <c:pt idx="1">
                  <c:v>561.24137931034488</c:v>
                </c:pt>
                <c:pt idx="2">
                  <c:v>607.19354838709683</c:v>
                </c:pt>
                <c:pt idx="3">
                  <c:v>917.2</c:v>
                </c:pt>
                <c:pt idx="4">
                  <c:v>479.54838709677421</c:v>
                </c:pt>
                <c:pt idx="5">
                  <c:v>339</c:v>
                </c:pt>
                <c:pt idx="6">
                  <c:v>245.90322580645162</c:v>
                </c:pt>
                <c:pt idx="7">
                  <c:v>231.35483870967741</c:v>
                </c:pt>
                <c:pt idx="8">
                  <c:v>219.83333333333334</c:v>
                </c:pt>
                <c:pt idx="9">
                  <c:v>526.0322580645161</c:v>
                </c:pt>
                <c:pt idx="10">
                  <c:v>1068.3</c:v>
                </c:pt>
                <c:pt idx="11">
                  <c:v>1778.8666666666666</c:v>
                </c:pt>
              </c:numCache>
            </c:numRef>
          </c:val>
          <c:smooth val="0"/>
        </c:ser>
        <c:dLbls>
          <c:showLegendKey val="0"/>
          <c:showVal val="0"/>
          <c:showCatName val="0"/>
          <c:showSerName val="0"/>
          <c:showPercent val="0"/>
          <c:showBubbleSize val="0"/>
        </c:dLbls>
        <c:marker val="1"/>
        <c:smooth val="0"/>
        <c:axId val="200101248"/>
        <c:axId val="200123904"/>
      </c:lineChart>
      <c:catAx>
        <c:axId val="200101248"/>
        <c:scaling>
          <c:orientation val="minMax"/>
        </c:scaling>
        <c:delete val="0"/>
        <c:axPos val="b"/>
        <c:majorGridlines>
          <c:spPr>
            <a:ln>
              <a:prstDash val="sysDash"/>
            </a:ln>
          </c:spPr>
        </c:majorGridlines>
        <c:majorTickMark val="none"/>
        <c:minorTickMark val="none"/>
        <c:tickLblPos val="nextTo"/>
        <c:crossAx val="200123904"/>
        <c:crosses val="autoZero"/>
        <c:auto val="1"/>
        <c:lblAlgn val="ctr"/>
        <c:lblOffset val="100"/>
        <c:noMultiLvlLbl val="0"/>
      </c:catAx>
      <c:valAx>
        <c:axId val="20012390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00101248"/>
        <c:crosses val="autoZero"/>
        <c:crossBetween val="midCat"/>
      </c:valAx>
    </c:plotArea>
    <c:legend>
      <c:legendPos val="r"/>
      <c:layout>
        <c:manualLayout>
          <c:xMode val="edge"/>
          <c:yMode val="edge"/>
          <c:x val="0.775247094113236"/>
          <c:y val="0.13249804440103083"/>
          <c:w val="0.10811550542660886"/>
          <c:h val="0.2922491052254832"/>
        </c:manualLayout>
      </c:layout>
      <c:overlay val="0"/>
    </c:legend>
    <c:plotVisOnly val="1"/>
    <c:dispBlanksAs val="zero"/>
    <c:showDLblsOverMax val="0"/>
  </c:chart>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#23, USGS #02192000, Savannah Basin</a:t>
            </a:r>
          </a:p>
          <a:p>
            <a:pPr>
              <a:defRPr/>
            </a:pPr>
            <a:r>
              <a:rPr lang="en-US" sz="1800" b="1" i="0" cap="all" baseline="0">
                <a:effectLst/>
              </a:rPr>
              <a:t>Broad River near Bell, GA</a:t>
            </a:r>
            <a:endParaRPr lang="en-US" cap="all" baseline="0">
              <a:effectLst/>
            </a:endParaRPr>
          </a:p>
        </c:rich>
      </c:tx>
      <c:layout>
        <c:manualLayout>
          <c:xMode val="edge"/>
          <c:yMode val="edge"/>
          <c:x val="0.29254212454212453"/>
          <c:y val="2.017145738779627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1914.8387096774193</c:v>
                </c:pt>
                <c:pt idx="1">
                  <c:v>2353.4482758620688</c:v>
                </c:pt>
                <c:pt idx="2">
                  <c:v>2703.5806451612902</c:v>
                </c:pt>
                <c:pt idx="3">
                  <c:v>1940</c:v>
                </c:pt>
                <c:pt idx="4">
                  <c:v>1399.3548387096773</c:v>
                </c:pt>
                <c:pt idx="5">
                  <c:v>1111.1666666666667</c:v>
                </c:pt>
                <c:pt idx="6">
                  <c:v>901.11290322580646</c:v>
                </c:pt>
                <c:pt idx="7">
                  <c:v>804.61290322580646</c:v>
                </c:pt>
                <c:pt idx="8">
                  <c:v>731.43333333333328</c:v>
                </c:pt>
                <c:pt idx="9">
                  <c:v>781.58064516129036</c:v>
                </c:pt>
                <c:pt idx="10">
                  <c:v>940.25</c:v>
                </c:pt>
                <c:pt idx="11">
                  <c:v>1349.3548387096776</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1250.3677419354838</c:v>
                </c:pt>
                <c:pt idx="1">
                  <c:v>1512.7339901477835</c:v>
                </c:pt>
                <c:pt idx="2">
                  <c:v>1780.8064516129034</c:v>
                </c:pt>
                <c:pt idx="3">
                  <c:v>1364.04</c:v>
                </c:pt>
                <c:pt idx="4">
                  <c:v>913.40645161290331</c:v>
                </c:pt>
                <c:pt idx="5">
                  <c:v>751.63333333333344</c:v>
                </c:pt>
                <c:pt idx="6">
                  <c:v>643.92258064516125</c:v>
                </c:pt>
                <c:pt idx="7">
                  <c:v>432.3290322580645</c:v>
                </c:pt>
                <c:pt idx="8">
                  <c:v>445.24666666666673</c:v>
                </c:pt>
                <c:pt idx="9">
                  <c:v>472.27096774193552</c:v>
                </c:pt>
                <c:pt idx="10">
                  <c:v>567.43333333333339</c:v>
                </c:pt>
                <c:pt idx="11">
                  <c:v>887.85806451612905</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1014.4064516129032</c:v>
                </c:pt>
                <c:pt idx="1">
                  <c:v>1274.6428571428573</c:v>
                </c:pt>
                <c:pt idx="2">
                  <c:v>1494.6709677419356</c:v>
                </c:pt>
                <c:pt idx="3">
                  <c:v>1171.8599999999999</c:v>
                </c:pt>
                <c:pt idx="4">
                  <c:v>684.80645161290329</c:v>
                </c:pt>
                <c:pt idx="5">
                  <c:v>447.94666666666672</c:v>
                </c:pt>
                <c:pt idx="6">
                  <c:v>378.87419354838715</c:v>
                </c:pt>
                <c:pt idx="7">
                  <c:v>276.76129032258069</c:v>
                </c:pt>
                <c:pt idx="8">
                  <c:v>314.83333333333337</c:v>
                </c:pt>
                <c:pt idx="9">
                  <c:v>297.9548387096774</c:v>
                </c:pt>
                <c:pt idx="10">
                  <c:v>468.75</c:v>
                </c:pt>
                <c:pt idx="11">
                  <c:v>763.3096774193549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893.26774193548385</c:v>
                </c:pt>
                <c:pt idx="1">
                  <c:v>914.76834975369468</c:v>
                </c:pt>
                <c:pt idx="2">
                  <c:v>1273.5483870967741</c:v>
                </c:pt>
                <c:pt idx="3">
                  <c:v>1062.0833333333333</c:v>
                </c:pt>
                <c:pt idx="4">
                  <c:v>537.77741935483868</c:v>
                </c:pt>
                <c:pt idx="5">
                  <c:v>332.05666666666667</c:v>
                </c:pt>
                <c:pt idx="6">
                  <c:v>228.14516129032259</c:v>
                </c:pt>
                <c:pt idx="7">
                  <c:v>214.70645161290324</c:v>
                </c:pt>
                <c:pt idx="8">
                  <c:v>240.28333333333333</c:v>
                </c:pt>
                <c:pt idx="9">
                  <c:v>230.86612903225807</c:v>
                </c:pt>
                <c:pt idx="10">
                  <c:v>383.625</c:v>
                </c:pt>
                <c:pt idx="11">
                  <c:v>638.36129032258066</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505.96774193548384</c:v>
                </c:pt>
                <c:pt idx="1">
                  <c:v>762.75</c:v>
                </c:pt>
                <c:pt idx="2">
                  <c:v>969.51612903225805</c:v>
                </c:pt>
                <c:pt idx="3">
                  <c:v>519.26666666666665</c:v>
                </c:pt>
                <c:pt idx="4">
                  <c:v>369.06451612903226</c:v>
                </c:pt>
                <c:pt idx="5">
                  <c:v>238.4</c:v>
                </c:pt>
                <c:pt idx="6">
                  <c:v>162</c:v>
                </c:pt>
                <c:pt idx="7">
                  <c:v>89.161290322580641</c:v>
                </c:pt>
                <c:pt idx="8">
                  <c:v>157.13333333333333</c:v>
                </c:pt>
                <c:pt idx="9">
                  <c:v>148.16129032258064</c:v>
                </c:pt>
                <c:pt idx="10">
                  <c:v>207.53333333333333</c:v>
                </c:pt>
                <c:pt idx="11">
                  <c:v>455.25806451612902</c:v>
                </c:pt>
              </c:numCache>
            </c:numRef>
          </c:val>
        </c:ser>
        <c:dLbls>
          <c:showLegendKey val="0"/>
          <c:showVal val="0"/>
          <c:showCatName val="0"/>
          <c:showSerName val="0"/>
          <c:showPercent val="0"/>
          <c:showBubbleSize val="0"/>
        </c:dLbls>
        <c:axId val="203523200"/>
        <c:axId val="20352512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2217.7419354838707</c:v>
                </c:pt>
                <c:pt idx="1">
                  <c:v>1330.3571428571429</c:v>
                </c:pt>
                <c:pt idx="2">
                  <c:v>2703.5806451612902</c:v>
                </c:pt>
                <c:pt idx="3">
                  <c:v>887.6</c:v>
                </c:pt>
                <c:pt idx="4">
                  <c:v>676.06451612903231</c:v>
                </c:pt>
                <c:pt idx="5">
                  <c:v>339.16666666666669</c:v>
                </c:pt>
                <c:pt idx="6">
                  <c:v>361.87096774193549</c:v>
                </c:pt>
                <c:pt idx="7">
                  <c:v>188.90322580645162</c:v>
                </c:pt>
                <c:pt idx="8">
                  <c:v>157.13333333333333</c:v>
                </c:pt>
                <c:pt idx="9">
                  <c:v>158.54838709677421</c:v>
                </c:pt>
                <c:pt idx="10">
                  <c:v>217</c:v>
                </c:pt>
                <c:pt idx="11">
                  <c:v>503.09677419354841</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1025.5806451612902</c:v>
                </c:pt>
                <c:pt idx="1">
                  <c:v>2090</c:v>
                </c:pt>
                <c:pt idx="2">
                  <c:v>2862.5806451612902</c:v>
                </c:pt>
                <c:pt idx="3">
                  <c:v>1673.3333333333333</c:v>
                </c:pt>
                <c:pt idx="4">
                  <c:v>719.77419354838707</c:v>
                </c:pt>
                <c:pt idx="5">
                  <c:v>440.6</c:v>
                </c:pt>
                <c:pt idx="6">
                  <c:v>267.51612903225805</c:v>
                </c:pt>
                <c:pt idx="7">
                  <c:v>195.03225806451613</c:v>
                </c:pt>
                <c:pt idx="8">
                  <c:v>160.73333333333332</c:v>
                </c:pt>
                <c:pt idx="9">
                  <c:v>205.64516129032259</c:v>
                </c:pt>
                <c:pt idx="10">
                  <c:v>382.2</c:v>
                </c:pt>
                <c:pt idx="11">
                  <c:v>762.12903225806451</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1570.9677419354839</c:v>
                </c:pt>
                <c:pt idx="1">
                  <c:v>1642.5862068965516</c:v>
                </c:pt>
                <c:pt idx="2">
                  <c:v>1532.258064516129</c:v>
                </c:pt>
                <c:pt idx="3">
                  <c:v>2345.6666666666665</c:v>
                </c:pt>
                <c:pt idx="4">
                  <c:v>779.52</c:v>
                </c:pt>
                <c:pt idx="5">
                  <c:v>741.73333333333335</c:v>
                </c:pt>
                <c:pt idx="6">
                  <c:v>569.67741935483866</c:v>
                </c:pt>
                <c:pt idx="7">
                  <c:v>512.58064516129036</c:v>
                </c:pt>
                <c:pt idx="8">
                  <c:v>444.63333333333333</c:v>
                </c:pt>
                <c:pt idx="9">
                  <c:v>1933.1290322580646</c:v>
                </c:pt>
                <c:pt idx="10">
                  <c:v>5298.666666666667</c:v>
                </c:pt>
                <c:pt idx="11">
                  <c:v>6922.666666666667</c:v>
                </c:pt>
              </c:numCache>
            </c:numRef>
          </c:val>
          <c:smooth val="0"/>
        </c:ser>
        <c:dLbls>
          <c:showLegendKey val="0"/>
          <c:showVal val="0"/>
          <c:showCatName val="0"/>
          <c:showSerName val="0"/>
          <c:showPercent val="0"/>
          <c:showBubbleSize val="0"/>
        </c:dLbls>
        <c:marker val="1"/>
        <c:smooth val="0"/>
        <c:axId val="203523200"/>
        <c:axId val="203525120"/>
      </c:lineChart>
      <c:catAx>
        <c:axId val="203523200"/>
        <c:scaling>
          <c:orientation val="minMax"/>
        </c:scaling>
        <c:delete val="0"/>
        <c:axPos val="b"/>
        <c:majorGridlines>
          <c:spPr>
            <a:ln>
              <a:prstDash val="sysDash"/>
            </a:ln>
          </c:spPr>
        </c:majorGridlines>
        <c:majorTickMark val="none"/>
        <c:minorTickMark val="none"/>
        <c:tickLblPos val="nextTo"/>
        <c:crossAx val="203525120"/>
        <c:crosses val="autoZero"/>
        <c:auto val="1"/>
        <c:lblAlgn val="ctr"/>
        <c:lblOffset val="100"/>
        <c:noMultiLvlLbl val="0"/>
      </c:catAx>
      <c:valAx>
        <c:axId val="20352512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03523200"/>
        <c:crosses val="autoZero"/>
        <c:crossBetween val="midCat"/>
      </c:valAx>
    </c:plotArea>
    <c:legend>
      <c:legendPos val="r"/>
      <c:layout>
        <c:manualLayout>
          <c:xMode val="edge"/>
          <c:yMode val="edge"/>
          <c:x val="0.77231669118283297"/>
          <c:y val="0.15065240843359071"/>
          <c:w val="0.10811550542660886"/>
          <c:h val="0.30331411739675085"/>
        </c:manualLayout>
      </c:layout>
      <c:overlay val="0"/>
    </c:legend>
    <c:plotVisOnly val="1"/>
    <c:dispBlanksAs val="zero"/>
    <c:showDLblsOverMax val="0"/>
  </c:chart>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#24, USGS #</a:t>
            </a:r>
            <a:r>
              <a:rPr lang="en-US" sz="1800" b="1" i="0" u="none" strike="noStrike" baseline="0"/>
              <a:t>02198100</a:t>
            </a:r>
            <a:r>
              <a:rPr lang="en-US" sz="1800" b="1" i="0" u="none" strike="noStrike" baseline="0">
                <a:effectLst/>
              </a:rPr>
              <a:t>, Savannah Basin,</a:t>
            </a:r>
          </a:p>
          <a:p>
            <a:pPr>
              <a:defRPr/>
            </a:pPr>
            <a:r>
              <a:rPr lang="en-US" sz="1800" b="1" i="0" u="none" strike="noStrike" baseline="0"/>
              <a:t> </a:t>
            </a:r>
            <a:r>
              <a:rPr lang="en-US" sz="1800" b="1" i="0" u="none" strike="noStrike" baseline="0">
                <a:effectLst/>
              </a:rPr>
              <a:t>BEAVERDAM CREEK NEAR SARDIS</a:t>
            </a:r>
            <a:r>
              <a:rPr lang="en-US" sz="1800" b="1" i="0" u="none" strike="noStrike" baseline="0"/>
              <a:t>, GA</a:t>
            </a:r>
            <a:endParaRPr lang="en-US">
              <a:effectLst/>
            </a:endParaRPr>
          </a:p>
        </c:rich>
      </c:tx>
      <c:layout>
        <c:manualLayout>
          <c:xMode val="edge"/>
          <c:yMode val="edge"/>
          <c:x val="0.29646886446886445"/>
          <c:y val="5.9404301327895355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16.25</c:v>
                </c:pt>
                <c:pt idx="1">
                  <c:v>34.653940886699509</c:v>
                </c:pt>
                <c:pt idx="2">
                  <c:v>40.569354838709678</c:v>
                </c:pt>
                <c:pt idx="3">
                  <c:v>16.798333333333332</c:v>
                </c:pt>
                <c:pt idx="4">
                  <c:v>6.1580645161290315</c:v>
                </c:pt>
                <c:pt idx="5">
                  <c:v>5.7733333333333334</c:v>
                </c:pt>
                <c:pt idx="6">
                  <c:v>5.0370967741935484</c:v>
                </c:pt>
                <c:pt idx="7">
                  <c:v>3.911290322580645</c:v>
                </c:pt>
                <c:pt idx="8">
                  <c:v>4.4416666666666673</c:v>
                </c:pt>
                <c:pt idx="9">
                  <c:v>4.9451612903225808</c:v>
                </c:pt>
                <c:pt idx="10">
                  <c:v>6.6183333333333341</c:v>
                </c:pt>
                <c:pt idx="11">
                  <c:v>10.388709677419355</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8.2483870967741932</c:v>
                </c:pt>
                <c:pt idx="1">
                  <c:v>10.244827586206895</c:v>
                </c:pt>
                <c:pt idx="2">
                  <c:v>15.409677419354839</c:v>
                </c:pt>
                <c:pt idx="3">
                  <c:v>7.8766666666666669</c:v>
                </c:pt>
                <c:pt idx="4">
                  <c:v>4.4516129032258061</c:v>
                </c:pt>
                <c:pt idx="5">
                  <c:v>4.3599999999999994</c:v>
                </c:pt>
                <c:pt idx="6">
                  <c:v>3.3645161290322583</c:v>
                </c:pt>
                <c:pt idx="7">
                  <c:v>3.2290322580645165</c:v>
                </c:pt>
                <c:pt idx="8">
                  <c:v>3.373333333333334</c:v>
                </c:pt>
                <c:pt idx="9">
                  <c:v>3.5870967741935482</c:v>
                </c:pt>
                <c:pt idx="10">
                  <c:v>4.84</c:v>
                </c:pt>
                <c:pt idx="11">
                  <c:v>5.5290322580645181</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6.7596774193548406</c:v>
                </c:pt>
                <c:pt idx="1">
                  <c:v>9.5874999999999986</c:v>
                </c:pt>
                <c:pt idx="2">
                  <c:v>10.966129032258063</c:v>
                </c:pt>
                <c:pt idx="3">
                  <c:v>5.9183333333333348</c:v>
                </c:pt>
                <c:pt idx="4">
                  <c:v>4.1516129032258062</c:v>
                </c:pt>
                <c:pt idx="5">
                  <c:v>3.7683333333333335</c:v>
                </c:pt>
                <c:pt idx="6">
                  <c:v>3.0387096774193547</c:v>
                </c:pt>
                <c:pt idx="7">
                  <c:v>2.9548387096774196</c:v>
                </c:pt>
                <c:pt idx="8">
                  <c:v>3.1816666666666666</c:v>
                </c:pt>
                <c:pt idx="9">
                  <c:v>3.475806451612903</c:v>
                </c:pt>
                <c:pt idx="10">
                  <c:v>4.043333333333333</c:v>
                </c:pt>
                <c:pt idx="11">
                  <c:v>4.9758064516129039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5.3443548387096786</c:v>
                </c:pt>
                <c:pt idx="1">
                  <c:v>8.3678571428571438</c:v>
                </c:pt>
                <c:pt idx="2">
                  <c:v>8.9403225806451623</c:v>
                </c:pt>
                <c:pt idx="3">
                  <c:v>4.7433333333333341</c:v>
                </c:pt>
                <c:pt idx="4">
                  <c:v>3.3935483870967738</c:v>
                </c:pt>
                <c:pt idx="5">
                  <c:v>3.2766666666666673</c:v>
                </c:pt>
                <c:pt idx="6">
                  <c:v>2.9556451612903221</c:v>
                </c:pt>
                <c:pt idx="7">
                  <c:v>2.7588709677419359</c:v>
                </c:pt>
                <c:pt idx="8">
                  <c:v>3.0825000000000005</c:v>
                </c:pt>
                <c:pt idx="9">
                  <c:v>2.7846774193548383</c:v>
                </c:pt>
                <c:pt idx="10">
                  <c:v>3.6366666666666663</c:v>
                </c:pt>
                <c:pt idx="11">
                  <c:v>4.9532258064516128</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3.9387096774193546</c:v>
                </c:pt>
                <c:pt idx="1">
                  <c:v>4.3250000000000002</c:v>
                </c:pt>
                <c:pt idx="2">
                  <c:v>5.2967741935483881</c:v>
                </c:pt>
                <c:pt idx="3">
                  <c:v>4.3033333333333328</c:v>
                </c:pt>
                <c:pt idx="4">
                  <c:v>3.1387096774193552</c:v>
                </c:pt>
                <c:pt idx="5">
                  <c:v>2.5833333333333335</c:v>
                </c:pt>
                <c:pt idx="6">
                  <c:v>2.1322580645161291</c:v>
                </c:pt>
                <c:pt idx="7">
                  <c:v>2.6419354838709679</c:v>
                </c:pt>
                <c:pt idx="8">
                  <c:v>2.6366666666666672</c:v>
                </c:pt>
                <c:pt idx="9">
                  <c:v>2.2354838709677418</c:v>
                </c:pt>
                <c:pt idx="10">
                  <c:v>2.7733333333333334</c:v>
                </c:pt>
                <c:pt idx="11">
                  <c:v>4.1419354838709674</c:v>
                </c:pt>
              </c:numCache>
            </c:numRef>
          </c:val>
        </c:ser>
        <c:dLbls>
          <c:showLegendKey val="0"/>
          <c:showVal val="0"/>
          <c:showCatName val="0"/>
          <c:showSerName val="0"/>
          <c:showPercent val="0"/>
          <c:showBubbleSize val="0"/>
        </c:dLbls>
        <c:axId val="206674560"/>
        <c:axId val="20668902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20.903225806451612</c:v>
                </c:pt>
                <c:pt idx="1">
                  <c:v>32.714285714285715</c:v>
                </c:pt>
                <c:pt idx="2">
                  <c:v>17.625806451612902</c:v>
                </c:pt>
                <c:pt idx="3">
                  <c:v>13.94</c:v>
                </c:pt>
                <c:pt idx="4">
                  <c:v>5.7096774193548381</c:v>
                </c:pt>
                <c:pt idx="5">
                  <c:v>7.9366666666666656</c:v>
                </c:pt>
                <c:pt idx="6">
                  <c:v>3.7935483870967732</c:v>
                </c:pt>
                <c:pt idx="7">
                  <c:v>3.5645161290322585</c:v>
                </c:pt>
                <c:pt idx="8">
                  <c:v>3.373333333333334</c:v>
                </c:pt>
                <c:pt idx="9">
                  <c:v>3.8419354838709672</c:v>
                </c:pt>
                <c:pt idx="10">
                  <c:v>3.5399999999999996</c:v>
                </c:pt>
                <c:pt idx="11">
                  <c:v>12.012903225806451</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5.1161290322580655</c:v>
                </c:pt>
                <c:pt idx="1">
                  <c:v>13.764285714285709</c:v>
                </c:pt>
                <c:pt idx="2">
                  <c:v>12.687096774193547</c:v>
                </c:pt>
                <c:pt idx="3">
                  <c:v>13.103333333333335</c:v>
                </c:pt>
                <c:pt idx="4">
                  <c:v>3.1999999999999997</c:v>
                </c:pt>
                <c:pt idx="5">
                  <c:v>2.5833333333333335</c:v>
                </c:pt>
                <c:pt idx="6">
                  <c:v>3.0419354838709678</c:v>
                </c:pt>
                <c:pt idx="7">
                  <c:v>2.6419354838709679</c:v>
                </c:pt>
                <c:pt idx="8">
                  <c:v>2.6366666666666672</c:v>
                </c:pt>
                <c:pt idx="9">
                  <c:v>2.5580645161290319</c:v>
                </c:pt>
                <c:pt idx="10">
                  <c:v>3.9266666666666663</c:v>
                </c:pt>
                <c:pt idx="11">
                  <c:v>4.1419354838709674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61.903225806451616</c:v>
                </c:pt>
                <c:pt idx="1">
                  <c:v>96.965517241379317</c:v>
                </c:pt>
                <c:pt idx="2">
                  <c:v>86.870967741935488</c:v>
                </c:pt>
                <c:pt idx="3">
                  <c:v>66.599999999999994</c:v>
                </c:pt>
                <c:pt idx="4">
                  <c:v>8.5193548387096794</c:v>
                </c:pt>
                <c:pt idx="5">
                  <c:v>7.7966666666666669</c:v>
                </c:pt>
                <c:pt idx="6">
                  <c:v>7.4612903225806457</c:v>
                </c:pt>
                <c:pt idx="7">
                  <c:v>5</c:v>
                </c:pt>
                <c:pt idx="8">
                  <c:v>5.04</c:v>
                </c:pt>
                <c:pt idx="9">
                  <c:v>29.364516129032257</c:v>
                </c:pt>
                <c:pt idx="10">
                  <c:v>66.066666666666663</c:v>
                </c:pt>
                <c:pt idx="11">
                  <c:v>44.285714285714285</c:v>
                </c:pt>
              </c:numCache>
            </c:numRef>
          </c:val>
          <c:smooth val="0"/>
        </c:ser>
        <c:dLbls>
          <c:showLegendKey val="0"/>
          <c:showVal val="0"/>
          <c:showCatName val="0"/>
          <c:showSerName val="0"/>
          <c:showPercent val="0"/>
          <c:showBubbleSize val="0"/>
        </c:dLbls>
        <c:marker val="1"/>
        <c:smooth val="0"/>
        <c:axId val="206674560"/>
        <c:axId val="206689024"/>
      </c:lineChart>
      <c:catAx>
        <c:axId val="206674560"/>
        <c:scaling>
          <c:orientation val="minMax"/>
        </c:scaling>
        <c:delete val="0"/>
        <c:axPos val="b"/>
        <c:majorGridlines>
          <c:spPr>
            <a:ln>
              <a:prstDash val="sysDash"/>
            </a:ln>
          </c:spPr>
        </c:majorGridlines>
        <c:majorTickMark val="none"/>
        <c:minorTickMark val="none"/>
        <c:tickLblPos val="nextTo"/>
        <c:crossAx val="206689024"/>
        <c:crosses val="autoZero"/>
        <c:auto val="1"/>
        <c:lblAlgn val="ctr"/>
        <c:lblOffset val="100"/>
        <c:noMultiLvlLbl val="0"/>
      </c:catAx>
      <c:valAx>
        <c:axId val="20668902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06674560"/>
        <c:crosses val="autoZero"/>
        <c:crossBetween val="midCat"/>
      </c:valAx>
    </c:plotArea>
    <c:legend>
      <c:legendPos val="r"/>
      <c:layout>
        <c:manualLayout>
          <c:xMode val="edge"/>
          <c:yMode val="edge"/>
          <c:x val="0.77671229557843746"/>
          <c:y val="0.16275523048272522"/>
          <c:w val="0.10811550542660886"/>
          <c:h val="0.2922491052254832"/>
        </c:manualLayout>
      </c:layout>
      <c:overlay val="0"/>
    </c:legend>
    <c:plotVisOnly val="1"/>
    <c:dispBlanksAs val="zero"/>
    <c:showDLblsOverMax val="0"/>
  </c:chart>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#25, USGS #</a:t>
            </a:r>
            <a:r>
              <a:rPr lang="en-US" sz="1800" b="1" i="0" u="none" strike="noStrike" baseline="0"/>
              <a:t>02198000 </a:t>
            </a:r>
            <a:r>
              <a:rPr lang="en-US" sz="1800" b="1" i="0" u="none" strike="noStrike" baseline="0">
                <a:effectLst/>
              </a:rPr>
              <a:t>, Savannah Basin, </a:t>
            </a:r>
          </a:p>
          <a:p>
            <a:pPr>
              <a:defRPr/>
            </a:pPr>
            <a:r>
              <a:rPr lang="en-US" sz="1800" b="1" i="0" u="none" strike="noStrike" baseline="0">
                <a:effectLst/>
              </a:rPr>
              <a:t>BRIER CREEK AT MILLHAVEN</a:t>
            </a:r>
            <a:r>
              <a:rPr lang="en-US" sz="1800" b="1" i="0" u="none" strike="noStrike" baseline="0"/>
              <a:t>, GA</a:t>
            </a:r>
            <a:endParaRPr lang="en-US">
              <a:effectLst/>
            </a:endParaRPr>
          </a:p>
        </c:rich>
      </c:tx>
      <c:layout>
        <c:manualLayout>
          <c:xMode val="edge"/>
          <c:yMode val="edge"/>
          <c:x val="0.29043223443223443"/>
          <c:y val="5.4638476632711333E-3"/>
        </c:manualLayout>
      </c:layout>
      <c:overlay val="0"/>
    </c:title>
    <c:autoTitleDeleted val="0"/>
    <c:plotArea>
      <c:layout>
        <c:manualLayout>
          <c:layoutTarget val="inner"/>
          <c:xMode val="edge"/>
          <c:yMode val="edge"/>
          <c:x val="0.119871935749376"/>
          <c:y val="0.11727955336899075"/>
          <c:w val="0.84360494652383256"/>
          <c:h val="0.78927259659864757"/>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719.06451612903231</c:v>
                </c:pt>
                <c:pt idx="1">
                  <c:v>866.79310344827582</c:v>
                </c:pt>
                <c:pt idx="2">
                  <c:v>1017.8064516129032</c:v>
                </c:pt>
                <c:pt idx="3">
                  <c:v>774.73333333333335</c:v>
                </c:pt>
                <c:pt idx="4">
                  <c:v>434.19354838709677</c:v>
                </c:pt>
                <c:pt idx="5">
                  <c:v>342.06666666666666</c:v>
                </c:pt>
                <c:pt idx="6">
                  <c:v>299.67741935483872</c:v>
                </c:pt>
                <c:pt idx="7">
                  <c:v>287.74193548387098</c:v>
                </c:pt>
                <c:pt idx="8">
                  <c:v>274.66666666666669</c:v>
                </c:pt>
                <c:pt idx="9">
                  <c:v>299.83870967741933</c:v>
                </c:pt>
                <c:pt idx="10">
                  <c:v>325.33333333333331</c:v>
                </c:pt>
                <c:pt idx="11">
                  <c:v>491.93548387096774</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470.42580645161291</c:v>
                </c:pt>
                <c:pt idx="1">
                  <c:v>551.25</c:v>
                </c:pt>
                <c:pt idx="2">
                  <c:v>615.45806451612907</c:v>
                </c:pt>
                <c:pt idx="3">
                  <c:v>464.90000000000003</c:v>
                </c:pt>
                <c:pt idx="4">
                  <c:v>237.83870967741936</c:v>
                </c:pt>
                <c:pt idx="5">
                  <c:v>219.04666666666668</c:v>
                </c:pt>
                <c:pt idx="6">
                  <c:v>178.05161290322582</c:v>
                </c:pt>
                <c:pt idx="7">
                  <c:v>165.67096774193547</c:v>
                </c:pt>
                <c:pt idx="8">
                  <c:v>167.11333333333334</c:v>
                </c:pt>
                <c:pt idx="9">
                  <c:v>193.26451612903224</c:v>
                </c:pt>
                <c:pt idx="10">
                  <c:v>254.70000000000002</c:v>
                </c:pt>
                <c:pt idx="11">
                  <c:v>373.6258064516129</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433.71612903225804</c:v>
                </c:pt>
                <c:pt idx="1">
                  <c:v>496.25467980295565</c:v>
                </c:pt>
                <c:pt idx="2">
                  <c:v>488.09032258064514</c:v>
                </c:pt>
                <c:pt idx="3">
                  <c:v>345.43333333333334</c:v>
                </c:pt>
                <c:pt idx="4">
                  <c:v>183.47096774193551</c:v>
                </c:pt>
                <c:pt idx="5">
                  <c:v>156.17333333333332</c:v>
                </c:pt>
                <c:pt idx="6">
                  <c:v>120.36129032258064</c:v>
                </c:pt>
                <c:pt idx="7">
                  <c:v>138.98709677419353</c:v>
                </c:pt>
                <c:pt idx="8">
                  <c:v>148.06</c:v>
                </c:pt>
                <c:pt idx="9">
                  <c:v>153.30967741935484</c:v>
                </c:pt>
                <c:pt idx="10">
                  <c:v>225.09333333333333</c:v>
                </c:pt>
                <c:pt idx="11">
                  <c:v>312.16774193548389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340.96129032258062</c:v>
                </c:pt>
                <c:pt idx="1">
                  <c:v>369.60357142857146</c:v>
                </c:pt>
                <c:pt idx="2">
                  <c:v>440.64516129032256</c:v>
                </c:pt>
                <c:pt idx="3">
                  <c:v>296.69</c:v>
                </c:pt>
                <c:pt idx="4">
                  <c:v>150.21935483870968</c:v>
                </c:pt>
                <c:pt idx="5">
                  <c:v>131.95333333333332</c:v>
                </c:pt>
                <c:pt idx="6">
                  <c:v>97.854838709677409</c:v>
                </c:pt>
                <c:pt idx="7">
                  <c:v>111.87741935483871</c:v>
                </c:pt>
                <c:pt idx="8">
                  <c:v>132.80000000000001</c:v>
                </c:pt>
                <c:pt idx="9">
                  <c:v>112.40322580645162</c:v>
                </c:pt>
                <c:pt idx="10">
                  <c:v>177.87</c:v>
                </c:pt>
                <c:pt idx="11">
                  <c:v>233.84516129032258</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204.16129032258064</c:v>
                </c:pt>
                <c:pt idx="1">
                  <c:v>210.57142857142858</c:v>
                </c:pt>
                <c:pt idx="2">
                  <c:v>315.61290322580646</c:v>
                </c:pt>
                <c:pt idx="3">
                  <c:v>127.96666666666667</c:v>
                </c:pt>
                <c:pt idx="4">
                  <c:v>100</c:v>
                </c:pt>
                <c:pt idx="5">
                  <c:v>69.533333333333331</c:v>
                </c:pt>
                <c:pt idx="6">
                  <c:v>61.12903225806452</c:v>
                </c:pt>
                <c:pt idx="7">
                  <c:v>49.548387096774192</c:v>
                </c:pt>
                <c:pt idx="8">
                  <c:v>48.56666666666667</c:v>
                </c:pt>
                <c:pt idx="9">
                  <c:v>93.548387096774192</c:v>
                </c:pt>
                <c:pt idx="10">
                  <c:v>107.63333333333334</c:v>
                </c:pt>
                <c:pt idx="11">
                  <c:v>175.12903225806451</c:v>
                </c:pt>
              </c:numCache>
            </c:numRef>
          </c:val>
        </c:ser>
        <c:dLbls>
          <c:showLegendKey val="0"/>
          <c:showVal val="0"/>
          <c:showCatName val="0"/>
          <c:showSerName val="0"/>
          <c:showPercent val="0"/>
          <c:showBubbleSize val="0"/>
        </c:dLbls>
        <c:axId val="209961344"/>
        <c:axId val="20996326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719.06451612903231</c:v>
                </c:pt>
                <c:pt idx="1">
                  <c:v>638.03571428571433</c:v>
                </c:pt>
                <c:pt idx="2">
                  <c:v>765.29032258064512</c:v>
                </c:pt>
                <c:pt idx="3">
                  <c:v>345.83333333333331</c:v>
                </c:pt>
                <c:pt idx="4">
                  <c:v>149.90322580645162</c:v>
                </c:pt>
                <c:pt idx="5">
                  <c:v>203.6</c:v>
                </c:pt>
                <c:pt idx="6">
                  <c:v>109.61290322580645</c:v>
                </c:pt>
                <c:pt idx="7">
                  <c:v>103.61290322580645</c:v>
                </c:pt>
                <c:pt idx="8">
                  <c:v>133.30000000000001</c:v>
                </c:pt>
                <c:pt idx="9">
                  <c:v>95.41935483870968</c:v>
                </c:pt>
                <c:pt idx="10">
                  <c:v>108.1</c:v>
                </c:pt>
                <c:pt idx="11">
                  <c:v>299.41935483870969</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321.64516129032256</c:v>
                </c:pt>
                <c:pt idx="1">
                  <c:v>628.03571428571433</c:v>
                </c:pt>
                <c:pt idx="2">
                  <c:v>445</c:v>
                </c:pt>
                <c:pt idx="3">
                  <c:v>464.36666666666667</c:v>
                </c:pt>
                <c:pt idx="4">
                  <c:v>150.35483870967741</c:v>
                </c:pt>
                <c:pt idx="5">
                  <c:v>69.533333333333331</c:v>
                </c:pt>
                <c:pt idx="6">
                  <c:v>93.677419354838705</c:v>
                </c:pt>
                <c:pt idx="7">
                  <c:v>49.548387096774192</c:v>
                </c:pt>
                <c:pt idx="8">
                  <c:v>48.56666666666667</c:v>
                </c:pt>
                <c:pt idx="9">
                  <c:v>99.838709677419359</c:v>
                </c:pt>
                <c:pt idx="10">
                  <c:v>124.3</c:v>
                </c:pt>
                <c:pt idx="11">
                  <c:v>175.12903225806451</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664.19354838709683</c:v>
                </c:pt>
                <c:pt idx="1">
                  <c:v>648.48275862068965</c:v>
                </c:pt>
                <c:pt idx="2">
                  <c:v>944.06451612903231</c:v>
                </c:pt>
                <c:pt idx="3">
                  <c:v>774.66666666666663</c:v>
                </c:pt>
                <c:pt idx="4">
                  <c:v>259.77419354838707</c:v>
                </c:pt>
                <c:pt idx="5">
                  <c:v>176.83333333333334</c:v>
                </c:pt>
                <c:pt idx="6">
                  <c:v>139.83870967741936</c:v>
                </c:pt>
                <c:pt idx="7">
                  <c:v>112.48387096774194</c:v>
                </c:pt>
                <c:pt idx="8">
                  <c:v>177.93333333333334</c:v>
                </c:pt>
                <c:pt idx="9">
                  <c:v>573.9677419354839</c:v>
                </c:pt>
                <c:pt idx="10">
                  <c:v>932.4666666666667</c:v>
                </c:pt>
                <c:pt idx="11">
                  <c:v>925.63333333333333</c:v>
                </c:pt>
              </c:numCache>
            </c:numRef>
          </c:val>
          <c:smooth val="0"/>
        </c:ser>
        <c:dLbls>
          <c:showLegendKey val="0"/>
          <c:showVal val="0"/>
          <c:showCatName val="0"/>
          <c:showSerName val="0"/>
          <c:showPercent val="0"/>
          <c:showBubbleSize val="0"/>
        </c:dLbls>
        <c:marker val="1"/>
        <c:smooth val="0"/>
        <c:axId val="209961344"/>
        <c:axId val="209963264"/>
      </c:lineChart>
      <c:catAx>
        <c:axId val="209961344"/>
        <c:scaling>
          <c:orientation val="minMax"/>
        </c:scaling>
        <c:delete val="0"/>
        <c:axPos val="b"/>
        <c:majorGridlines>
          <c:spPr>
            <a:ln>
              <a:prstDash val="sysDash"/>
            </a:ln>
          </c:spPr>
        </c:majorGridlines>
        <c:majorTickMark val="none"/>
        <c:minorTickMark val="none"/>
        <c:tickLblPos val="nextTo"/>
        <c:crossAx val="209963264"/>
        <c:crosses val="autoZero"/>
        <c:auto val="1"/>
        <c:lblAlgn val="ctr"/>
        <c:lblOffset val="100"/>
        <c:noMultiLvlLbl val="0"/>
      </c:catAx>
      <c:valAx>
        <c:axId val="20996326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09961344"/>
        <c:crosses val="autoZero"/>
        <c:crossBetween val="midCat"/>
      </c:valAx>
    </c:plotArea>
    <c:legend>
      <c:legendPos val="r"/>
      <c:layout>
        <c:manualLayout>
          <c:xMode val="edge"/>
          <c:yMode val="edge"/>
          <c:x val="0.69759141645755818"/>
          <c:y val="0.1526695017888271"/>
          <c:w val="0.10811550542660886"/>
          <c:h val="0.2922491052254832"/>
        </c:manualLayout>
      </c:layout>
      <c:overlay val="0"/>
    </c:legend>
    <c:plotVisOnly val="1"/>
    <c:dispBlanksAs val="zero"/>
    <c:showDLblsOverMax val="0"/>
  </c:chart>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#26, USGS #</a:t>
            </a:r>
            <a:r>
              <a:rPr lang="en-US" sz="1800" b="1" i="0" u="none" strike="noStrike" baseline="0"/>
              <a:t>02203000</a:t>
            </a:r>
            <a:r>
              <a:rPr lang="en-US" sz="1800" b="1" i="0" u="none" strike="noStrike" baseline="0">
                <a:effectLst/>
              </a:rPr>
              <a:t>, Ogeechee Basin,</a:t>
            </a:r>
            <a:r>
              <a:rPr lang="en-US" sz="1800" b="1" i="0" u="none" strike="noStrike" baseline="0"/>
              <a:t> </a:t>
            </a:r>
          </a:p>
          <a:p>
            <a:pPr>
              <a:defRPr/>
            </a:pPr>
            <a:r>
              <a:rPr lang="en-US" sz="1800" b="1" i="0" u="none" strike="noStrike" baseline="0"/>
              <a:t>CANOOCHEE RIVER NEAR CLAXTON, GA</a:t>
            </a:r>
            <a:endParaRPr lang="en-US">
              <a:effectLst/>
            </a:endParaRPr>
          </a:p>
        </c:rich>
      </c:tx>
      <c:layout>
        <c:manualLayout>
          <c:xMode val="edge"/>
          <c:yMode val="edge"/>
          <c:x val="0.28036999221251191"/>
          <c:y val="5.6356814801977115E-3"/>
        </c:manualLayout>
      </c:layout>
      <c:overlay val="0"/>
    </c:title>
    <c:autoTitleDeleted val="0"/>
    <c:plotArea>
      <c:layout>
        <c:manualLayout>
          <c:layoutTarget val="inner"/>
          <c:xMode val="edge"/>
          <c:yMode val="edge"/>
          <c:x val="0.119871935749376"/>
          <c:y val="0.11526240763021113"/>
          <c:w val="0.84360494652383256"/>
          <c:h val="0.79128974233742722"/>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462.35483870967744</c:v>
                </c:pt>
                <c:pt idx="1">
                  <c:v>786.06896551724139</c:v>
                </c:pt>
                <c:pt idx="2">
                  <c:v>806.41935483870964</c:v>
                </c:pt>
                <c:pt idx="3">
                  <c:v>547.6</c:v>
                </c:pt>
                <c:pt idx="4">
                  <c:v>183.54838709677421</c:v>
                </c:pt>
                <c:pt idx="5">
                  <c:v>111.5</c:v>
                </c:pt>
                <c:pt idx="6">
                  <c:v>94.967741935483872</c:v>
                </c:pt>
                <c:pt idx="7">
                  <c:v>108.90322580645162</c:v>
                </c:pt>
                <c:pt idx="8">
                  <c:v>81.166666666666671</c:v>
                </c:pt>
                <c:pt idx="9">
                  <c:v>76.612903225806448</c:v>
                </c:pt>
                <c:pt idx="10">
                  <c:v>57.833333333333336</c:v>
                </c:pt>
                <c:pt idx="11">
                  <c:v>136.16129032258064</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184.50322580645161</c:v>
                </c:pt>
                <c:pt idx="1">
                  <c:v>283.94285714285712</c:v>
                </c:pt>
                <c:pt idx="2">
                  <c:v>414.45161290322579</c:v>
                </c:pt>
                <c:pt idx="3">
                  <c:v>182.37333333333336</c:v>
                </c:pt>
                <c:pt idx="4">
                  <c:v>38.779354838709686</c:v>
                </c:pt>
                <c:pt idx="5">
                  <c:v>12.757999999999997</c:v>
                </c:pt>
                <c:pt idx="6">
                  <c:v>11.105806451612903</c:v>
                </c:pt>
                <c:pt idx="7">
                  <c:v>11.362580645161287</c:v>
                </c:pt>
                <c:pt idx="8">
                  <c:v>9.6673333333333318</c:v>
                </c:pt>
                <c:pt idx="9">
                  <c:v>7.4232258064516161</c:v>
                </c:pt>
                <c:pt idx="10">
                  <c:v>9.0459999999999994</c:v>
                </c:pt>
                <c:pt idx="11">
                  <c:v>52.148387096774201</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50.800000000000004</c:v>
                </c:pt>
                <c:pt idx="1">
                  <c:v>157.51428571428573</c:v>
                </c:pt>
                <c:pt idx="2">
                  <c:v>254.26451612903227</c:v>
                </c:pt>
                <c:pt idx="3">
                  <c:v>91.8</c:v>
                </c:pt>
                <c:pt idx="4">
                  <c:v>14.551612903225806</c:v>
                </c:pt>
                <c:pt idx="5">
                  <c:v>5.798</c:v>
                </c:pt>
                <c:pt idx="6">
                  <c:v>4.8296774193548391</c:v>
                </c:pt>
                <c:pt idx="7">
                  <c:v>5.4464516129032265</c:v>
                </c:pt>
                <c:pt idx="8">
                  <c:v>5.067333333333333</c:v>
                </c:pt>
                <c:pt idx="9">
                  <c:v>2.9851612903225804</c:v>
                </c:pt>
                <c:pt idx="10">
                  <c:v>4.4669333333333334</c:v>
                </c:pt>
                <c:pt idx="11">
                  <c:v>17.030967741935484</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35.443870967741937</c:v>
                </c:pt>
                <c:pt idx="1">
                  <c:v>101.81964285714287</c:v>
                </c:pt>
                <c:pt idx="2">
                  <c:v>152.85483870967744</c:v>
                </c:pt>
                <c:pt idx="3">
                  <c:v>60.814666666666675</c:v>
                </c:pt>
                <c:pt idx="4">
                  <c:v>7.6780645161290311</c:v>
                </c:pt>
                <c:pt idx="5">
                  <c:v>4.5593333333333348</c:v>
                </c:pt>
                <c:pt idx="6">
                  <c:v>2.7597096774193557</c:v>
                </c:pt>
                <c:pt idx="7">
                  <c:v>2.7490645161290326</c:v>
                </c:pt>
                <c:pt idx="8">
                  <c:v>2.0707</c:v>
                </c:pt>
                <c:pt idx="9">
                  <c:v>2.3200645161290328</c:v>
                </c:pt>
                <c:pt idx="10">
                  <c:v>3.0611666666666673</c:v>
                </c:pt>
                <c:pt idx="11">
                  <c:v>7.7783870967741944</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2.0516129032258057</c:v>
                </c:pt>
                <c:pt idx="1">
                  <c:v>8.3642857142857139</c:v>
                </c:pt>
                <c:pt idx="2">
                  <c:v>52.612903225806448</c:v>
                </c:pt>
                <c:pt idx="3">
                  <c:v>42.12</c:v>
                </c:pt>
                <c:pt idx="4">
                  <c:v>2.2612903225806456</c:v>
                </c:pt>
                <c:pt idx="5">
                  <c:v>1.6103333333333332</c:v>
                </c:pt>
                <c:pt idx="6">
                  <c:v>1.5616129032258066</c:v>
                </c:pt>
                <c:pt idx="7">
                  <c:v>1.3454838709677419</c:v>
                </c:pt>
                <c:pt idx="8">
                  <c:v>1.2013333333333334</c:v>
                </c:pt>
                <c:pt idx="9">
                  <c:v>1.22</c:v>
                </c:pt>
                <c:pt idx="10">
                  <c:v>1.5140000000000002</c:v>
                </c:pt>
                <c:pt idx="11">
                  <c:v>1.1870967741935488</c:v>
                </c:pt>
              </c:numCache>
            </c:numRef>
          </c:val>
        </c:ser>
        <c:dLbls>
          <c:showLegendKey val="0"/>
          <c:showVal val="0"/>
          <c:showCatName val="0"/>
          <c:showSerName val="0"/>
          <c:showPercent val="0"/>
          <c:showBubbleSize val="0"/>
        </c:dLbls>
        <c:axId val="212793984"/>
        <c:axId val="21266880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402.87096774193549</c:v>
                </c:pt>
                <c:pt idx="1">
                  <c:v>734.39285714285711</c:v>
                </c:pt>
                <c:pt idx="2">
                  <c:v>360.51612903225805</c:v>
                </c:pt>
                <c:pt idx="3">
                  <c:v>225.2</c:v>
                </c:pt>
                <c:pt idx="4">
                  <c:v>13.116129032258067</c:v>
                </c:pt>
                <c:pt idx="5">
                  <c:v>187.15333333333334</c:v>
                </c:pt>
                <c:pt idx="6">
                  <c:v>13.432258064516128</c:v>
                </c:pt>
                <c:pt idx="7">
                  <c:v>11.493548387096771</c:v>
                </c:pt>
                <c:pt idx="8">
                  <c:v>77.86666666666666</c:v>
                </c:pt>
                <c:pt idx="9">
                  <c:v>17.477419354838709</c:v>
                </c:pt>
                <c:pt idx="10">
                  <c:v>6.9466666666666663</c:v>
                </c:pt>
                <c:pt idx="11">
                  <c:v>100.24516129032257</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33.167741935483875</c:v>
                </c:pt>
                <c:pt idx="1">
                  <c:v>452.10714285714283</c:v>
                </c:pt>
                <c:pt idx="2">
                  <c:v>249.32258064516128</c:v>
                </c:pt>
                <c:pt idx="3">
                  <c:v>380.23333333333335</c:v>
                </c:pt>
                <c:pt idx="4">
                  <c:v>7.4161290322580644</c:v>
                </c:pt>
                <c:pt idx="5">
                  <c:v>2.2430000000000003</c:v>
                </c:pt>
                <c:pt idx="6">
                  <c:v>2.0861290322580648</c:v>
                </c:pt>
                <c:pt idx="7">
                  <c:v>3.2170967741935486</c:v>
                </c:pt>
                <c:pt idx="8">
                  <c:v>1.4950000000000001</c:v>
                </c:pt>
                <c:pt idx="9">
                  <c:v>1.2912903225806445</c:v>
                </c:pt>
                <c:pt idx="10">
                  <c:v>2.2476666666666669</c:v>
                </c:pt>
                <c:pt idx="11">
                  <c:v>3.5516129032258066</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865.61290322580646</c:v>
                </c:pt>
                <c:pt idx="1">
                  <c:v>1011.7241379310345</c:v>
                </c:pt>
                <c:pt idx="2">
                  <c:v>1360.5483870967741</c:v>
                </c:pt>
                <c:pt idx="3">
                  <c:v>976.26666666666665</c:v>
                </c:pt>
                <c:pt idx="4">
                  <c:v>273.35483870967744</c:v>
                </c:pt>
                <c:pt idx="5">
                  <c:v>32.93333333333333</c:v>
                </c:pt>
                <c:pt idx="6">
                  <c:v>20.493548387096777</c:v>
                </c:pt>
                <c:pt idx="7">
                  <c:v>5.7161290322580642</c:v>
                </c:pt>
                <c:pt idx="8">
                  <c:v>3.5100000000000002</c:v>
                </c:pt>
                <c:pt idx="9">
                  <c:v>14.164516129032258</c:v>
                </c:pt>
                <c:pt idx="10">
                  <c:v>226.21333333333331</c:v>
                </c:pt>
                <c:pt idx="11">
                  <c:v>403.83333333333331</c:v>
                </c:pt>
              </c:numCache>
            </c:numRef>
          </c:val>
          <c:smooth val="0"/>
        </c:ser>
        <c:dLbls>
          <c:showLegendKey val="0"/>
          <c:showVal val="0"/>
          <c:showCatName val="0"/>
          <c:showSerName val="0"/>
          <c:showPercent val="0"/>
          <c:showBubbleSize val="0"/>
        </c:dLbls>
        <c:marker val="1"/>
        <c:smooth val="0"/>
        <c:axId val="212793984"/>
        <c:axId val="212668800"/>
      </c:lineChart>
      <c:catAx>
        <c:axId val="212793984"/>
        <c:scaling>
          <c:orientation val="minMax"/>
        </c:scaling>
        <c:delete val="0"/>
        <c:axPos val="b"/>
        <c:majorGridlines>
          <c:spPr>
            <a:ln>
              <a:prstDash val="sysDash"/>
            </a:ln>
          </c:spPr>
        </c:majorGridlines>
        <c:majorTickMark val="none"/>
        <c:minorTickMark val="none"/>
        <c:tickLblPos val="nextTo"/>
        <c:crossAx val="212668800"/>
        <c:crosses val="autoZero"/>
        <c:auto val="1"/>
        <c:lblAlgn val="ctr"/>
        <c:lblOffset val="100"/>
        <c:noMultiLvlLbl val="0"/>
      </c:catAx>
      <c:valAx>
        <c:axId val="21266880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12793984"/>
        <c:crosses val="autoZero"/>
        <c:crossBetween val="midCat"/>
      </c:valAx>
    </c:plotArea>
    <c:legend>
      <c:legendPos val="r"/>
      <c:layout>
        <c:manualLayout>
          <c:xMode val="edge"/>
          <c:yMode val="edge"/>
          <c:x val="0.77378189264803454"/>
          <c:y val="0.15468664752760672"/>
          <c:w val="0.10811550542660886"/>
          <c:h val="0.2922491052254832"/>
        </c:manualLayout>
      </c:layout>
      <c:overlay val="0"/>
    </c:legend>
    <c:plotVisOnly val="1"/>
    <c:dispBlanksAs val="zero"/>
    <c:showDLblsOverMax val="0"/>
  </c:chart>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#27, USGS #02202500, Ogeechee Basin, </a:t>
            </a:r>
          </a:p>
          <a:p>
            <a:pPr>
              <a:defRPr/>
            </a:pPr>
            <a:r>
              <a:rPr lang="en-US" sz="1800" b="1" i="0" cap="all" baseline="0">
                <a:effectLst/>
              </a:rPr>
              <a:t>Ogeechee River near Eden, GA</a:t>
            </a:r>
            <a:endParaRPr lang="en-US" cap="all" baseline="0">
              <a:effectLst/>
            </a:endParaRPr>
          </a:p>
        </c:rich>
      </c:tx>
      <c:layout>
        <c:manualLayout>
          <c:xMode val="edge"/>
          <c:yMode val="edge"/>
          <c:x val="0.29514649130397164"/>
          <c:y val="0"/>
        </c:manualLayout>
      </c:layout>
      <c:overlay val="0"/>
    </c:title>
    <c:autoTitleDeleted val="0"/>
    <c:plotArea>
      <c:layout>
        <c:manualLayout>
          <c:layoutTarget val="inner"/>
          <c:xMode val="edge"/>
          <c:yMode val="edge"/>
          <c:x val="0.119871935749376"/>
          <c:y val="0.1132452618914315"/>
          <c:w val="0.84360494652383256"/>
          <c:h val="0.79330688807620686"/>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2344.1935483870966</c:v>
                </c:pt>
                <c:pt idx="1">
                  <c:v>3286.8965517241381</c:v>
                </c:pt>
                <c:pt idx="2">
                  <c:v>4146.7741935483873</c:v>
                </c:pt>
                <c:pt idx="3">
                  <c:v>3040.333333333333</c:v>
                </c:pt>
                <c:pt idx="4">
                  <c:v>1563.3548387096776</c:v>
                </c:pt>
                <c:pt idx="5">
                  <c:v>1037.0166666666667</c:v>
                </c:pt>
                <c:pt idx="6">
                  <c:v>825.72580645161293</c:v>
                </c:pt>
                <c:pt idx="7">
                  <c:v>812.64516129032268</c:v>
                </c:pt>
                <c:pt idx="8">
                  <c:v>692.33333333333326</c:v>
                </c:pt>
                <c:pt idx="9">
                  <c:v>571.0645161290322</c:v>
                </c:pt>
                <c:pt idx="10">
                  <c:v>590.9666666666667</c:v>
                </c:pt>
                <c:pt idx="11">
                  <c:v>1124.5747311827959</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1063.883870967742</c:v>
                </c:pt>
                <c:pt idx="1">
                  <c:v>1830.7142857142858</c:v>
                </c:pt>
                <c:pt idx="2">
                  <c:v>2305.8709677419351</c:v>
                </c:pt>
                <c:pt idx="3">
                  <c:v>1703.5266666666666</c:v>
                </c:pt>
                <c:pt idx="4">
                  <c:v>725.98064516129023</c:v>
                </c:pt>
                <c:pt idx="5">
                  <c:v>573.17333333333329</c:v>
                </c:pt>
                <c:pt idx="6">
                  <c:v>356.72903225806454</c:v>
                </c:pt>
                <c:pt idx="7">
                  <c:v>284.32258064516128</c:v>
                </c:pt>
                <c:pt idx="8">
                  <c:v>312.33999999999997</c:v>
                </c:pt>
                <c:pt idx="9">
                  <c:v>323.08387096774192</c:v>
                </c:pt>
                <c:pt idx="10">
                  <c:v>410.34</c:v>
                </c:pt>
                <c:pt idx="11">
                  <c:v>659.23870967741937</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905.41290322580653</c:v>
                </c:pt>
                <c:pt idx="1">
                  <c:v>1421.0541871921187</c:v>
                </c:pt>
                <c:pt idx="2">
                  <c:v>1661.0322580645161</c:v>
                </c:pt>
                <c:pt idx="3">
                  <c:v>1203.4833333333331</c:v>
                </c:pt>
                <c:pt idx="4">
                  <c:v>526.75483870967741</c:v>
                </c:pt>
                <c:pt idx="5">
                  <c:v>305.68333333333334</c:v>
                </c:pt>
                <c:pt idx="6">
                  <c:v>228.78709677419351</c:v>
                </c:pt>
                <c:pt idx="7">
                  <c:v>219.35806451612902</c:v>
                </c:pt>
                <c:pt idx="8">
                  <c:v>238.86666666666667</c:v>
                </c:pt>
                <c:pt idx="9">
                  <c:v>214.79032258064515</c:v>
                </c:pt>
                <c:pt idx="10">
                  <c:v>307.66333333333336</c:v>
                </c:pt>
                <c:pt idx="11">
                  <c:v>525.57741935483864</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665.2</c:v>
                </c:pt>
                <c:pt idx="1">
                  <c:v>1033.9714285714285</c:v>
                </c:pt>
                <c:pt idx="2">
                  <c:v>1315.8064516129032</c:v>
                </c:pt>
                <c:pt idx="3">
                  <c:v>995.59999999999991</c:v>
                </c:pt>
                <c:pt idx="4">
                  <c:v>388.19516129032257</c:v>
                </c:pt>
                <c:pt idx="5">
                  <c:v>270.7766666666667</c:v>
                </c:pt>
                <c:pt idx="6">
                  <c:v>160.5241935483871</c:v>
                </c:pt>
                <c:pt idx="7">
                  <c:v>206.27096774193546</c:v>
                </c:pt>
                <c:pt idx="8">
                  <c:v>194.66</c:v>
                </c:pt>
                <c:pt idx="9">
                  <c:v>165.29354838709679</c:v>
                </c:pt>
                <c:pt idx="10">
                  <c:v>229.15499999999997</c:v>
                </c:pt>
                <c:pt idx="11">
                  <c:v>429.56451612903226</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374.54838709677421</c:v>
                </c:pt>
                <c:pt idx="1">
                  <c:v>411.57142857142856</c:v>
                </c:pt>
                <c:pt idx="2">
                  <c:v>863.93548387096769</c:v>
                </c:pt>
                <c:pt idx="3">
                  <c:v>349.7</c:v>
                </c:pt>
                <c:pt idx="4">
                  <c:v>171.93548387096774</c:v>
                </c:pt>
                <c:pt idx="5">
                  <c:v>118.86666666666666</c:v>
                </c:pt>
                <c:pt idx="6">
                  <c:v>91.612903225806448</c:v>
                </c:pt>
                <c:pt idx="7">
                  <c:v>87.774193548387103</c:v>
                </c:pt>
                <c:pt idx="8">
                  <c:v>35.633333333333333</c:v>
                </c:pt>
                <c:pt idx="9">
                  <c:v>128.16129032258064</c:v>
                </c:pt>
                <c:pt idx="10">
                  <c:v>102.16666666666667</c:v>
                </c:pt>
                <c:pt idx="11">
                  <c:v>258.87096774193549</c:v>
                </c:pt>
              </c:numCache>
            </c:numRef>
          </c:val>
        </c:ser>
        <c:dLbls>
          <c:showLegendKey val="0"/>
          <c:showVal val="0"/>
          <c:showCatName val="0"/>
          <c:showSerName val="0"/>
          <c:showPercent val="0"/>
          <c:showBubbleSize val="0"/>
        </c:dLbls>
        <c:axId val="215875968"/>
        <c:axId val="21587712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1741.0645161290322</c:v>
                </c:pt>
                <c:pt idx="1">
                  <c:v>2355.7142857142858</c:v>
                </c:pt>
                <c:pt idx="2">
                  <c:v>2303.2258064516127</c:v>
                </c:pt>
                <c:pt idx="3">
                  <c:v>1025.9333333333334</c:v>
                </c:pt>
                <c:pt idx="4">
                  <c:v>395.12903225806451</c:v>
                </c:pt>
                <c:pt idx="5">
                  <c:v>715.3</c:v>
                </c:pt>
                <c:pt idx="6">
                  <c:v>267.83870967741933</c:v>
                </c:pt>
                <c:pt idx="7">
                  <c:v>217.03225806451613</c:v>
                </c:pt>
                <c:pt idx="8">
                  <c:v>310.23333333333335</c:v>
                </c:pt>
                <c:pt idx="9">
                  <c:v>173.67741935483872</c:v>
                </c:pt>
                <c:pt idx="10">
                  <c:v>139.9</c:v>
                </c:pt>
                <c:pt idx="11">
                  <c:v>469.29032258064518</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635.41935483870964</c:v>
                </c:pt>
                <c:pt idx="1">
                  <c:v>2109</c:v>
                </c:pt>
                <c:pt idx="2">
                  <c:v>1332.258064516129</c:v>
                </c:pt>
                <c:pt idx="3">
                  <c:v>1895.0333333333333</c:v>
                </c:pt>
                <c:pt idx="4">
                  <c:v>348.90322580645159</c:v>
                </c:pt>
                <c:pt idx="5">
                  <c:v>118.86666666666666</c:v>
                </c:pt>
                <c:pt idx="6">
                  <c:v>91.612903225806448</c:v>
                </c:pt>
                <c:pt idx="7">
                  <c:v>87.774193548387103</c:v>
                </c:pt>
                <c:pt idx="8">
                  <c:v>35.633333333333333</c:v>
                </c:pt>
                <c:pt idx="9">
                  <c:v>146.16129032258064</c:v>
                </c:pt>
                <c:pt idx="10">
                  <c:v>167.56666666666666</c:v>
                </c:pt>
                <c:pt idx="11">
                  <c:v>300.06451612903226</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3176.1290322580644</c:v>
                </c:pt>
                <c:pt idx="1">
                  <c:v>2810.6896551724139</c:v>
                </c:pt>
                <c:pt idx="2">
                  <c:v>4903.8709677419356</c:v>
                </c:pt>
                <c:pt idx="3">
                  <c:v>3141.6666666666665</c:v>
                </c:pt>
                <c:pt idx="4">
                  <c:v>1583.6129032258063</c:v>
                </c:pt>
                <c:pt idx="5">
                  <c:v>528.06666666666672</c:v>
                </c:pt>
                <c:pt idx="6">
                  <c:v>266.90322580645159</c:v>
                </c:pt>
                <c:pt idx="7">
                  <c:v>209.48387096774192</c:v>
                </c:pt>
                <c:pt idx="8">
                  <c:v>300.41379310344826</c:v>
                </c:pt>
                <c:pt idx="9">
                  <c:v>725.19354838709683</c:v>
                </c:pt>
                <c:pt idx="10">
                  <c:v>2355.9</c:v>
                </c:pt>
                <c:pt idx="11">
                  <c:v>2204.2857142857142</c:v>
                </c:pt>
              </c:numCache>
            </c:numRef>
          </c:val>
          <c:smooth val="0"/>
        </c:ser>
        <c:dLbls>
          <c:showLegendKey val="0"/>
          <c:showVal val="0"/>
          <c:showCatName val="0"/>
          <c:showSerName val="0"/>
          <c:showPercent val="0"/>
          <c:showBubbleSize val="0"/>
        </c:dLbls>
        <c:marker val="1"/>
        <c:smooth val="0"/>
        <c:axId val="215875968"/>
        <c:axId val="215877120"/>
      </c:lineChart>
      <c:catAx>
        <c:axId val="215875968"/>
        <c:scaling>
          <c:orientation val="minMax"/>
        </c:scaling>
        <c:delete val="0"/>
        <c:axPos val="b"/>
        <c:majorGridlines>
          <c:spPr>
            <a:ln>
              <a:prstDash val="sysDash"/>
            </a:ln>
          </c:spPr>
        </c:majorGridlines>
        <c:majorTickMark val="none"/>
        <c:minorTickMark val="none"/>
        <c:tickLblPos val="nextTo"/>
        <c:crossAx val="215877120"/>
        <c:crosses val="autoZero"/>
        <c:auto val="1"/>
        <c:lblAlgn val="ctr"/>
        <c:lblOffset val="100"/>
        <c:noMultiLvlLbl val="0"/>
      </c:catAx>
      <c:valAx>
        <c:axId val="21587712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15875968"/>
        <c:crosses val="autoZero"/>
        <c:crossBetween val="midCat"/>
      </c:valAx>
    </c:plotArea>
    <c:legend>
      <c:legendPos val="r"/>
      <c:layout>
        <c:manualLayout>
          <c:xMode val="edge"/>
          <c:yMode val="edge"/>
          <c:x val="0.775247094113236"/>
          <c:y val="0.1446009188337086"/>
          <c:w val="0.10811550542660886"/>
          <c:h val="0.2922491052254832"/>
        </c:manualLayout>
      </c:layout>
      <c:overlay val="0"/>
    </c:legend>
    <c:plotVisOnly val="1"/>
    <c:dispBlanksAs val="zero"/>
    <c:showDLblsOverMax val="0"/>
  </c:chart>
  <c:externalData r:id="rId1">
    <c:autoUpdate val="0"/>
  </c:externalData>
  <c:userShapes r:id="rId2"/>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#28, USGS #02327500</a:t>
            </a:r>
            <a:r>
              <a:rPr lang="en-US" sz="1800" b="1" i="0" u="none" strike="noStrike" baseline="0">
                <a:effectLst/>
              </a:rPr>
              <a:t>, Ochlockonee Basin,</a:t>
            </a:r>
          </a:p>
          <a:p>
            <a:pPr>
              <a:defRPr/>
            </a:pPr>
            <a:r>
              <a:rPr lang="en-US" sz="1800" b="1" i="0" baseline="0">
                <a:effectLst/>
              </a:rPr>
              <a:t> OCHLOCKONEE RIVER </a:t>
            </a:r>
            <a:r>
              <a:rPr lang="en-US" sz="1800" b="1" i="0" cap="all" baseline="0">
                <a:effectLst/>
              </a:rPr>
              <a:t>near</a:t>
            </a:r>
            <a:r>
              <a:rPr lang="en-US" sz="1800" b="1" i="0" baseline="0">
                <a:effectLst/>
              </a:rPr>
              <a:t> THOMASVILLE, GA</a:t>
            </a:r>
            <a:endParaRPr lang="en-US">
              <a:effectLst/>
            </a:endParaRPr>
          </a:p>
        </c:rich>
      </c:tx>
      <c:layout>
        <c:manualLayout>
          <c:xMode val="edge"/>
          <c:yMode val="edge"/>
          <c:x val="0.27270698854950826"/>
          <c:y val="0"/>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445.58064516129031</c:v>
                </c:pt>
                <c:pt idx="1">
                  <c:v>652.14285714285711</c:v>
                </c:pt>
                <c:pt idx="2">
                  <c:v>839.19354838709683</c:v>
                </c:pt>
                <c:pt idx="3">
                  <c:v>526.63333333333333</c:v>
                </c:pt>
                <c:pt idx="4">
                  <c:v>192</c:v>
                </c:pt>
                <c:pt idx="5">
                  <c:v>166.36666666666667</c:v>
                </c:pt>
                <c:pt idx="6">
                  <c:v>244.17741935483872</c:v>
                </c:pt>
                <c:pt idx="7">
                  <c:v>147.16129032258064</c:v>
                </c:pt>
                <c:pt idx="8">
                  <c:v>117.08333333333334</c:v>
                </c:pt>
                <c:pt idx="9">
                  <c:v>79.209677419354847</c:v>
                </c:pt>
                <c:pt idx="10">
                  <c:v>32.625</c:v>
                </c:pt>
                <c:pt idx="11">
                  <c:v>129.06451612903226</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107.21935483870968</c:v>
                </c:pt>
                <c:pt idx="1">
                  <c:v>263.34999999999997</c:v>
                </c:pt>
                <c:pt idx="2">
                  <c:v>357.24516129032259</c:v>
                </c:pt>
                <c:pt idx="3">
                  <c:v>233.48666666666665</c:v>
                </c:pt>
                <c:pt idx="4">
                  <c:v>52.78709677419355</c:v>
                </c:pt>
                <c:pt idx="5">
                  <c:v>36.594000000000001</c:v>
                </c:pt>
                <c:pt idx="6">
                  <c:v>51.762580645161293</c:v>
                </c:pt>
                <c:pt idx="7">
                  <c:v>66.677419354838705</c:v>
                </c:pt>
                <c:pt idx="8">
                  <c:v>34.643333333333338</c:v>
                </c:pt>
                <c:pt idx="9">
                  <c:v>12.654838709677415</c:v>
                </c:pt>
                <c:pt idx="10">
                  <c:v>13.91</c:v>
                </c:pt>
                <c:pt idx="11">
                  <c:v>44.329032258064515</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62.07741935483871</c:v>
                </c:pt>
                <c:pt idx="1">
                  <c:v>126.95000000000002</c:v>
                </c:pt>
                <c:pt idx="2">
                  <c:v>296.47096774193551</c:v>
                </c:pt>
                <c:pt idx="3">
                  <c:v>110.25333333333334</c:v>
                </c:pt>
                <c:pt idx="4">
                  <c:v>39.161290322580648</c:v>
                </c:pt>
                <c:pt idx="5">
                  <c:v>24.813333333333336</c:v>
                </c:pt>
                <c:pt idx="6">
                  <c:v>20.36774193548387</c:v>
                </c:pt>
                <c:pt idx="7">
                  <c:v>40.048387096774192</c:v>
                </c:pt>
                <c:pt idx="8">
                  <c:v>19.318333333333335</c:v>
                </c:pt>
                <c:pt idx="9">
                  <c:v>9.7064516129032263</c:v>
                </c:pt>
                <c:pt idx="10">
                  <c:v>9.4966666666666661</c:v>
                </c:pt>
                <c:pt idx="11">
                  <c:v>23.522580645161291</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47.800000000000004</c:v>
                </c:pt>
                <c:pt idx="1">
                  <c:v>115.56822660098521</c:v>
                </c:pt>
                <c:pt idx="2">
                  <c:v>247.75483870967744</c:v>
                </c:pt>
                <c:pt idx="3">
                  <c:v>91.75333333333333</c:v>
                </c:pt>
                <c:pt idx="4">
                  <c:v>25.561290322580646</c:v>
                </c:pt>
                <c:pt idx="5">
                  <c:v>20.745333333333335</c:v>
                </c:pt>
                <c:pt idx="6">
                  <c:v>18.623225806451615</c:v>
                </c:pt>
                <c:pt idx="7">
                  <c:v>21.298387096774192</c:v>
                </c:pt>
                <c:pt idx="8">
                  <c:v>13.6325</c:v>
                </c:pt>
                <c:pt idx="9">
                  <c:v>9.1758064516129032</c:v>
                </c:pt>
                <c:pt idx="10">
                  <c:v>8.48</c:v>
                </c:pt>
                <c:pt idx="11">
                  <c:v>16.806451612903224</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28.129032258064516</c:v>
                </c:pt>
                <c:pt idx="1">
                  <c:v>54.071428571428569</c:v>
                </c:pt>
                <c:pt idx="2">
                  <c:v>78.064516129032256</c:v>
                </c:pt>
                <c:pt idx="3">
                  <c:v>31.4</c:v>
                </c:pt>
                <c:pt idx="4">
                  <c:v>8.6354838709677413</c:v>
                </c:pt>
                <c:pt idx="5">
                  <c:v>7.56</c:v>
                </c:pt>
                <c:pt idx="6">
                  <c:v>14.464516129032257</c:v>
                </c:pt>
                <c:pt idx="7">
                  <c:v>10.645161290322578</c:v>
                </c:pt>
                <c:pt idx="8">
                  <c:v>4.6800000000000006</c:v>
                </c:pt>
                <c:pt idx="9">
                  <c:v>4.7645161290322573</c:v>
                </c:pt>
                <c:pt idx="10">
                  <c:v>5.7799999999999994</c:v>
                </c:pt>
                <c:pt idx="11">
                  <c:v>10.429032258064517</c:v>
                </c:pt>
              </c:numCache>
            </c:numRef>
          </c:val>
        </c:ser>
        <c:dLbls>
          <c:showLegendKey val="0"/>
          <c:showVal val="0"/>
          <c:showCatName val="0"/>
          <c:showSerName val="0"/>
          <c:showPercent val="0"/>
          <c:showBubbleSize val="0"/>
        </c:dLbls>
        <c:axId val="219281280"/>
        <c:axId val="219282816"/>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619.32258064516134</c:v>
                </c:pt>
                <c:pt idx="1">
                  <c:v>734</c:v>
                </c:pt>
                <c:pt idx="2">
                  <c:v>288.61290322580646</c:v>
                </c:pt>
                <c:pt idx="3">
                  <c:v>31.4</c:v>
                </c:pt>
                <c:pt idx="4">
                  <c:v>8.6354838709677413</c:v>
                </c:pt>
                <c:pt idx="5">
                  <c:v>8.5766666666666662</c:v>
                </c:pt>
                <c:pt idx="6">
                  <c:v>47.070967741935483</c:v>
                </c:pt>
                <c:pt idx="7">
                  <c:v>16.677419354838708</c:v>
                </c:pt>
                <c:pt idx="8">
                  <c:v>13.426666666666668</c:v>
                </c:pt>
                <c:pt idx="9">
                  <c:v>23.170967741935481</c:v>
                </c:pt>
                <c:pt idx="10">
                  <c:v>10.466666666666667</c:v>
                </c:pt>
                <c:pt idx="11">
                  <c:v>46.806451612903224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77.709677419354833</c:v>
                </c:pt>
                <c:pt idx="1">
                  <c:v>263.78571428571428</c:v>
                </c:pt>
                <c:pt idx="2">
                  <c:v>226.51612903225808</c:v>
                </c:pt>
                <c:pt idx="3">
                  <c:v>444.93333333333334</c:v>
                </c:pt>
                <c:pt idx="4">
                  <c:v>16.003225806451614</c:v>
                </c:pt>
                <c:pt idx="5">
                  <c:v>7.56</c:v>
                </c:pt>
                <c:pt idx="6">
                  <c:v>18.619354838709679</c:v>
                </c:pt>
                <c:pt idx="7">
                  <c:v>15.89032258064516</c:v>
                </c:pt>
                <c:pt idx="8">
                  <c:v>7.8866666666666703</c:v>
                </c:pt>
                <c:pt idx="9">
                  <c:v>17.77741935483871</c:v>
                </c:pt>
                <c:pt idx="10">
                  <c:v>9.7933333333333312</c:v>
                </c:pt>
                <c:pt idx="11">
                  <c:v>14.851612903225808</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1685.6774193548388</c:v>
                </c:pt>
                <c:pt idx="1">
                  <c:v>1155</c:v>
                </c:pt>
                <c:pt idx="2">
                  <c:v>929.09677419354841</c:v>
                </c:pt>
                <c:pt idx="3">
                  <c:v>674.36666666666667</c:v>
                </c:pt>
                <c:pt idx="4">
                  <c:v>154.25806451612902</c:v>
                </c:pt>
                <c:pt idx="5">
                  <c:v>152.13333333333333</c:v>
                </c:pt>
                <c:pt idx="6">
                  <c:v>74.290322580645167</c:v>
                </c:pt>
                <c:pt idx="7">
                  <c:v>22.483870967741936</c:v>
                </c:pt>
                <c:pt idx="8">
                  <c:v>15.263333333333332</c:v>
                </c:pt>
                <c:pt idx="9">
                  <c:v>11.100000000000001</c:v>
                </c:pt>
                <c:pt idx="10">
                  <c:v>54.624137931034483</c:v>
                </c:pt>
                <c:pt idx="11">
                  <c:v>158.16666666666666</c:v>
                </c:pt>
              </c:numCache>
            </c:numRef>
          </c:val>
          <c:smooth val="0"/>
        </c:ser>
        <c:dLbls>
          <c:showLegendKey val="0"/>
          <c:showVal val="0"/>
          <c:showCatName val="0"/>
          <c:showSerName val="0"/>
          <c:showPercent val="0"/>
          <c:showBubbleSize val="0"/>
        </c:dLbls>
        <c:marker val="1"/>
        <c:smooth val="0"/>
        <c:axId val="219281280"/>
        <c:axId val="219282816"/>
      </c:lineChart>
      <c:catAx>
        <c:axId val="219281280"/>
        <c:scaling>
          <c:orientation val="minMax"/>
        </c:scaling>
        <c:delete val="0"/>
        <c:axPos val="b"/>
        <c:majorGridlines>
          <c:spPr>
            <a:ln>
              <a:prstDash val="sysDash"/>
            </a:ln>
          </c:spPr>
        </c:majorGridlines>
        <c:majorTickMark val="none"/>
        <c:minorTickMark val="none"/>
        <c:tickLblPos val="nextTo"/>
        <c:crossAx val="219282816"/>
        <c:crosses val="autoZero"/>
        <c:auto val="1"/>
        <c:lblAlgn val="ctr"/>
        <c:lblOffset val="100"/>
        <c:noMultiLvlLbl val="0"/>
      </c:catAx>
      <c:valAx>
        <c:axId val="219282816"/>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19281280"/>
        <c:crosses val="autoZero"/>
        <c:crossBetween val="midCat"/>
      </c:valAx>
    </c:plotArea>
    <c:legend>
      <c:legendPos val="r"/>
      <c:layout>
        <c:manualLayout>
          <c:xMode val="edge"/>
          <c:yMode val="edge"/>
          <c:x val="0.77378189264803454"/>
          <c:y val="0.15065235605004748"/>
          <c:w val="0.10811550542660886"/>
          <c:h val="0.2922491052254832"/>
        </c:manualLayout>
      </c:layout>
      <c:overlay val="0"/>
    </c:legend>
    <c:plotVisOnly val="1"/>
    <c:dispBlanksAs val="zero"/>
    <c:showDLblsOverMax val="0"/>
  </c:chart>
  <c:externalData r:id="rId1">
    <c:autoUpdate val="0"/>
  </c:externalData>
  <c:userShapes r:id="rId2"/>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a:t>
            </a:r>
            <a:r>
              <a:rPr lang="en-US" sz="1800" b="1" i="0" baseline="0" dirty="0" smtClean="0">
                <a:effectLst/>
              </a:rPr>
              <a:t>29, </a:t>
            </a:r>
            <a:r>
              <a:rPr lang="en-US" sz="1800" b="1" i="0" baseline="0" dirty="0">
                <a:effectLst/>
              </a:rPr>
              <a:t>USGS #02319000</a:t>
            </a:r>
            <a:r>
              <a:rPr lang="en-US" sz="1800" b="1" i="0" u="none" strike="noStrike" baseline="0" dirty="0">
                <a:effectLst/>
              </a:rPr>
              <a:t>, Suwanee Basin,</a:t>
            </a:r>
          </a:p>
          <a:p>
            <a:pPr>
              <a:defRPr/>
            </a:pPr>
            <a:r>
              <a:rPr lang="en-US" sz="1800" b="1" i="0" baseline="0" dirty="0">
                <a:effectLst/>
              </a:rPr>
              <a:t> WITHLACOOCHEE RIVER NEAR PINETTA, FL</a:t>
            </a:r>
            <a:endParaRPr lang="en-US" dirty="0">
              <a:effectLst/>
            </a:endParaRPr>
          </a:p>
        </c:rich>
      </c:tx>
      <c:layout>
        <c:manualLayout>
          <c:xMode val="edge"/>
          <c:yMode val="edge"/>
          <c:x val="0.28908424908424907"/>
          <c:y val="5.5508044436014155E-3"/>
        </c:manualLayout>
      </c:layout>
      <c:overlay val="0"/>
    </c:title>
    <c:autoTitleDeleted val="0"/>
    <c:plotArea>
      <c:layout>
        <c:manualLayout>
          <c:layoutTarget val="inner"/>
          <c:xMode val="edge"/>
          <c:yMode val="edge"/>
          <c:x val="0.119871935749376"/>
          <c:y val="0.12333099058532963"/>
          <c:w val="0.84360494652383256"/>
          <c:h val="0.78322115938230863"/>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1335.5483870967741</c:v>
                </c:pt>
                <c:pt idx="1">
                  <c:v>2989.6428571428573</c:v>
                </c:pt>
                <c:pt idx="2">
                  <c:v>2909.516129032258</c:v>
                </c:pt>
                <c:pt idx="3">
                  <c:v>1920.1333333333334</c:v>
                </c:pt>
                <c:pt idx="4">
                  <c:v>795.22580645161293</c:v>
                </c:pt>
                <c:pt idx="5">
                  <c:v>514.5</c:v>
                </c:pt>
                <c:pt idx="6">
                  <c:v>601.54838709677415</c:v>
                </c:pt>
                <c:pt idx="7">
                  <c:v>629.54838709677415</c:v>
                </c:pt>
                <c:pt idx="8">
                  <c:v>369.56666666666666</c:v>
                </c:pt>
                <c:pt idx="9">
                  <c:v>265.87096774193549</c:v>
                </c:pt>
                <c:pt idx="10">
                  <c:v>210.33333333333334</c:v>
                </c:pt>
                <c:pt idx="11">
                  <c:v>349.25806451612902</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329.90322580645159</c:v>
                </c:pt>
                <c:pt idx="1">
                  <c:v>891.71428571428567</c:v>
                </c:pt>
                <c:pt idx="2">
                  <c:v>1249.3870967741937</c:v>
                </c:pt>
                <c:pt idx="3">
                  <c:v>758.73333333333335</c:v>
                </c:pt>
                <c:pt idx="4">
                  <c:v>272.77419354838707</c:v>
                </c:pt>
                <c:pt idx="5">
                  <c:v>209.56666666666666</c:v>
                </c:pt>
                <c:pt idx="6">
                  <c:v>225.93548387096774</c:v>
                </c:pt>
                <c:pt idx="7">
                  <c:v>237.64516129032259</c:v>
                </c:pt>
                <c:pt idx="8">
                  <c:v>178.73333333333332</c:v>
                </c:pt>
                <c:pt idx="9">
                  <c:v>155.12903225806451</c:v>
                </c:pt>
                <c:pt idx="10">
                  <c:v>133.9</c:v>
                </c:pt>
                <c:pt idx="11">
                  <c:v>147.61290322580646</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210.96774193548387</c:v>
                </c:pt>
                <c:pt idx="1">
                  <c:v>467.32142857142856</c:v>
                </c:pt>
                <c:pt idx="2">
                  <c:v>851.29032258064512</c:v>
                </c:pt>
                <c:pt idx="3">
                  <c:v>443.16666666666669</c:v>
                </c:pt>
                <c:pt idx="4">
                  <c:v>230.16129032258064</c:v>
                </c:pt>
                <c:pt idx="5">
                  <c:v>163.56666666666666</c:v>
                </c:pt>
                <c:pt idx="6">
                  <c:v>161.70967741935485</c:v>
                </c:pt>
                <c:pt idx="7">
                  <c:v>157.61290322580646</c:v>
                </c:pt>
                <c:pt idx="8">
                  <c:v>142.56666666666666</c:v>
                </c:pt>
                <c:pt idx="9">
                  <c:v>114.06451612903226</c:v>
                </c:pt>
                <c:pt idx="10">
                  <c:v>107.46666666666667</c:v>
                </c:pt>
                <c:pt idx="11">
                  <c:v>132.06451612903226</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149.38709677419354</c:v>
                </c:pt>
                <c:pt idx="1">
                  <c:v>260.34482758620692</c:v>
                </c:pt>
                <c:pt idx="2">
                  <c:v>780.22580645161293</c:v>
                </c:pt>
                <c:pt idx="3">
                  <c:v>362.56666666666666</c:v>
                </c:pt>
                <c:pt idx="4">
                  <c:v>199.03225806451613</c:v>
                </c:pt>
                <c:pt idx="5">
                  <c:v>150.26666666666668</c:v>
                </c:pt>
                <c:pt idx="6">
                  <c:v>124.93548387096774</c:v>
                </c:pt>
                <c:pt idx="7">
                  <c:v>126.03225806451613</c:v>
                </c:pt>
                <c:pt idx="8">
                  <c:v>110.93333333333334</c:v>
                </c:pt>
                <c:pt idx="9">
                  <c:v>107.3225806451613</c:v>
                </c:pt>
                <c:pt idx="10">
                  <c:v>98.2</c:v>
                </c:pt>
                <c:pt idx="11">
                  <c:v>109.93548387096774</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115.83870967741936</c:v>
                </c:pt>
                <c:pt idx="1">
                  <c:v>135.17241379310346</c:v>
                </c:pt>
                <c:pt idx="2">
                  <c:v>238.2258064516129</c:v>
                </c:pt>
                <c:pt idx="3">
                  <c:v>171.7</c:v>
                </c:pt>
                <c:pt idx="4">
                  <c:v>105.54838709677419</c:v>
                </c:pt>
                <c:pt idx="5">
                  <c:v>109.9</c:v>
                </c:pt>
                <c:pt idx="6">
                  <c:v>88.322580645161295</c:v>
                </c:pt>
                <c:pt idx="7">
                  <c:v>89.709677419354833</c:v>
                </c:pt>
                <c:pt idx="8">
                  <c:v>96.533333333333331</c:v>
                </c:pt>
                <c:pt idx="9">
                  <c:v>85.741935483870961</c:v>
                </c:pt>
                <c:pt idx="10">
                  <c:v>78.066666666666663</c:v>
                </c:pt>
                <c:pt idx="11">
                  <c:v>92.41935483870968</c:v>
                </c:pt>
              </c:numCache>
            </c:numRef>
          </c:val>
        </c:ser>
        <c:dLbls>
          <c:showLegendKey val="0"/>
          <c:showVal val="0"/>
          <c:showCatName val="0"/>
          <c:showSerName val="0"/>
          <c:showPercent val="0"/>
          <c:showBubbleSize val="0"/>
        </c:dLbls>
        <c:axId val="222366336"/>
        <c:axId val="22237670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1042.483870967742</c:v>
                </c:pt>
                <c:pt idx="1">
                  <c:v>1773.75</c:v>
                </c:pt>
                <c:pt idx="2">
                  <c:v>992.90322580645159</c:v>
                </c:pt>
                <c:pt idx="3">
                  <c:v>171.7</c:v>
                </c:pt>
                <c:pt idx="4">
                  <c:v>105.54838709677419</c:v>
                </c:pt>
                <c:pt idx="5">
                  <c:v>115.03333333333333</c:v>
                </c:pt>
                <c:pt idx="6">
                  <c:v>89.645161290322577</c:v>
                </c:pt>
                <c:pt idx="7">
                  <c:v>126.03225806451613</c:v>
                </c:pt>
                <c:pt idx="8">
                  <c:v>142.56666666666666</c:v>
                </c:pt>
                <c:pt idx="9">
                  <c:v>113.35483870967742</c:v>
                </c:pt>
                <c:pt idx="10">
                  <c:v>104.06666666666666</c:v>
                </c:pt>
                <c:pt idx="11">
                  <c:v>142.38709677419354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221.16129032258064</c:v>
                </c:pt>
                <c:pt idx="1">
                  <c:v>769.14285714285711</c:v>
                </c:pt>
                <c:pt idx="2">
                  <c:v>690.0322580645161</c:v>
                </c:pt>
                <c:pt idx="3">
                  <c:v>1150.1666666666667</c:v>
                </c:pt>
                <c:pt idx="4">
                  <c:v>175.16129032258064</c:v>
                </c:pt>
                <c:pt idx="5">
                  <c:v>109.9</c:v>
                </c:pt>
                <c:pt idx="6">
                  <c:v>333.16129032258067</c:v>
                </c:pt>
                <c:pt idx="7">
                  <c:v>223.32258064516128</c:v>
                </c:pt>
                <c:pt idx="8">
                  <c:v>99.1</c:v>
                </c:pt>
                <c:pt idx="9">
                  <c:v>128.12903225806451</c:v>
                </c:pt>
                <c:pt idx="10">
                  <c:v>96.63333333333334</c:v>
                </c:pt>
                <c:pt idx="11">
                  <c:v>109.93548387096774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6670</c:v>
                </c:pt>
                <c:pt idx="1">
                  <c:v>3638.9655172413795</c:v>
                </c:pt>
                <c:pt idx="2">
                  <c:v>3581.6129032258063</c:v>
                </c:pt>
                <c:pt idx="3">
                  <c:v>1770.0666666666666</c:v>
                </c:pt>
                <c:pt idx="4">
                  <c:v>861.06451612903231</c:v>
                </c:pt>
                <c:pt idx="5">
                  <c:v>304.83333333333331</c:v>
                </c:pt>
                <c:pt idx="6">
                  <c:v>267.16129032258067</c:v>
                </c:pt>
                <c:pt idx="7">
                  <c:v>274.35483870967744</c:v>
                </c:pt>
                <c:pt idx="8">
                  <c:v>305.63333333333333</c:v>
                </c:pt>
                <c:pt idx="9">
                  <c:v>259.67741935483872</c:v>
                </c:pt>
                <c:pt idx="10">
                  <c:v>463.26666666666665</c:v>
                </c:pt>
                <c:pt idx="11">
                  <c:v>702.33333333333337</c:v>
                </c:pt>
              </c:numCache>
            </c:numRef>
          </c:val>
          <c:smooth val="0"/>
        </c:ser>
        <c:dLbls>
          <c:showLegendKey val="0"/>
          <c:showVal val="0"/>
          <c:showCatName val="0"/>
          <c:showSerName val="0"/>
          <c:showPercent val="0"/>
          <c:showBubbleSize val="0"/>
        </c:dLbls>
        <c:marker val="1"/>
        <c:smooth val="0"/>
        <c:axId val="222366336"/>
        <c:axId val="222376704"/>
      </c:lineChart>
      <c:catAx>
        <c:axId val="222366336"/>
        <c:scaling>
          <c:orientation val="minMax"/>
        </c:scaling>
        <c:delete val="0"/>
        <c:axPos val="b"/>
        <c:majorGridlines>
          <c:spPr>
            <a:ln>
              <a:prstDash val="sysDash"/>
            </a:ln>
          </c:spPr>
        </c:majorGridlines>
        <c:majorTickMark val="none"/>
        <c:minorTickMark val="none"/>
        <c:tickLblPos val="nextTo"/>
        <c:crossAx val="222376704"/>
        <c:crosses val="autoZero"/>
        <c:auto val="1"/>
        <c:lblAlgn val="ctr"/>
        <c:lblOffset val="100"/>
        <c:noMultiLvlLbl val="0"/>
      </c:catAx>
      <c:valAx>
        <c:axId val="22237670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22366336"/>
        <c:crosses val="autoZero"/>
        <c:crossBetween val="midCat"/>
      </c:valAx>
    </c:plotArea>
    <c:legend>
      <c:legendPos val="r"/>
      <c:layout>
        <c:manualLayout>
          <c:xMode val="edge"/>
          <c:yMode val="edge"/>
          <c:x val="0.775247094113236"/>
          <c:y val="0.13653233587859009"/>
          <c:w val="0.10811550542660886"/>
          <c:h val="0.2922491052254832"/>
        </c:manualLayout>
      </c:layout>
      <c:overlay val="0"/>
    </c:legend>
    <c:plotVisOnly val="1"/>
    <c:dispBlanksAs val="zero"/>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#3, USGS #02398000, Coosa Basin, </a:t>
            </a:r>
          </a:p>
          <a:p>
            <a:pPr>
              <a:defRPr/>
            </a:pPr>
            <a:r>
              <a:rPr lang="en-US" sz="1800" b="1" i="0" cap="all" baseline="0" dirty="0" smtClean="0">
                <a:effectLst/>
              </a:rPr>
              <a:t>Chattooga River at Summerville, GA</a:t>
            </a:r>
            <a:endParaRPr lang="en-US" cap="all" baseline="0" dirty="0">
              <a:effectLst/>
            </a:endParaRPr>
          </a:p>
        </c:rich>
      </c:tx>
      <c:overlay val="0"/>
    </c:title>
    <c:autoTitleDeleted val="0"/>
    <c:plotArea>
      <c:layout>
        <c:manualLayout>
          <c:layoutTarget val="inner"/>
          <c:xMode val="edge"/>
          <c:yMode val="edge"/>
          <c:x val="0.119871935749376"/>
          <c:y val="0.1132452618914315"/>
          <c:w val="0.84360494652383256"/>
          <c:h val="0.79330688807620686"/>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469.12903225806451</c:v>
                </c:pt>
                <c:pt idx="1">
                  <c:v>597.89285714285711</c:v>
                </c:pt>
                <c:pt idx="2">
                  <c:v>617.70967741935488</c:v>
                </c:pt>
                <c:pt idx="3">
                  <c:v>471.6</c:v>
                </c:pt>
                <c:pt idx="4">
                  <c:v>238.79032258064518</c:v>
                </c:pt>
                <c:pt idx="5">
                  <c:v>159.78333333333333</c:v>
                </c:pt>
                <c:pt idx="6">
                  <c:v>133.45161290322579</c:v>
                </c:pt>
                <c:pt idx="7">
                  <c:v>114.90322580645162</c:v>
                </c:pt>
                <c:pt idx="8">
                  <c:v>102.4</c:v>
                </c:pt>
                <c:pt idx="9">
                  <c:v>98.58064516129032</c:v>
                </c:pt>
                <c:pt idx="10">
                  <c:v>136.53333333333333</c:v>
                </c:pt>
                <c:pt idx="11">
                  <c:v>281.87096774193549</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290.85161290322583</c:v>
                </c:pt>
                <c:pt idx="1">
                  <c:v>337.51428571428579</c:v>
                </c:pt>
                <c:pt idx="2">
                  <c:v>391.99354838709678</c:v>
                </c:pt>
                <c:pt idx="3">
                  <c:v>287.39999999999998</c:v>
                </c:pt>
                <c:pt idx="4">
                  <c:v>163.33548387096775</c:v>
                </c:pt>
                <c:pt idx="5">
                  <c:v>121.85333333333334</c:v>
                </c:pt>
                <c:pt idx="6">
                  <c:v>105.1483870967742</c:v>
                </c:pt>
                <c:pt idx="7">
                  <c:v>96.535483870967738</c:v>
                </c:pt>
                <c:pt idx="8">
                  <c:v>85</c:v>
                </c:pt>
                <c:pt idx="9">
                  <c:v>78.148387096774201</c:v>
                </c:pt>
                <c:pt idx="10">
                  <c:v>88.440000000000012</c:v>
                </c:pt>
                <c:pt idx="11">
                  <c:v>156.71612903225807</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234.25806451612908</c:v>
                </c:pt>
                <c:pt idx="1">
                  <c:v>260.75</c:v>
                </c:pt>
                <c:pt idx="2">
                  <c:v>331.75806451612902</c:v>
                </c:pt>
                <c:pt idx="3">
                  <c:v>229.07999999999998</c:v>
                </c:pt>
                <c:pt idx="4">
                  <c:v>130</c:v>
                </c:pt>
                <c:pt idx="5">
                  <c:v>103.99666666666667</c:v>
                </c:pt>
                <c:pt idx="6">
                  <c:v>87.183870967741925</c:v>
                </c:pt>
                <c:pt idx="7">
                  <c:v>76.106451612903228</c:v>
                </c:pt>
                <c:pt idx="8">
                  <c:v>76.926666666666662</c:v>
                </c:pt>
                <c:pt idx="9">
                  <c:v>70.303225806451621</c:v>
                </c:pt>
                <c:pt idx="10">
                  <c:v>74.453333333333333</c:v>
                </c:pt>
                <c:pt idx="11">
                  <c:v>116.53225806451611</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152.07741935483872</c:v>
                </c:pt>
                <c:pt idx="1">
                  <c:v>193.97241379310344</c:v>
                </c:pt>
                <c:pt idx="2">
                  <c:v>229.11290322580643</c:v>
                </c:pt>
                <c:pt idx="3">
                  <c:v>194.33333333333331</c:v>
                </c:pt>
                <c:pt idx="4">
                  <c:v>119.69999999999999</c:v>
                </c:pt>
                <c:pt idx="5">
                  <c:v>97.281666666666666</c:v>
                </c:pt>
                <c:pt idx="6">
                  <c:v>74.317741935483866</c:v>
                </c:pt>
                <c:pt idx="7">
                  <c:v>69.138709677419342</c:v>
                </c:pt>
                <c:pt idx="8">
                  <c:v>72.423333333333332</c:v>
                </c:pt>
                <c:pt idx="9">
                  <c:v>67.658064516129031</c:v>
                </c:pt>
                <c:pt idx="10">
                  <c:v>72.731666666666655</c:v>
                </c:pt>
                <c:pt idx="11">
                  <c:v>88.199999999999989</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106.45161290322581</c:v>
                </c:pt>
                <c:pt idx="1">
                  <c:v>156.92857142857142</c:v>
                </c:pt>
                <c:pt idx="2">
                  <c:v>166.29032258064515</c:v>
                </c:pt>
                <c:pt idx="3">
                  <c:v>129.03333333333333</c:v>
                </c:pt>
                <c:pt idx="4">
                  <c:v>90.645161290322577</c:v>
                </c:pt>
                <c:pt idx="5">
                  <c:v>67.266666666666666</c:v>
                </c:pt>
                <c:pt idx="6">
                  <c:v>64.967741935483872</c:v>
                </c:pt>
                <c:pt idx="7">
                  <c:v>56.41935483870968</c:v>
                </c:pt>
                <c:pt idx="8">
                  <c:v>61.333333333333336</c:v>
                </c:pt>
                <c:pt idx="9">
                  <c:v>54.193548387096776</c:v>
                </c:pt>
                <c:pt idx="10">
                  <c:v>61.233333333333334</c:v>
                </c:pt>
                <c:pt idx="11">
                  <c:v>72.451612903225808</c:v>
                </c:pt>
              </c:numCache>
            </c:numRef>
          </c:val>
        </c:ser>
        <c:dLbls>
          <c:showLegendKey val="0"/>
          <c:showVal val="0"/>
          <c:showCatName val="0"/>
          <c:showSerName val="0"/>
          <c:showPercent val="0"/>
          <c:showBubbleSize val="0"/>
        </c:dLbls>
        <c:axId val="136114560"/>
        <c:axId val="13611648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329.90322580645159</c:v>
                </c:pt>
                <c:pt idx="1">
                  <c:v>178.92857142857142</c:v>
                </c:pt>
                <c:pt idx="2">
                  <c:v>214.03225806451613</c:v>
                </c:pt>
                <c:pt idx="3">
                  <c:v>155.53333333333333</c:v>
                </c:pt>
                <c:pt idx="4">
                  <c:v>92.322580645161295</c:v>
                </c:pt>
                <c:pt idx="5">
                  <c:v>67.266666666666666</c:v>
                </c:pt>
                <c:pt idx="6">
                  <c:v>70.032258064516128</c:v>
                </c:pt>
                <c:pt idx="7">
                  <c:v>56.41935483870968</c:v>
                </c:pt>
                <c:pt idx="8">
                  <c:v>75</c:v>
                </c:pt>
                <c:pt idx="9">
                  <c:v>63.161290322580648</c:v>
                </c:pt>
                <c:pt idx="10">
                  <c:v>99.3</c:v>
                </c:pt>
                <c:pt idx="11">
                  <c:v>154.54838709677421</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338.16129032258067</c:v>
                </c:pt>
                <c:pt idx="1">
                  <c:v>292</c:v>
                </c:pt>
                <c:pt idx="2">
                  <c:v>1211.6774193548388</c:v>
                </c:pt>
                <c:pt idx="3">
                  <c:v>718.23333333333335</c:v>
                </c:pt>
                <c:pt idx="4">
                  <c:v>211.2258064516129</c:v>
                </c:pt>
                <c:pt idx="5">
                  <c:v>121.66666666666667</c:v>
                </c:pt>
                <c:pt idx="6">
                  <c:v>138.09677419354838</c:v>
                </c:pt>
                <c:pt idx="7">
                  <c:v>83.258064516129039</c:v>
                </c:pt>
                <c:pt idx="8">
                  <c:v>282.16666666666669</c:v>
                </c:pt>
                <c:pt idx="9">
                  <c:v>99.41935483870968</c:v>
                </c:pt>
                <c:pt idx="10">
                  <c:v>396.33333333333331</c:v>
                </c:pt>
                <c:pt idx="11">
                  <c:v>671.70967741935488</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422</c:v>
                </c:pt>
                <c:pt idx="1">
                  <c:v>272.44827586206895</c:v>
                </c:pt>
                <c:pt idx="2">
                  <c:v>395.67741935483872</c:v>
                </c:pt>
                <c:pt idx="3">
                  <c:v>435.13333333333333</c:v>
                </c:pt>
                <c:pt idx="4">
                  <c:v>161</c:v>
                </c:pt>
                <c:pt idx="5">
                  <c:v>99.36666666666666</c:v>
                </c:pt>
                <c:pt idx="6">
                  <c:v>115</c:v>
                </c:pt>
                <c:pt idx="7">
                  <c:v>101.45161290322581</c:v>
                </c:pt>
                <c:pt idx="8">
                  <c:v>77.433333333333337</c:v>
                </c:pt>
                <c:pt idx="9">
                  <c:v>113.64516129032258</c:v>
                </c:pt>
                <c:pt idx="10">
                  <c:v>312.8</c:v>
                </c:pt>
                <c:pt idx="11">
                  <c:v>1621.2333333333333</c:v>
                </c:pt>
              </c:numCache>
            </c:numRef>
          </c:val>
          <c:smooth val="0"/>
        </c:ser>
        <c:dLbls>
          <c:showLegendKey val="0"/>
          <c:showVal val="0"/>
          <c:showCatName val="0"/>
          <c:showSerName val="0"/>
          <c:showPercent val="0"/>
          <c:showBubbleSize val="0"/>
        </c:dLbls>
        <c:marker val="1"/>
        <c:smooth val="0"/>
        <c:axId val="136114560"/>
        <c:axId val="136116480"/>
      </c:lineChart>
      <c:catAx>
        <c:axId val="136114560"/>
        <c:scaling>
          <c:orientation val="minMax"/>
        </c:scaling>
        <c:delete val="0"/>
        <c:axPos val="b"/>
        <c:majorGridlines>
          <c:spPr>
            <a:ln>
              <a:prstDash val="sysDash"/>
            </a:ln>
          </c:spPr>
        </c:majorGridlines>
        <c:majorTickMark val="none"/>
        <c:minorTickMark val="none"/>
        <c:tickLblPos val="nextTo"/>
        <c:crossAx val="136116480"/>
        <c:crosses val="autoZero"/>
        <c:auto val="1"/>
        <c:lblAlgn val="ctr"/>
        <c:lblOffset val="100"/>
        <c:noMultiLvlLbl val="0"/>
      </c:catAx>
      <c:valAx>
        <c:axId val="13611648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36114560"/>
        <c:crosses val="autoZero"/>
        <c:crossBetween val="midCat"/>
      </c:valAx>
    </c:plotArea>
    <c:legend>
      <c:legendPos val="r"/>
      <c:layout>
        <c:manualLayout>
          <c:xMode val="edge"/>
          <c:yMode val="edge"/>
          <c:x val="0.77378189264803454"/>
          <c:y val="0.15065235605004748"/>
          <c:w val="0.10811550542660886"/>
          <c:h val="0.2922491052254832"/>
        </c:manualLayout>
      </c:layout>
      <c:overlay val="0"/>
    </c:legend>
    <c:plotVisOnly val="1"/>
    <c:dispBlanksAs val="zero"/>
    <c:showDLblsOverMax val="0"/>
  </c:chart>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#30, USGS #02317500, Suwanee Basin, </a:t>
            </a:r>
          </a:p>
          <a:p>
            <a:pPr>
              <a:defRPr/>
            </a:pPr>
            <a:r>
              <a:rPr lang="en-US" sz="1800" b="1" i="0" cap="all" baseline="0">
                <a:effectLst/>
              </a:rPr>
              <a:t>Alapaha River at Statenville, GA</a:t>
            </a:r>
            <a:endParaRPr lang="en-US" cap="all" baseline="0">
              <a:effectLst/>
            </a:endParaRPr>
          </a:p>
        </c:rich>
      </c:tx>
      <c:layout>
        <c:manualLayout>
          <c:xMode val="edge"/>
          <c:yMode val="edge"/>
          <c:x val="0.30532594964091025"/>
          <c:y val="0"/>
        </c:manualLayout>
      </c:layout>
      <c:overlay val="0"/>
    </c:title>
    <c:autoTitleDeleted val="0"/>
    <c:plotArea>
      <c:layout>
        <c:manualLayout>
          <c:layoutTarget val="inner"/>
          <c:xMode val="edge"/>
          <c:yMode val="edge"/>
          <c:x val="0.12866314787574631"/>
          <c:y val="0.10921097041387225"/>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829.93548387096769</c:v>
                </c:pt>
                <c:pt idx="1">
                  <c:v>1791.0714285714287</c:v>
                </c:pt>
                <c:pt idx="2">
                  <c:v>1901.6129032258063</c:v>
                </c:pt>
                <c:pt idx="3">
                  <c:v>1424.6666666666667</c:v>
                </c:pt>
                <c:pt idx="4">
                  <c:v>528.9677419354839</c:v>
                </c:pt>
                <c:pt idx="5">
                  <c:v>285.06666666666666</c:v>
                </c:pt>
                <c:pt idx="6">
                  <c:v>312.70967741935482</c:v>
                </c:pt>
                <c:pt idx="7">
                  <c:v>359.24193548387098</c:v>
                </c:pt>
                <c:pt idx="8">
                  <c:v>225.08333333333334</c:v>
                </c:pt>
                <c:pt idx="9">
                  <c:v>142.70967741935485</c:v>
                </c:pt>
                <c:pt idx="10">
                  <c:v>88.7</c:v>
                </c:pt>
                <c:pt idx="11">
                  <c:v>203.24193548387098</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233.41935483870972</c:v>
                </c:pt>
                <c:pt idx="1">
                  <c:v>515.6</c:v>
                </c:pt>
                <c:pt idx="2">
                  <c:v>836.53548387096771</c:v>
                </c:pt>
                <c:pt idx="3">
                  <c:v>532.53333333333342</c:v>
                </c:pt>
                <c:pt idx="4">
                  <c:v>135.1483870967742</c:v>
                </c:pt>
                <c:pt idx="5">
                  <c:v>87.473333333333343</c:v>
                </c:pt>
                <c:pt idx="6">
                  <c:v>96.658064516129031</c:v>
                </c:pt>
                <c:pt idx="7">
                  <c:v>100.41935483870968</c:v>
                </c:pt>
                <c:pt idx="8">
                  <c:v>85.266666666666666</c:v>
                </c:pt>
                <c:pt idx="9">
                  <c:v>56.838709677419352</c:v>
                </c:pt>
                <c:pt idx="10">
                  <c:v>45.833333333333336</c:v>
                </c:pt>
                <c:pt idx="11">
                  <c:v>71.612903225806448</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86.806451612903231</c:v>
                </c:pt>
                <c:pt idx="1">
                  <c:v>275.70197044334981</c:v>
                </c:pt>
                <c:pt idx="2">
                  <c:v>601.21290322580637</c:v>
                </c:pt>
                <c:pt idx="3">
                  <c:v>386.65333333333336</c:v>
                </c:pt>
                <c:pt idx="4">
                  <c:v>96.561290322580646</c:v>
                </c:pt>
                <c:pt idx="5">
                  <c:v>55.446666666666673</c:v>
                </c:pt>
                <c:pt idx="6">
                  <c:v>53.361290322580643</c:v>
                </c:pt>
                <c:pt idx="7">
                  <c:v>65.661290322580641</c:v>
                </c:pt>
                <c:pt idx="8">
                  <c:v>51.483333333333334</c:v>
                </c:pt>
                <c:pt idx="9">
                  <c:v>42.29032258064516</c:v>
                </c:pt>
                <c:pt idx="10">
                  <c:v>37.333333333333329</c:v>
                </c:pt>
                <c:pt idx="11">
                  <c:v>43.241935483870968</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61.606451612903228</c:v>
                </c:pt>
                <c:pt idx="1">
                  <c:v>178.28571428571428</c:v>
                </c:pt>
                <c:pt idx="2">
                  <c:v>531.96129032258068</c:v>
                </c:pt>
                <c:pt idx="3">
                  <c:v>203.42666666666668</c:v>
                </c:pt>
                <c:pt idx="4">
                  <c:v>87.451612903225808</c:v>
                </c:pt>
                <c:pt idx="5">
                  <c:v>48.526666666666664</c:v>
                </c:pt>
                <c:pt idx="6">
                  <c:v>42.993548387096773</c:v>
                </c:pt>
                <c:pt idx="7">
                  <c:v>45.524193548387096</c:v>
                </c:pt>
                <c:pt idx="8">
                  <c:v>41.80833333333333</c:v>
                </c:pt>
                <c:pt idx="9">
                  <c:v>36.024193548387096</c:v>
                </c:pt>
                <c:pt idx="10">
                  <c:v>33.674999999999997</c:v>
                </c:pt>
                <c:pt idx="11">
                  <c:v>36.733870967741936</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35.838709677419352</c:v>
                </c:pt>
                <c:pt idx="1">
                  <c:v>65.857142857142861</c:v>
                </c:pt>
                <c:pt idx="2">
                  <c:v>129</c:v>
                </c:pt>
                <c:pt idx="3">
                  <c:v>94.86666666666666</c:v>
                </c:pt>
                <c:pt idx="4">
                  <c:v>51.838709677419352</c:v>
                </c:pt>
                <c:pt idx="5">
                  <c:v>29.6</c:v>
                </c:pt>
                <c:pt idx="6">
                  <c:v>32.064516129032256</c:v>
                </c:pt>
                <c:pt idx="7">
                  <c:v>28.677419354838708</c:v>
                </c:pt>
                <c:pt idx="8">
                  <c:v>25.633333333333333</c:v>
                </c:pt>
                <c:pt idx="9">
                  <c:v>21.516129032258064</c:v>
                </c:pt>
                <c:pt idx="10">
                  <c:v>20.966666666666665</c:v>
                </c:pt>
                <c:pt idx="11">
                  <c:v>33.258064516129032</c:v>
                </c:pt>
              </c:numCache>
            </c:numRef>
          </c:val>
        </c:ser>
        <c:dLbls>
          <c:showLegendKey val="0"/>
          <c:showVal val="0"/>
          <c:showCatName val="0"/>
          <c:showSerName val="0"/>
          <c:showPercent val="0"/>
          <c:showBubbleSize val="0"/>
        </c:dLbls>
        <c:axId val="225382784"/>
        <c:axId val="22538470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352.93548387096774</c:v>
                </c:pt>
                <c:pt idx="1">
                  <c:v>1206.8571428571429</c:v>
                </c:pt>
                <c:pt idx="2">
                  <c:v>651.32258064516134</c:v>
                </c:pt>
                <c:pt idx="3">
                  <c:v>94.86666666666666</c:v>
                </c:pt>
                <c:pt idx="4">
                  <c:v>94.548387096774192</c:v>
                </c:pt>
                <c:pt idx="5">
                  <c:v>42.1</c:v>
                </c:pt>
                <c:pt idx="6">
                  <c:v>32.064516129032256</c:v>
                </c:pt>
                <c:pt idx="7">
                  <c:v>45.096774193548384</c:v>
                </c:pt>
                <c:pt idx="8">
                  <c:v>65.36666666666666</c:v>
                </c:pt>
                <c:pt idx="9">
                  <c:v>42.87096774193548</c:v>
                </c:pt>
                <c:pt idx="10">
                  <c:v>33.633333333333333</c:v>
                </c:pt>
                <c:pt idx="11">
                  <c:v>71.612903225806448</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73.709677419354833</c:v>
                </c:pt>
                <c:pt idx="1">
                  <c:v>503.21428571428572</c:v>
                </c:pt>
                <c:pt idx="2">
                  <c:v>522.83870967741939</c:v>
                </c:pt>
                <c:pt idx="3">
                  <c:v>626.1</c:v>
                </c:pt>
                <c:pt idx="4">
                  <c:v>83.548387096774192</c:v>
                </c:pt>
                <c:pt idx="5">
                  <c:v>29.6</c:v>
                </c:pt>
                <c:pt idx="6">
                  <c:v>178.25806451612902</c:v>
                </c:pt>
                <c:pt idx="7">
                  <c:v>72.774193548387103</c:v>
                </c:pt>
                <c:pt idx="8">
                  <c:v>32.133333333333333</c:v>
                </c:pt>
                <c:pt idx="9">
                  <c:v>56.903225806451616</c:v>
                </c:pt>
                <c:pt idx="10">
                  <c:v>67.966666666666669</c:v>
                </c:pt>
                <c:pt idx="11">
                  <c:v>89.096774193548384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3576.1290322580644</c:v>
                </c:pt>
                <c:pt idx="1">
                  <c:v>2484.4827586206898</c:v>
                </c:pt>
                <c:pt idx="2">
                  <c:v>2352.5806451612902</c:v>
                </c:pt>
                <c:pt idx="3">
                  <c:v>1149.3</c:v>
                </c:pt>
                <c:pt idx="4">
                  <c:v>811.48387096774195</c:v>
                </c:pt>
                <c:pt idx="5">
                  <c:v>173.7</c:v>
                </c:pt>
                <c:pt idx="6">
                  <c:v>205.87096774193549</c:v>
                </c:pt>
                <c:pt idx="7">
                  <c:v>204.45161290322579</c:v>
                </c:pt>
                <c:pt idx="8">
                  <c:v>298.76666666666665</c:v>
                </c:pt>
                <c:pt idx="9">
                  <c:v>122.45161290322581</c:v>
                </c:pt>
                <c:pt idx="10">
                  <c:v>437.86666666666667</c:v>
                </c:pt>
                <c:pt idx="11">
                  <c:v>932.1</c:v>
                </c:pt>
              </c:numCache>
            </c:numRef>
          </c:val>
          <c:smooth val="0"/>
        </c:ser>
        <c:dLbls>
          <c:showLegendKey val="0"/>
          <c:showVal val="0"/>
          <c:showCatName val="0"/>
          <c:showSerName val="0"/>
          <c:showPercent val="0"/>
          <c:showBubbleSize val="0"/>
        </c:dLbls>
        <c:marker val="1"/>
        <c:smooth val="0"/>
        <c:axId val="225382784"/>
        <c:axId val="225384704"/>
      </c:lineChart>
      <c:catAx>
        <c:axId val="225382784"/>
        <c:scaling>
          <c:orientation val="minMax"/>
        </c:scaling>
        <c:delete val="0"/>
        <c:axPos val="b"/>
        <c:majorGridlines>
          <c:spPr>
            <a:ln>
              <a:prstDash val="sysDash"/>
            </a:ln>
          </c:spPr>
        </c:majorGridlines>
        <c:majorTickMark val="none"/>
        <c:minorTickMark val="none"/>
        <c:tickLblPos val="nextTo"/>
        <c:crossAx val="225384704"/>
        <c:crosses val="autoZero"/>
        <c:auto val="1"/>
        <c:lblAlgn val="ctr"/>
        <c:lblOffset val="100"/>
        <c:noMultiLvlLbl val="0"/>
      </c:catAx>
      <c:valAx>
        <c:axId val="22538470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25382784"/>
        <c:crosses val="autoZero"/>
        <c:crossBetween val="midCat"/>
      </c:valAx>
    </c:plotArea>
    <c:legend>
      <c:legendPos val="r"/>
      <c:layout>
        <c:manualLayout>
          <c:xMode val="edge"/>
          <c:yMode val="edge"/>
          <c:x val="0.78843390730004914"/>
          <c:y val="0.12846375292347156"/>
          <c:w val="0.10811550542660886"/>
          <c:h val="0.2922491052254832"/>
        </c:manualLayout>
      </c:layout>
      <c:overlay val="0"/>
    </c:legend>
    <c:plotVisOnly val="1"/>
    <c:dispBlanksAs val="zero"/>
    <c:showDLblsOverMax val="0"/>
  </c:chart>
  <c:externalData r:id="rId1">
    <c:autoUpdate val="0"/>
  </c:externalData>
  <c:userShapes r:id="rId2"/>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smtClean="0">
                <a:effectLst/>
              </a:rPr>
              <a:t>Gage #31, USGS </a:t>
            </a:r>
            <a:r>
              <a:rPr lang="en-US" sz="1800" b="1" i="0" baseline="0" dirty="0">
                <a:effectLst/>
              </a:rPr>
              <a:t>#02314500</a:t>
            </a:r>
            <a:r>
              <a:rPr lang="en-US" sz="1800" b="1" i="0" u="none" strike="noStrike" baseline="0" dirty="0">
                <a:effectLst/>
              </a:rPr>
              <a:t>, Suwanee Basin,</a:t>
            </a:r>
          </a:p>
          <a:p>
            <a:pPr>
              <a:defRPr/>
            </a:pPr>
            <a:r>
              <a:rPr lang="en-US" sz="1800" b="1" i="0" baseline="0" dirty="0">
                <a:effectLst/>
              </a:rPr>
              <a:t> SUWANNEE RIVER AT US 441, AT FARGO, GA</a:t>
            </a:r>
            <a:endParaRPr lang="en-US" dirty="0">
              <a:effectLst/>
            </a:endParaRPr>
          </a:p>
        </c:rich>
      </c:tx>
      <c:layout>
        <c:manualLayout>
          <c:xMode val="edge"/>
          <c:yMode val="edge"/>
          <c:x val="0.29160439560439561"/>
          <c:y val="2.017145738779627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454.83870967741939</c:v>
                </c:pt>
                <c:pt idx="1">
                  <c:v>990.65517241379314</c:v>
                </c:pt>
                <c:pt idx="2">
                  <c:v>1210.1451612903224</c:v>
                </c:pt>
                <c:pt idx="3">
                  <c:v>906.1</c:v>
                </c:pt>
                <c:pt idx="4">
                  <c:v>324.83870967741933</c:v>
                </c:pt>
                <c:pt idx="5">
                  <c:v>156.6</c:v>
                </c:pt>
                <c:pt idx="6">
                  <c:v>397.90322580645159</c:v>
                </c:pt>
                <c:pt idx="7">
                  <c:v>551.67741935483866</c:v>
                </c:pt>
                <c:pt idx="8">
                  <c:v>536.13333333333333</c:v>
                </c:pt>
                <c:pt idx="9">
                  <c:v>346.74193548387098</c:v>
                </c:pt>
                <c:pt idx="10">
                  <c:v>189.16666666666666</c:v>
                </c:pt>
                <c:pt idx="11">
                  <c:v>239.2258064516129</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89.92903225806451</c:v>
                </c:pt>
                <c:pt idx="1">
                  <c:v>173.69778325123153</c:v>
                </c:pt>
                <c:pt idx="2">
                  <c:v>345.83225806451611</c:v>
                </c:pt>
                <c:pt idx="3">
                  <c:v>212.6</c:v>
                </c:pt>
                <c:pt idx="4">
                  <c:v>73.548387096774192</c:v>
                </c:pt>
                <c:pt idx="5">
                  <c:v>35.299999999999997</c:v>
                </c:pt>
                <c:pt idx="6">
                  <c:v>69.41935483870968</c:v>
                </c:pt>
                <c:pt idx="7">
                  <c:v>91.838709677419359</c:v>
                </c:pt>
                <c:pt idx="8">
                  <c:v>99.3</c:v>
                </c:pt>
                <c:pt idx="9">
                  <c:v>58.516129032258064</c:v>
                </c:pt>
                <c:pt idx="10">
                  <c:v>39</c:v>
                </c:pt>
                <c:pt idx="11">
                  <c:v>39.58064516129032</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47.022580645161291</c:v>
                </c:pt>
                <c:pt idx="1">
                  <c:v>85.582142857142856</c:v>
                </c:pt>
                <c:pt idx="2">
                  <c:v>153.15483870967742</c:v>
                </c:pt>
                <c:pt idx="3">
                  <c:v>103.9</c:v>
                </c:pt>
                <c:pt idx="4">
                  <c:v>26.93548387096774</c:v>
                </c:pt>
                <c:pt idx="5">
                  <c:v>17.84333333333333</c:v>
                </c:pt>
                <c:pt idx="6">
                  <c:v>29.29032258064516</c:v>
                </c:pt>
                <c:pt idx="7">
                  <c:v>34.509677419354837</c:v>
                </c:pt>
                <c:pt idx="8">
                  <c:v>31.7</c:v>
                </c:pt>
                <c:pt idx="9">
                  <c:v>16.032258064516128</c:v>
                </c:pt>
                <c:pt idx="10">
                  <c:v>11.846666666666666</c:v>
                </c:pt>
                <c:pt idx="11">
                  <c:v>14.516129032258064</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8.0241935483870979</c:v>
                </c:pt>
                <c:pt idx="1">
                  <c:v>60.048214285714288</c:v>
                </c:pt>
                <c:pt idx="2">
                  <c:v>97.403225806451616</c:v>
                </c:pt>
                <c:pt idx="3">
                  <c:v>72.666666666666671</c:v>
                </c:pt>
                <c:pt idx="4">
                  <c:v>15.787096774193547</c:v>
                </c:pt>
                <c:pt idx="5">
                  <c:v>13.066666666666668</c:v>
                </c:pt>
                <c:pt idx="6">
                  <c:v>25.06451612903226</c:v>
                </c:pt>
                <c:pt idx="7">
                  <c:v>15.890322580645162</c:v>
                </c:pt>
                <c:pt idx="8">
                  <c:v>14.166666666666666</c:v>
                </c:pt>
                <c:pt idx="9">
                  <c:v>6.1387096774193539</c:v>
                </c:pt>
                <c:pt idx="10">
                  <c:v>3.9266666666666663</c:v>
                </c:pt>
                <c:pt idx="11">
                  <c:v>4.9967741935483874</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3.0354838709677421</c:v>
                </c:pt>
                <c:pt idx="1">
                  <c:v>4.2821428571428575</c:v>
                </c:pt>
                <c:pt idx="2">
                  <c:v>6.0967741935483897</c:v>
                </c:pt>
                <c:pt idx="3">
                  <c:v>12.733333333333331</c:v>
                </c:pt>
                <c:pt idx="4">
                  <c:v>1.895483870967742</c:v>
                </c:pt>
                <c:pt idx="5">
                  <c:v>0.27565217391304353</c:v>
                </c:pt>
                <c:pt idx="6">
                  <c:v>1.8161290322580643</c:v>
                </c:pt>
                <c:pt idx="7">
                  <c:v>0.20000000000000007</c:v>
                </c:pt>
                <c:pt idx="8">
                  <c:v>0.75882352941176467</c:v>
                </c:pt>
                <c:pt idx="9">
                  <c:v>0.38</c:v>
                </c:pt>
                <c:pt idx="10">
                  <c:v>0.12333333333333339</c:v>
                </c:pt>
                <c:pt idx="11">
                  <c:v>0.1</c:v>
                </c:pt>
              </c:numCache>
            </c:numRef>
          </c:val>
        </c:ser>
        <c:dLbls>
          <c:showLegendKey val="0"/>
          <c:showVal val="0"/>
          <c:showCatName val="0"/>
          <c:showSerName val="0"/>
          <c:showPercent val="0"/>
          <c:showBubbleSize val="0"/>
        </c:dLbls>
        <c:axId val="231868288"/>
        <c:axId val="231874560"/>
      </c:areaChart>
      <c:lineChart>
        <c:grouping val="standard"/>
        <c:varyColors val="0"/>
        <c:ser>
          <c:idx val="3"/>
          <c:order val="5"/>
          <c:tx>
            <c:strRef>
              <c:f>'Hist1900-2011'!$F$391</c:f>
              <c:strCache>
                <c:ptCount val="1"/>
                <c:pt idx="0">
                  <c:v>Y2007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34.193548387096776</c:v>
                </c:pt>
                <c:pt idx="1">
                  <c:v>86</c:v>
                </c:pt>
                <c:pt idx="2">
                  <c:v>62.935483870967744</c:v>
                </c:pt>
                <c:pt idx="3">
                  <c:v>17.026666666666667</c:v>
                </c:pt>
                <c:pt idx="4">
                  <c:v>1.895483870967742</c:v>
                </c:pt>
                <c:pt idx="5">
                  <c:v>15.408333333333333</c:v>
                </c:pt>
                <c:pt idx="6">
                  <c:v>27.225806451612904</c:v>
                </c:pt>
                <c:pt idx="7">
                  <c:v>191.61290322580646</c:v>
                </c:pt>
                <c:pt idx="8">
                  <c:v>126.43333333333334</c:v>
                </c:pt>
                <c:pt idx="9">
                  <c:v>533.67741935483866</c:v>
                </c:pt>
                <c:pt idx="10">
                  <c:v>355.63333333333333</c:v>
                </c:pt>
                <c:pt idx="11">
                  <c:v>169.74193548387098</c:v>
                </c:pt>
              </c:numCache>
            </c:numRef>
          </c:val>
          <c:smooth val="0"/>
        </c:ser>
        <c:ser>
          <c:idx val="2"/>
          <c:order val="6"/>
          <c:tx>
            <c:strRef>
              <c:f>'Hist1900-2011'!$F$392</c:f>
              <c:strCache>
                <c:ptCount val="1"/>
                <c:pt idx="0">
                  <c:v>Y2011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8.054838709677421</c:v>
                </c:pt>
                <c:pt idx="1">
                  <c:v>40.607142857142854</c:v>
                </c:pt>
                <c:pt idx="2">
                  <c:v>30.870967741935484</c:v>
                </c:pt>
                <c:pt idx="3">
                  <c:v>49.68666666666666</c:v>
                </c:pt>
                <c:pt idx="4">
                  <c:v>2.8096774193548391</c:v>
                </c:pt>
                <c:pt idx="5">
                  <c:v>0.27565217391304353</c:v>
                </c:pt>
                <c:pt idx="6">
                  <c:v>10.085483870967741</c:v>
                </c:pt>
                <c:pt idx="7">
                  <c:v>13.393548387096775</c:v>
                </c:pt>
                <c:pt idx="8">
                  <c:v>4.5326666666666666</c:v>
                </c:pt>
                <c:pt idx="9">
                  <c:v>6.1387096774193539</c:v>
                </c:pt>
                <c:pt idx="10">
                  <c:v>11.846666666666666</c:v>
                </c:pt>
                <c:pt idx="11">
                  <c:v>16.838709677419356</c:v>
                </c:pt>
              </c:numCache>
            </c:numRef>
          </c:val>
          <c:smooth val="0"/>
        </c:ser>
        <c:ser>
          <c:idx val="1"/>
          <c:order val="7"/>
          <c:tx>
            <c:strRef>
              <c:f>'Hist1900-2011'!$F$389</c:f>
              <c:strCache>
                <c:ptCount val="1"/>
                <c:pt idx="0">
                  <c:v>Y2015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1522.5806451612902</c:v>
                </c:pt>
                <c:pt idx="1">
                  <c:v>2420</c:v>
                </c:pt>
                <c:pt idx="2">
                  <c:v>1997.0967741935483</c:v>
                </c:pt>
                <c:pt idx="3">
                  <c:v>895.0333333333333</c:v>
                </c:pt>
                <c:pt idx="4">
                  <c:v>250.51612903225808</c:v>
                </c:pt>
                <c:pt idx="5">
                  <c:v>81.400000000000006</c:v>
                </c:pt>
                <c:pt idx="6">
                  <c:v>277.61290322580646</c:v>
                </c:pt>
                <c:pt idx="7">
                  <c:v>534.19354838709683</c:v>
                </c:pt>
                <c:pt idx="8">
                  <c:v>1229.4333333333334</c:v>
                </c:pt>
                <c:pt idx="9">
                  <c:v>511.83870967741933</c:v>
                </c:pt>
                <c:pt idx="10">
                  <c:v>195.5</c:v>
                </c:pt>
                <c:pt idx="11">
                  <c:v>124.76666666666667</c:v>
                </c:pt>
              </c:numCache>
            </c:numRef>
          </c:val>
          <c:smooth val="0"/>
        </c:ser>
        <c:dLbls>
          <c:showLegendKey val="0"/>
          <c:showVal val="0"/>
          <c:showCatName val="0"/>
          <c:showSerName val="0"/>
          <c:showPercent val="0"/>
          <c:showBubbleSize val="0"/>
        </c:dLbls>
        <c:marker val="1"/>
        <c:smooth val="0"/>
        <c:axId val="231868288"/>
        <c:axId val="231874560"/>
      </c:lineChart>
      <c:catAx>
        <c:axId val="231868288"/>
        <c:scaling>
          <c:orientation val="minMax"/>
        </c:scaling>
        <c:delete val="0"/>
        <c:axPos val="b"/>
        <c:majorGridlines>
          <c:spPr>
            <a:ln>
              <a:prstDash val="sysDash"/>
            </a:ln>
          </c:spPr>
        </c:majorGridlines>
        <c:majorTickMark val="none"/>
        <c:minorTickMark val="none"/>
        <c:tickLblPos val="nextTo"/>
        <c:crossAx val="231874560"/>
        <c:crosses val="autoZero"/>
        <c:auto val="1"/>
        <c:lblAlgn val="ctr"/>
        <c:lblOffset val="100"/>
        <c:noMultiLvlLbl val="0"/>
      </c:catAx>
      <c:valAx>
        <c:axId val="23187456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31868288"/>
        <c:crosses val="autoZero"/>
        <c:crossBetween val="midCat"/>
      </c:valAx>
    </c:plotArea>
    <c:legend>
      <c:legendPos val="r"/>
      <c:layout>
        <c:manualLayout>
          <c:xMode val="edge"/>
          <c:yMode val="edge"/>
          <c:x val="0.775247094113236"/>
          <c:y val="0.1446009188337086"/>
          <c:w val="0.10811550542660886"/>
          <c:h val="0.2922491052254832"/>
        </c:manualLayout>
      </c:layout>
      <c:overlay val="0"/>
    </c:legend>
    <c:plotVisOnly val="1"/>
    <c:dispBlanksAs val="zero"/>
    <c:showDLblsOverMax val="0"/>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#32, USGS #02226500, Satilla Basin, </a:t>
            </a:r>
          </a:p>
          <a:p>
            <a:pPr>
              <a:defRPr/>
            </a:pPr>
            <a:r>
              <a:rPr lang="en-US" sz="1800" b="1" i="0" cap="all" baseline="0">
                <a:effectLst/>
              </a:rPr>
              <a:t>Satilla River near Waycross, GA</a:t>
            </a:r>
            <a:endParaRPr lang="en-US" cap="all" baseline="0">
              <a:effectLst/>
            </a:endParaRPr>
          </a:p>
        </c:rich>
      </c:tx>
      <c:layout>
        <c:manualLayout>
          <c:xMode val="edge"/>
          <c:yMode val="edge"/>
          <c:x val="0.30710991895243867"/>
          <c:y val="0"/>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801.41935483870964</c:v>
                </c:pt>
                <c:pt idx="1">
                  <c:v>1840.0357142857142</c:v>
                </c:pt>
                <c:pt idx="2">
                  <c:v>1791.7096774193546</c:v>
                </c:pt>
                <c:pt idx="3">
                  <c:v>1008.6666666666667</c:v>
                </c:pt>
                <c:pt idx="4">
                  <c:v>333.33870967741939</c:v>
                </c:pt>
                <c:pt idx="5">
                  <c:v>204.61666666666667</c:v>
                </c:pt>
                <c:pt idx="6">
                  <c:v>363.24193548387098</c:v>
                </c:pt>
                <c:pt idx="7">
                  <c:v>369.59677419354841</c:v>
                </c:pt>
                <c:pt idx="8">
                  <c:v>275.51666666666665</c:v>
                </c:pt>
                <c:pt idx="9">
                  <c:v>149.7258064516129</c:v>
                </c:pt>
                <c:pt idx="10">
                  <c:v>91.25</c:v>
                </c:pt>
                <c:pt idx="11">
                  <c:v>269.69354838709677</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195.17419354838717</c:v>
                </c:pt>
                <c:pt idx="1">
                  <c:v>374.34285714285721</c:v>
                </c:pt>
                <c:pt idx="2">
                  <c:v>585.12903225806451</c:v>
                </c:pt>
                <c:pt idx="3">
                  <c:v>377.91999999999996</c:v>
                </c:pt>
                <c:pt idx="4">
                  <c:v>67.122580645161293</c:v>
                </c:pt>
                <c:pt idx="5">
                  <c:v>52</c:v>
                </c:pt>
                <c:pt idx="6">
                  <c:v>56.338709677419345</c:v>
                </c:pt>
                <c:pt idx="7">
                  <c:v>112.01290322580644</c:v>
                </c:pt>
                <c:pt idx="8">
                  <c:v>75.013333333333321</c:v>
                </c:pt>
                <c:pt idx="9">
                  <c:v>40.903225806451609</c:v>
                </c:pt>
                <c:pt idx="10">
                  <c:v>30.413333333333334</c:v>
                </c:pt>
                <c:pt idx="11">
                  <c:v>40.735483870967734</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86.058064516129051</c:v>
                </c:pt>
                <c:pt idx="1">
                  <c:v>159.21822660098522</c:v>
                </c:pt>
                <c:pt idx="2">
                  <c:v>318.21612903225804</c:v>
                </c:pt>
                <c:pt idx="3">
                  <c:v>126.74</c:v>
                </c:pt>
                <c:pt idx="4">
                  <c:v>38.160645161290319</c:v>
                </c:pt>
                <c:pt idx="5">
                  <c:v>29.698999999999998</c:v>
                </c:pt>
                <c:pt idx="6">
                  <c:v>22.840322580645157</c:v>
                </c:pt>
                <c:pt idx="7">
                  <c:v>48.980645161290319</c:v>
                </c:pt>
                <c:pt idx="8">
                  <c:v>47.383333333333333</c:v>
                </c:pt>
                <c:pt idx="9">
                  <c:v>27.622580645161289</c:v>
                </c:pt>
                <c:pt idx="10">
                  <c:v>22.806666666666665</c:v>
                </c:pt>
                <c:pt idx="11">
                  <c:v>33.532258064516128</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54.045161290322582</c:v>
                </c:pt>
                <c:pt idx="1">
                  <c:v>100.78817733990148</c:v>
                </c:pt>
                <c:pt idx="2">
                  <c:v>256.41451612903228</c:v>
                </c:pt>
                <c:pt idx="3">
                  <c:v>99.268333333333331</c:v>
                </c:pt>
                <c:pt idx="4">
                  <c:v>25.248387096774191</c:v>
                </c:pt>
                <c:pt idx="5">
                  <c:v>24.058333333333334</c:v>
                </c:pt>
                <c:pt idx="6">
                  <c:v>17.343548387096774</c:v>
                </c:pt>
                <c:pt idx="7">
                  <c:v>34.982903225806446</c:v>
                </c:pt>
                <c:pt idx="8">
                  <c:v>29.748333333333328</c:v>
                </c:pt>
                <c:pt idx="9">
                  <c:v>18.27741935483871</c:v>
                </c:pt>
                <c:pt idx="10">
                  <c:v>15.368333333333334</c:v>
                </c:pt>
                <c:pt idx="11">
                  <c:v>24.870967741935484</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27.774193548387096</c:v>
                </c:pt>
                <c:pt idx="1">
                  <c:v>66</c:v>
                </c:pt>
                <c:pt idx="2">
                  <c:v>91.064516129032256</c:v>
                </c:pt>
                <c:pt idx="3">
                  <c:v>34.133333333333333</c:v>
                </c:pt>
                <c:pt idx="4">
                  <c:v>11.851612903225806</c:v>
                </c:pt>
                <c:pt idx="5">
                  <c:v>11.456666666666665</c:v>
                </c:pt>
                <c:pt idx="6">
                  <c:v>10.070967741935487</c:v>
                </c:pt>
                <c:pt idx="7">
                  <c:v>12.232258064516129</c:v>
                </c:pt>
                <c:pt idx="8">
                  <c:v>7.3366666666666669</c:v>
                </c:pt>
                <c:pt idx="9">
                  <c:v>7.5161290322580667</c:v>
                </c:pt>
                <c:pt idx="10">
                  <c:v>6.5200000000000005</c:v>
                </c:pt>
                <c:pt idx="11">
                  <c:v>15.551612903225806</c:v>
                </c:pt>
              </c:numCache>
            </c:numRef>
          </c:val>
        </c:ser>
        <c:dLbls>
          <c:showLegendKey val="0"/>
          <c:showVal val="0"/>
          <c:showCatName val="0"/>
          <c:showSerName val="0"/>
          <c:showPercent val="0"/>
          <c:showBubbleSize val="0"/>
        </c:dLbls>
        <c:axId val="231939072"/>
        <c:axId val="23194534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32.548387096774192</c:v>
                </c:pt>
                <c:pt idx="1">
                  <c:v>158.82142857142858</c:v>
                </c:pt>
                <c:pt idx="2">
                  <c:v>256.38709677419354</c:v>
                </c:pt>
                <c:pt idx="3">
                  <c:v>34.133333333333333</c:v>
                </c:pt>
                <c:pt idx="4">
                  <c:v>11.851612903225806</c:v>
                </c:pt>
                <c:pt idx="5">
                  <c:v>29.089999999999996</c:v>
                </c:pt>
                <c:pt idx="6">
                  <c:v>23.058064516129029</c:v>
                </c:pt>
                <c:pt idx="7">
                  <c:v>24.56129032258065</c:v>
                </c:pt>
                <c:pt idx="8">
                  <c:v>207.4</c:v>
                </c:pt>
                <c:pt idx="9">
                  <c:v>263.41935483870969</c:v>
                </c:pt>
                <c:pt idx="10">
                  <c:v>43.5</c:v>
                </c:pt>
                <c:pt idx="11">
                  <c:v>77.032258064516128</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71.290322580645167</c:v>
                </c:pt>
                <c:pt idx="1">
                  <c:v>390.85714285714283</c:v>
                </c:pt>
                <c:pt idx="2">
                  <c:v>256.41935483870969</c:v>
                </c:pt>
                <c:pt idx="3">
                  <c:v>371.86666666666667</c:v>
                </c:pt>
                <c:pt idx="4">
                  <c:v>22.451612903225808</c:v>
                </c:pt>
                <c:pt idx="5">
                  <c:v>14.623333333333333</c:v>
                </c:pt>
                <c:pt idx="6">
                  <c:v>62.174193548387102</c:v>
                </c:pt>
                <c:pt idx="7">
                  <c:v>49.096774193548384</c:v>
                </c:pt>
                <c:pt idx="8">
                  <c:v>64.533333333333331</c:v>
                </c:pt>
                <c:pt idx="9">
                  <c:v>123.29032258064517</c:v>
                </c:pt>
                <c:pt idx="10">
                  <c:v>36.9</c:v>
                </c:pt>
                <c:pt idx="11">
                  <c:v>34.258064516129032</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2718.7096774193546</c:v>
                </c:pt>
                <c:pt idx="1">
                  <c:v>1817.2413793103449</c:v>
                </c:pt>
                <c:pt idx="2">
                  <c:v>2100.1290322580644</c:v>
                </c:pt>
                <c:pt idx="3">
                  <c:v>1305.3333333333333</c:v>
                </c:pt>
                <c:pt idx="4">
                  <c:v>387.83870967741933</c:v>
                </c:pt>
                <c:pt idx="5">
                  <c:v>291.93333333333334</c:v>
                </c:pt>
                <c:pt idx="6">
                  <c:v>235.03225806451613</c:v>
                </c:pt>
                <c:pt idx="7">
                  <c:v>371.87096774193549</c:v>
                </c:pt>
                <c:pt idx="8">
                  <c:v>524.43333333333328</c:v>
                </c:pt>
                <c:pt idx="9">
                  <c:v>315</c:v>
                </c:pt>
                <c:pt idx="10">
                  <c:v>466.86666666666667</c:v>
                </c:pt>
                <c:pt idx="11">
                  <c:v>455.96666666666664</c:v>
                </c:pt>
              </c:numCache>
            </c:numRef>
          </c:val>
          <c:smooth val="0"/>
        </c:ser>
        <c:dLbls>
          <c:showLegendKey val="0"/>
          <c:showVal val="0"/>
          <c:showCatName val="0"/>
          <c:showSerName val="0"/>
          <c:showPercent val="0"/>
          <c:showBubbleSize val="0"/>
        </c:dLbls>
        <c:marker val="1"/>
        <c:smooth val="0"/>
        <c:axId val="231939072"/>
        <c:axId val="231945344"/>
      </c:lineChart>
      <c:catAx>
        <c:axId val="231939072"/>
        <c:scaling>
          <c:orientation val="minMax"/>
        </c:scaling>
        <c:delete val="0"/>
        <c:axPos val="b"/>
        <c:majorGridlines>
          <c:spPr>
            <a:ln>
              <a:prstDash val="sysDash"/>
            </a:ln>
          </c:spPr>
        </c:majorGridlines>
        <c:majorTickMark val="none"/>
        <c:minorTickMark val="none"/>
        <c:tickLblPos val="nextTo"/>
        <c:crossAx val="231945344"/>
        <c:crosses val="autoZero"/>
        <c:auto val="1"/>
        <c:lblAlgn val="ctr"/>
        <c:lblOffset val="100"/>
        <c:noMultiLvlLbl val="0"/>
      </c:catAx>
      <c:valAx>
        <c:axId val="23194534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31939072"/>
        <c:crosses val="autoZero"/>
        <c:crossBetween val="midCat"/>
      </c:valAx>
    </c:plotArea>
    <c:legend>
      <c:legendPos val="r"/>
      <c:layout>
        <c:manualLayout>
          <c:xMode val="edge"/>
          <c:yMode val="edge"/>
          <c:x val="0.77378189264803454"/>
          <c:y val="0.14661806457248822"/>
          <c:w val="0.10811550542660886"/>
          <c:h val="0.2922491052254832"/>
        </c:manualLayout>
      </c:layout>
      <c:overlay val="0"/>
    </c:legend>
    <c:plotVisOnly val="1"/>
    <c:dispBlanksAs val="zero"/>
    <c:showDLblsOverMax val="0"/>
  </c:chart>
  <c:externalData r:id="rId1">
    <c:autoUpdate val="0"/>
  </c:externalData>
  <c:userShapes r:id="rId2"/>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#33, USGS #02227500</a:t>
            </a:r>
            <a:r>
              <a:rPr lang="en-US" sz="1800" b="1" i="0" u="none" strike="noStrike" baseline="0">
                <a:effectLst/>
              </a:rPr>
              <a:t>, Satilla Basin,</a:t>
            </a:r>
            <a:r>
              <a:rPr lang="en-US" sz="1800" b="1" i="0" baseline="0">
                <a:effectLst/>
              </a:rPr>
              <a:t> </a:t>
            </a:r>
          </a:p>
          <a:p>
            <a:pPr>
              <a:defRPr/>
            </a:pPr>
            <a:r>
              <a:rPr lang="en-US" sz="1800" b="1" i="0" baseline="0">
                <a:effectLst/>
              </a:rPr>
              <a:t>LITTLE SATILLA RIVER NEAR OFFERMAN, GA</a:t>
            </a:r>
            <a:endParaRPr lang="en-US">
              <a:effectLst/>
            </a:endParaRPr>
          </a:p>
        </c:rich>
      </c:tx>
      <c:layout>
        <c:manualLayout>
          <c:xMode val="edge"/>
          <c:yMode val="edge"/>
          <c:x val="0.30334792766288832"/>
          <c:y val="4.034291477559254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465.14516129032256</c:v>
                </c:pt>
                <c:pt idx="1">
                  <c:v>963.44642857142867</c:v>
                </c:pt>
                <c:pt idx="2">
                  <c:v>759.93548387096769</c:v>
                </c:pt>
                <c:pt idx="3">
                  <c:v>404.73333333333335</c:v>
                </c:pt>
                <c:pt idx="4">
                  <c:v>119.06451612903226</c:v>
                </c:pt>
                <c:pt idx="5">
                  <c:v>114.92333333333333</c:v>
                </c:pt>
                <c:pt idx="6">
                  <c:v>148.61290322580646</c:v>
                </c:pt>
                <c:pt idx="7">
                  <c:v>233.3</c:v>
                </c:pt>
                <c:pt idx="8">
                  <c:v>114.88999999999999</c:v>
                </c:pt>
                <c:pt idx="9">
                  <c:v>90.882258064516137</c:v>
                </c:pt>
                <c:pt idx="10">
                  <c:v>44.666666666666671</c:v>
                </c:pt>
                <c:pt idx="11">
                  <c:v>163.22580645161293</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149.43225806451613</c:v>
                </c:pt>
                <c:pt idx="1">
                  <c:v>256.03571428571428</c:v>
                </c:pt>
                <c:pt idx="2">
                  <c:v>263.68387096774194</c:v>
                </c:pt>
                <c:pt idx="3">
                  <c:v>121.24199999999999</c:v>
                </c:pt>
                <c:pt idx="4">
                  <c:v>14.776129032258069</c:v>
                </c:pt>
                <c:pt idx="5">
                  <c:v>5.0408666666666671</c:v>
                </c:pt>
                <c:pt idx="6">
                  <c:v>17.967354838709678</c:v>
                </c:pt>
                <c:pt idx="7">
                  <c:v>19.971483870967742</c:v>
                </c:pt>
                <c:pt idx="8">
                  <c:v>21.813733333333335</c:v>
                </c:pt>
                <c:pt idx="9">
                  <c:v>10.088258064516131</c:v>
                </c:pt>
                <c:pt idx="10">
                  <c:v>5.3253333333333348</c:v>
                </c:pt>
                <c:pt idx="11">
                  <c:v>28.883870967741938</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94.548387096774206</c:v>
                </c:pt>
                <c:pt idx="1">
                  <c:v>119.54926108374387</c:v>
                </c:pt>
                <c:pt idx="2">
                  <c:v>176.8</c:v>
                </c:pt>
                <c:pt idx="3">
                  <c:v>41.359999999999992</c:v>
                </c:pt>
                <c:pt idx="4">
                  <c:v>1.32</c:v>
                </c:pt>
                <c:pt idx="5">
                  <c:v>1.7826666666666662</c:v>
                </c:pt>
                <c:pt idx="6">
                  <c:v>1.5396129032258064</c:v>
                </c:pt>
                <c:pt idx="7">
                  <c:v>2.9226113671274954</c:v>
                </c:pt>
                <c:pt idx="8">
                  <c:v>3.3310000000000026</c:v>
                </c:pt>
                <c:pt idx="9">
                  <c:v>0.87870967741935513</c:v>
                </c:pt>
                <c:pt idx="10">
                  <c:v>2.0896666666666666</c:v>
                </c:pt>
                <c:pt idx="11">
                  <c:v>15.545483870967749</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20.715112903225808</c:v>
                </c:pt>
                <c:pt idx="1">
                  <c:v>81.153571428571468</c:v>
                </c:pt>
                <c:pt idx="2">
                  <c:v>133.90967741935481</c:v>
                </c:pt>
                <c:pt idx="3">
                  <c:v>22.17113333333333</c:v>
                </c:pt>
                <c:pt idx="4">
                  <c:v>1.1225161290322581</c:v>
                </c:pt>
                <c:pt idx="5">
                  <c:v>0.9916666666666667</c:v>
                </c:pt>
                <c:pt idx="6">
                  <c:v>0.40154838709677421</c:v>
                </c:pt>
                <c:pt idx="7">
                  <c:v>0.76103225806451569</c:v>
                </c:pt>
                <c:pt idx="8">
                  <c:v>1.0461833333333335</c:v>
                </c:pt>
                <c:pt idx="9">
                  <c:v>0.44174193548387097</c:v>
                </c:pt>
                <c:pt idx="10">
                  <c:v>0.68273333333333353</c:v>
                </c:pt>
                <c:pt idx="11">
                  <c:v>8.9775806451612929</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10.19032258064516</c:v>
                </c:pt>
                <c:pt idx="1">
                  <c:v>15.732142857142858</c:v>
                </c:pt>
                <c:pt idx="2">
                  <c:v>53.354838709677416</c:v>
                </c:pt>
                <c:pt idx="3">
                  <c:v>4.2766666666666673</c:v>
                </c:pt>
                <c:pt idx="4">
                  <c:v>0.30290322580645163</c:v>
                </c:pt>
                <c:pt idx="5">
                  <c:v>0.39266666666666666</c:v>
                </c:pt>
                <c:pt idx="6">
                  <c:v>8.344827586206896E-2</c:v>
                </c:pt>
                <c:pt idx="7">
                  <c:v>0.23096774193548392</c:v>
                </c:pt>
                <c:pt idx="8">
                  <c:v>7.7727272727272756E-2</c:v>
                </c:pt>
                <c:pt idx="9">
                  <c:v>8.666666666666667E-2</c:v>
                </c:pt>
                <c:pt idx="10">
                  <c:v>0.15033333333333332</c:v>
                </c:pt>
                <c:pt idx="11">
                  <c:v>0.38709677419354843</c:v>
                </c:pt>
              </c:numCache>
            </c:numRef>
          </c:val>
        </c:ser>
        <c:dLbls>
          <c:showLegendKey val="0"/>
          <c:showVal val="0"/>
          <c:showCatName val="0"/>
          <c:showSerName val="0"/>
          <c:showPercent val="0"/>
          <c:showBubbleSize val="0"/>
        </c:dLbls>
        <c:axId val="238703360"/>
        <c:axId val="23870528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94.290322580645167</c:v>
                </c:pt>
                <c:pt idx="1">
                  <c:v>259.60714285714283</c:v>
                </c:pt>
                <c:pt idx="2">
                  <c:v>154.80645161290323</c:v>
                </c:pt>
                <c:pt idx="3">
                  <c:v>4.2766666666666673</c:v>
                </c:pt>
                <c:pt idx="4">
                  <c:v>1.0025806451612904</c:v>
                </c:pt>
                <c:pt idx="5">
                  <c:v>10.449</c:v>
                </c:pt>
                <c:pt idx="6">
                  <c:v>4.5</c:v>
                </c:pt>
                <c:pt idx="7">
                  <c:v>88.896774193548396</c:v>
                </c:pt>
                <c:pt idx="8">
                  <c:v>881.76666666666665</c:v>
                </c:pt>
                <c:pt idx="9">
                  <c:v>665.41935483870964</c:v>
                </c:pt>
                <c:pt idx="10">
                  <c:v>38.6</c:v>
                </c:pt>
                <c:pt idx="11">
                  <c:v>226.87096774193549</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10.19032258064516</c:v>
                </c:pt>
                <c:pt idx="1">
                  <c:v>106.56785714285715</c:v>
                </c:pt>
                <c:pt idx="2">
                  <c:v>108.51612903225806</c:v>
                </c:pt>
                <c:pt idx="3">
                  <c:v>159.82000000000002</c:v>
                </c:pt>
                <c:pt idx="4">
                  <c:v>1.3212903225806452</c:v>
                </c:pt>
                <c:pt idx="5">
                  <c:v>4.7770000000000001</c:v>
                </c:pt>
                <c:pt idx="6">
                  <c:v>75.578571428571422</c:v>
                </c:pt>
                <c:pt idx="7">
                  <c:v>57.317096774193544</c:v>
                </c:pt>
                <c:pt idx="8">
                  <c:v>24.442</c:v>
                </c:pt>
                <c:pt idx="9">
                  <c:v>57.387096774193552</c:v>
                </c:pt>
                <c:pt idx="10">
                  <c:v>12.663333333333332</c:v>
                </c:pt>
                <c:pt idx="11">
                  <c:v>21.64516129032258</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1402.3225806451612</c:v>
                </c:pt>
                <c:pt idx="1">
                  <c:v>980.27586206896547</c:v>
                </c:pt>
                <c:pt idx="2">
                  <c:v>1236.9677419354839</c:v>
                </c:pt>
                <c:pt idx="3">
                  <c:v>1297.3</c:v>
                </c:pt>
                <c:pt idx="4">
                  <c:v>476.32483870967741</c:v>
                </c:pt>
                <c:pt idx="5">
                  <c:v>324.97000000000003</c:v>
                </c:pt>
                <c:pt idx="6">
                  <c:v>5.9509677419354841</c:v>
                </c:pt>
                <c:pt idx="7">
                  <c:v>15.403225806451612</c:v>
                </c:pt>
                <c:pt idx="8">
                  <c:v>24.888666666666669</c:v>
                </c:pt>
                <c:pt idx="9">
                  <c:v>2.629032258064516</c:v>
                </c:pt>
                <c:pt idx="10">
                  <c:v>29.470000000000002</c:v>
                </c:pt>
                <c:pt idx="11">
                  <c:v>85.923333333333332</c:v>
                </c:pt>
              </c:numCache>
            </c:numRef>
          </c:val>
          <c:smooth val="0"/>
        </c:ser>
        <c:dLbls>
          <c:showLegendKey val="0"/>
          <c:showVal val="0"/>
          <c:showCatName val="0"/>
          <c:showSerName val="0"/>
          <c:showPercent val="0"/>
          <c:showBubbleSize val="0"/>
        </c:dLbls>
        <c:marker val="1"/>
        <c:smooth val="0"/>
        <c:axId val="238703360"/>
        <c:axId val="238705280"/>
      </c:lineChart>
      <c:catAx>
        <c:axId val="238703360"/>
        <c:scaling>
          <c:orientation val="minMax"/>
        </c:scaling>
        <c:delete val="0"/>
        <c:axPos val="b"/>
        <c:majorGridlines>
          <c:spPr>
            <a:ln>
              <a:prstDash val="sysDash"/>
            </a:ln>
          </c:spPr>
        </c:majorGridlines>
        <c:majorTickMark val="none"/>
        <c:minorTickMark val="none"/>
        <c:tickLblPos val="nextTo"/>
        <c:crossAx val="238705280"/>
        <c:crosses val="autoZero"/>
        <c:auto val="1"/>
        <c:lblAlgn val="ctr"/>
        <c:lblOffset val="100"/>
        <c:noMultiLvlLbl val="0"/>
      </c:catAx>
      <c:valAx>
        <c:axId val="23870528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238703360"/>
        <c:crosses val="autoZero"/>
        <c:crossBetween val="midCat"/>
      </c:valAx>
    </c:plotArea>
    <c:legend>
      <c:legendPos val="r"/>
      <c:layout>
        <c:manualLayout>
          <c:xMode val="edge"/>
          <c:yMode val="edge"/>
          <c:x val="0.77378189264803454"/>
          <c:y val="0.15065235605004748"/>
          <c:w val="0.10811550542660886"/>
          <c:h val="0.2922491052254832"/>
        </c:manualLayout>
      </c:layout>
      <c:overlay val="0"/>
    </c:legend>
    <c:plotVisOnly val="1"/>
    <c:dispBlanksAs val="zero"/>
    <c:showDLblsOverMax val="0"/>
  </c:chart>
  <c:externalData r:id="rId1">
    <c:autoUpdate val="0"/>
  </c:externalData>
  <c:userShapes r:id="rId2"/>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#34, USGS #02231000</a:t>
            </a:r>
            <a:r>
              <a:rPr lang="en-US" sz="1800" b="1" i="0" u="none" strike="noStrike" baseline="0">
                <a:effectLst/>
              </a:rPr>
              <a:t>, St Mary Basin,</a:t>
            </a:r>
            <a:r>
              <a:rPr lang="en-US" sz="1800" b="1" i="0" baseline="0">
                <a:effectLst/>
              </a:rPr>
              <a:t> </a:t>
            </a:r>
          </a:p>
          <a:p>
            <a:pPr>
              <a:defRPr/>
            </a:pPr>
            <a:r>
              <a:rPr lang="en-US" sz="1800" b="1" i="0" baseline="0">
                <a:effectLst/>
              </a:rPr>
              <a:t>ST. MARYS RIVER NEAR MACCLENNY, FL</a:t>
            </a:r>
            <a:endParaRPr lang="en-US">
              <a:effectLst/>
            </a:endParaRPr>
          </a:p>
        </c:rich>
      </c:tx>
      <c:layout>
        <c:manualLayout>
          <c:xMode val="edge"/>
          <c:yMode val="edge"/>
          <c:x val="0.30052008883504949"/>
          <c:y val="4.034291477559254E-3"/>
        </c:manualLayout>
      </c:layout>
      <c:overlay val="0"/>
    </c:title>
    <c:autoTitleDeleted val="0"/>
    <c:plotArea>
      <c:layout>
        <c:manualLayout>
          <c:layoutTarget val="inner"/>
          <c:xMode val="edge"/>
          <c:yMode val="edge"/>
          <c:x val="0.119871935749376"/>
          <c:y val="0.11526240763021113"/>
          <c:w val="0.84360494652383256"/>
          <c:h val="0.79128974233742722"/>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338.5</c:v>
                </c:pt>
                <c:pt idx="1">
                  <c:v>507.28694581280786</c:v>
                </c:pt>
                <c:pt idx="2">
                  <c:v>550.87096774193549</c:v>
                </c:pt>
                <c:pt idx="3">
                  <c:v>306.5</c:v>
                </c:pt>
                <c:pt idx="4">
                  <c:v>76.258064516129039</c:v>
                </c:pt>
                <c:pt idx="5">
                  <c:v>109.53333333333333</c:v>
                </c:pt>
                <c:pt idx="6">
                  <c:v>429.83870967741933</c:v>
                </c:pt>
                <c:pt idx="7">
                  <c:v>694.45161290322585</c:v>
                </c:pt>
                <c:pt idx="8">
                  <c:v>546.26666666666665</c:v>
                </c:pt>
                <c:pt idx="9">
                  <c:v>239.19354838709677</c:v>
                </c:pt>
                <c:pt idx="10">
                  <c:v>116.66666666666667</c:v>
                </c:pt>
                <c:pt idx="11">
                  <c:v>164.19354838709677</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86.393548387096772</c:v>
                </c:pt>
                <c:pt idx="1">
                  <c:v>165.82857142857145</c:v>
                </c:pt>
                <c:pt idx="2">
                  <c:v>165.35483870967741</c:v>
                </c:pt>
                <c:pt idx="3">
                  <c:v>96.266666666666666</c:v>
                </c:pt>
                <c:pt idx="4">
                  <c:v>40.58064516129032</c:v>
                </c:pt>
                <c:pt idx="5">
                  <c:v>52.1</c:v>
                </c:pt>
                <c:pt idx="6">
                  <c:v>107.3225806451613</c:v>
                </c:pt>
                <c:pt idx="7">
                  <c:v>172.83870967741936</c:v>
                </c:pt>
                <c:pt idx="8">
                  <c:v>172.46666666666667</c:v>
                </c:pt>
                <c:pt idx="9">
                  <c:v>64.870967741935488</c:v>
                </c:pt>
                <c:pt idx="10">
                  <c:v>50</c:v>
                </c:pt>
                <c:pt idx="11">
                  <c:v>52.387096774193552</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68.729032258064521</c:v>
                </c:pt>
                <c:pt idx="1">
                  <c:v>86.146428571428572</c:v>
                </c:pt>
                <c:pt idx="2">
                  <c:v>100.74193548387096</c:v>
                </c:pt>
                <c:pt idx="3">
                  <c:v>56.766666666666666</c:v>
                </c:pt>
                <c:pt idx="4">
                  <c:v>26</c:v>
                </c:pt>
                <c:pt idx="5">
                  <c:v>32.333333333333336</c:v>
                </c:pt>
                <c:pt idx="6">
                  <c:v>52.451612903225808</c:v>
                </c:pt>
                <c:pt idx="7">
                  <c:v>81.935483870967744</c:v>
                </c:pt>
                <c:pt idx="8">
                  <c:v>83.066666666666663</c:v>
                </c:pt>
                <c:pt idx="9">
                  <c:v>46.064516129032256</c:v>
                </c:pt>
                <c:pt idx="10">
                  <c:v>29.9</c:v>
                </c:pt>
                <c:pt idx="11">
                  <c:v>36.58064516129032</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47.914516129032258</c:v>
                </c:pt>
                <c:pt idx="1">
                  <c:v>51.439285714285717</c:v>
                </c:pt>
                <c:pt idx="2">
                  <c:v>76.838709677419359</c:v>
                </c:pt>
                <c:pt idx="3">
                  <c:v>42.466666666666669</c:v>
                </c:pt>
                <c:pt idx="4">
                  <c:v>24.451612903225808</c:v>
                </c:pt>
                <c:pt idx="5">
                  <c:v>27.266666666666666</c:v>
                </c:pt>
                <c:pt idx="6">
                  <c:v>36.612903225806448</c:v>
                </c:pt>
                <c:pt idx="7">
                  <c:v>51.258064516129032</c:v>
                </c:pt>
                <c:pt idx="8">
                  <c:v>71.86666666666666</c:v>
                </c:pt>
                <c:pt idx="9">
                  <c:v>36.322580645161288</c:v>
                </c:pt>
                <c:pt idx="10">
                  <c:v>24.733333333333334</c:v>
                </c:pt>
                <c:pt idx="11">
                  <c:v>31.419354838709676</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38.677419354838712</c:v>
                </c:pt>
                <c:pt idx="1">
                  <c:v>32.607142857142854</c:v>
                </c:pt>
                <c:pt idx="2">
                  <c:v>43.29032258064516</c:v>
                </c:pt>
                <c:pt idx="3">
                  <c:v>28.266666666666666</c:v>
                </c:pt>
                <c:pt idx="4">
                  <c:v>12.92258064516129</c:v>
                </c:pt>
                <c:pt idx="5">
                  <c:v>17.033333333333335</c:v>
                </c:pt>
                <c:pt idx="6">
                  <c:v>31.258064516129032</c:v>
                </c:pt>
                <c:pt idx="7">
                  <c:v>24.870967741935484</c:v>
                </c:pt>
                <c:pt idx="8">
                  <c:v>21.433333333333334</c:v>
                </c:pt>
                <c:pt idx="9">
                  <c:v>17.225806451612904</c:v>
                </c:pt>
                <c:pt idx="10">
                  <c:v>15.8</c:v>
                </c:pt>
                <c:pt idx="11">
                  <c:v>18.387096774193548</c:v>
                </c:pt>
              </c:numCache>
            </c:numRef>
          </c:val>
        </c:ser>
        <c:dLbls>
          <c:showLegendKey val="0"/>
          <c:showVal val="0"/>
          <c:showCatName val="0"/>
          <c:showSerName val="0"/>
          <c:showPercent val="0"/>
          <c:showBubbleSize val="0"/>
        </c:dLbls>
        <c:axId val="97911168"/>
        <c:axId val="97913088"/>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90.41935483870968</c:v>
                </c:pt>
                <c:pt idx="1">
                  <c:v>170.89285714285714</c:v>
                </c:pt>
                <c:pt idx="2">
                  <c:v>92.096774193548384</c:v>
                </c:pt>
                <c:pt idx="3">
                  <c:v>28.266666666666666</c:v>
                </c:pt>
                <c:pt idx="4">
                  <c:v>12.92258064516129</c:v>
                </c:pt>
                <c:pt idx="5">
                  <c:v>50.856666666666669</c:v>
                </c:pt>
                <c:pt idx="6">
                  <c:v>61.225806451612904</c:v>
                </c:pt>
                <c:pt idx="7">
                  <c:v>912.29032258064512</c:v>
                </c:pt>
                <c:pt idx="8">
                  <c:v>301.89999999999998</c:v>
                </c:pt>
                <c:pt idx="9">
                  <c:v>744.25806451612902</c:v>
                </c:pt>
                <c:pt idx="10">
                  <c:v>191.96666666666667</c:v>
                </c:pt>
                <c:pt idx="11">
                  <c:v>94.645161290322577</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76.290322580645167</c:v>
                </c:pt>
                <c:pt idx="1">
                  <c:v>485.64285714285717</c:v>
                </c:pt>
                <c:pt idx="2">
                  <c:v>100.74193548387096</c:v>
                </c:pt>
                <c:pt idx="3">
                  <c:v>72.400000000000006</c:v>
                </c:pt>
                <c:pt idx="4">
                  <c:v>26.096774193548388</c:v>
                </c:pt>
                <c:pt idx="5">
                  <c:v>17.033333333333335</c:v>
                </c:pt>
                <c:pt idx="6">
                  <c:v>31.903225806451612</c:v>
                </c:pt>
                <c:pt idx="7">
                  <c:v>40.096774193548384</c:v>
                </c:pt>
                <c:pt idx="8">
                  <c:v>32</c:v>
                </c:pt>
                <c:pt idx="9">
                  <c:v>55.354838709677416</c:v>
                </c:pt>
                <c:pt idx="10">
                  <c:v>38.466666666666669</c:v>
                </c:pt>
                <c:pt idx="11">
                  <c:v>46.225806451612904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804.90322580645159</c:v>
                </c:pt>
                <c:pt idx="1">
                  <c:v>904.0344827586207</c:v>
                </c:pt>
                <c:pt idx="2">
                  <c:v>461.83870967741933</c:v>
                </c:pt>
                <c:pt idx="3">
                  <c:v>502.06666666666666</c:v>
                </c:pt>
                <c:pt idx="4">
                  <c:v>121.12903225806451</c:v>
                </c:pt>
                <c:pt idx="5">
                  <c:v>46.033333333333331</c:v>
                </c:pt>
                <c:pt idx="6">
                  <c:v>98.064516129032256</c:v>
                </c:pt>
                <c:pt idx="7">
                  <c:v>742.67741935483866</c:v>
                </c:pt>
                <c:pt idx="8">
                  <c:v>1111.8</c:v>
                </c:pt>
                <c:pt idx="9">
                  <c:v>211.06451612903226</c:v>
                </c:pt>
                <c:pt idx="10">
                  <c:v>76.5</c:v>
                </c:pt>
                <c:pt idx="11">
                  <c:v>59.06666666666667</c:v>
                </c:pt>
              </c:numCache>
            </c:numRef>
          </c:val>
          <c:smooth val="0"/>
        </c:ser>
        <c:dLbls>
          <c:showLegendKey val="0"/>
          <c:showVal val="0"/>
          <c:showCatName val="0"/>
          <c:showSerName val="0"/>
          <c:showPercent val="0"/>
          <c:showBubbleSize val="0"/>
        </c:dLbls>
        <c:marker val="1"/>
        <c:smooth val="0"/>
        <c:axId val="97911168"/>
        <c:axId val="97913088"/>
      </c:lineChart>
      <c:catAx>
        <c:axId val="97911168"/>
        <c:scaling>
          <c:orientation val="minMax"/>
        </c:scaling>
        <c:delete val="0"/>
        <c:axPos val="b"/>
        <c:majorGridlines>
          <c:spPr>
            <a:ln>
              <a:prstDash val="sysDash"/>
            </a:ln>
          </c:spPr>
        </c:majorGridlines>
        <c:majorTickMark val="none"/>
        <c:minorTickMark val="none"/>
        <c:tickLblPos val="nextTo"/>
        <c:crossAx val="97913088"/>
        <c:crosses val="autoZero"/>
        <c:auto val="1"/>
        <c:lblAlgn val="ctr"/>
        <c:lblOffset val="100"/>
        <c:noMultiLvlLbl val="0"/>
      </c:catAx>
      <c:valAx>
        <c:axId val="97913088"/>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97911168"/>
        <c:crosses val="autoZero"/>
        <c:crossBetween val="midCat"/>
      </c:valAx>
    </c:plotArea>
    <c:legend>
      <c:legendPos val="r"/>
      <c:layout>
        <c:manualLayout>
          <c:xMode val="edge"/>
          <c:yMode val="edge"/>
          <c:x val="0.36645588532202705"/>
          <c:y val="0.14056662735614933"/>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#4, USGS #</a:t>
            </a:r>
            <a:r>
              <a:rPr lang="en-US" sz="1800" b="1" i="0" u="none" strike="noStrike" baseline="0" dirty="0"/>
              <a:t>02382200</a:t>
            </a:r>
            <a:r>
              <a:rPr lang="en-US" sz="1800" b="1" i="0" u="none" strike="noStrike" baseline="0" dirty="0">
                <a:effectLst/>
              </a:rPr>
              <a:t>, Coosa Basin, </a:t>
            </a:r>
            <a:r>
              <a:rPr lang="en-US" sz="1800" b="1" i="0" u="none" strike="noStrike" baseline="0" dirty="0"/>
              <a:t> </a:t>
            </a:r>
          </a:p>
          <a:p>
            <a:pPr>
              <a:defRPr/>
            </a:pPr>
            <a:r>
              <a:rPr lang="en-US" sz="1800" b="1" i="0" u="none" strike="noStrike" baseline="0" dirty="0">
                <a:effectLst/>
              </a:rPr>
              <a:t>TALKING ROCK CREEK NEAR HINTON</a:t>
            </a:r>
            <a:r>
              <a:rPr lang="en-US" sz="1800" b="1" i="0" u="none" strike="noStrike" baseline="0" dirty="0"/>
              <a:t>, GA</a:t>
            </a:r>
            <a:endParaRPr lang="en-US" dirty="0">
              <a:effectLst/>
            </a:endParaRPr>
          </a:p>
        </c:rich>
      </c:tx>
      <c:overlay val="0"/>
    </c:title>
    <c:autoTitleDeleted val="0"/>
    <c:plotArea>
      <c:layout>
        <c:manualLayout>
          <c:layoutTarget val="inner"/>
          <c:xMode val="edge"/>
          <c:yMode val="edge"/>
          <c:x val="0.119871935749376"/>
          <c:y val="0.11526240763021113"/>
          <c:w val="0.84360494652383256"/>
          <c:h val="0.79128974233742722"/>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199.32258064516128</c:v>
                </c:pt>
                <c:pt idx="1">
                  <c:v>242.89285714285714</c:v>
                </c:pt>
                <c:pt idx="2">
                  <c:v>287.12903225806451</c:v>
                </c:pt>
                <c:pt idx="3">
                  <c:v>247.23333333333332</c:v>
                </c:pt>
                <c:pt idx="4">
                  <c:v>178.25806451612902</c:v>
                </c:pt>
                <c:pt idx="5">
                  <c:v>128.76666666666668</c:v>
                </c:pt>
                <c:pt idx="6">
                  <c:v>92.032258064516128</c:v>
                </c:pt>
                <c:pt idx="7">
                  <c:v>77.354838709677423</c:v>
                </c:pt>
                <c:pt idx="8">
                  <c:v>64.86666666666666</c:v>
                </c:pt>
                <c:pt idx="9">
                  <c:v>62.451612903225808</c:v>
                </c:pt>
                <c:pt idx="10">
                  <c:v>83.86666666666666</c:v>
                </c:pt>
                <c:pt idx="11">
                  <c:v>135.29032258064515</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140.94193548387099</c:v>
                </c:pt>
                <c:pt idx="1">
                  <c:v>123.94920634920636</c:v>
                </c:pt>
                <c:pt idx="2">
                  <c:v>159.96129032258062</c:v>
                </c:pt>
                <c:pt idx="3">
                  <c:v>151.16</c:v>
                </c:pt>
                <c:pt idx="4">
                  <c:v>101.43225806451613</c:v>
                </c:pt>
                <c:pt idx="5">
                  <c:v>75.273333333333326</c:v>
                </c:pt>
                <c:pt idx="6">
                  <c:v>46.941935483870971</c:v>
                </c:pt>
                <c:pt idx="7">
                  <c:v>33.667096774193553</c:v>
                </c:pt>
                <c:pt idx="8">
                  <c:v>38.014666666666663</c:v>
                </c:pt>
                <c:pt idx="9">
                  <c:v>39.412903225806453</c:v>
                </c:pt>
                <c:pt idx="10">
                  <c:v>58.753333333333345</c:v>
                </c:pt>
                <c:pt idx="11">
                  <c:v>95.025806451612908</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119.18709677419356</c:v>
                </c:pt>
                <c:pt idx="1">
                  <c:v>99.605418719211826</c:v>
                </c:pt>
                <c:pt idx="2">
                  <c:v>134.40645161290325</c:v>
                </c:pt>
                <c:pt idx="3">
                  <c:v>127.32000000000002</c:v>
                </c:pt>
                <c:pt idx="4">
                  <c:v>87.587096774193569</c:v>
                </c:pt>
                <c:pt idx="5">
                  <c:v>59.800000000000011</c:v>
                </c:pt>
                <c:pt idx="6">
                  <c:v>35.541935483870972</c:v>
                </c:pt>
                <c:pt idx="7">
                  <c:v>23.405161290322582</c:v>
                </c:pt>
                <c:pt idx="8">
                  <c:v>28.277333333333335</c:v>
                </c:pt>
                <c:pt idx="9">
                  <c:v>36.800000000000004</c:v>
                </c:pt>
                <c:pt idx="10">
                  <c:v>41.973333333333336</c:v>
                </c:pt>
                <c:pt idx="11">
                  <c:v>59.877419354838715</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83.40645161290324</c:v>
                </c:pt>
                <c:pt idx="1">
                  <c:v>85.707142857142856</c:v>
                </c:pt>
                <c:pt idx="2">
                  <c:v>105.25161290322582</c:v>
                </c:pt>
                <c:pt idx="3">
                  <c:v>81.256666666666675</c:v>
                </c:pt>
                <c:pt idx="4">
                  <c:v>58.764516129032259</c:v>
                </c:pt>
                <c:pt idx="5">
                  <c:v>25.477333333333334</c:v>
                </c:pt>
                <c:pt idx="6">
                  <c:v>25.351935483870971</c:v>
                </c:pt>
                <c:pt idx="7">
                  <c:v>20.610645161290325</c:v>
                </c:pt>
                <c:pt idx="8">
                  <c:v>22.123333333333338</c:v>
                </c:pt>
                <c:pt idx="9">
                  <c:v>19.570000000000007</c:v>
                </c:pt>
                <c:pt idx="10">
                  <c:v>31.000000000000004</c:v>
                </c:pt>
                <c:pt idx="11">
                  <c:v>54.687096774193549</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33.967741935483872</c:v>
                </c:pt>
                <c:pt idx="1">
                  <c:v>79.034482758620683</c:v>
                </c:pt>
                <c:pt idx="2">
                  <c:v>82.516129032258064</c:v>
                </c:pt>
                <c:pt idx="3">
                  <c:v>58.5</c:v>
                </c:pt>
                <c:pt idx="4">
                  <c:v>41.838709677419352</c:v>
                </c:pt>
                <c:pt idx="5">
                  <c:v>23.166666666666668</c:v>
                </c:pt>
                <c:pt idx="6">
                  <c:v>16.419354838709676</c:v>
                </c:pt>
                <c:pt idx="7">
                  <c:v>8.667741935483873</c:v>
                </c:pt>
                <c:pt idx="8">
                  <c:v>4.6733333333333338</c:v>
                </c:pt>
                <c:pt idx="9">
                  <c:v>7.6419354838709692</c:v>
                </c:pt>
                <c:pt idx="10">
                  <c:v>16.513333333333332</c:v>
                </c:pt>
                <c:pt idx="11">
                  <c:v>27.70967741935484</c:v>
                </c:pt>
              </c:numCache>
            </c:numRef>
          </c:val>
        </c:ser>
        <c:dLbls>
          <c:showLegendKey val="0"/>
          <c:showVal val="0"/>
          <c:showCatName val="0"/>
          <c:showSerName val="0"/>
          <c:showPercent val="0"/>
          <c:showBubbleSize val="0"/>
        </c:dLbls>
        <c:axId val="140109696"/>
        <c:axId val="139988992"/>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125.19354838709677</c:v>
                </c:pt>
                <c:pt idx="1">
                  <c:v>96.785714285714292</c:v>
                </c:pt>
                <c:pt idx="2">
                  <c:v>82.516129032258064</c:v>
                </c:pt>
                <c:pt idx="3">
                  <c:v>58.5</c:v>
                </c:pt>
                <c:pt idx="4">
                  <c:v>41.838709677419352</c:v>
                </c:pt>
                <c:pt idx="5">
                  <c:v>23.166666666666668</c:v>
                </c:pt>
                <c:pt idx="6">
                  <c:v>17.806451612903224</c:v>
                </c:pt>
                <c:pt idx="7">
                  <c:v>8.667741935483873</c:v>
                </c:pt>
                <c:pt idx="8">
                  <c:v>4.6733333333333338</c:v>
                </c:pt>
                <c:pt idx="9">
                  <c:v>7.6419354838709692</c:v>
                </c:pt>
                <c:pt idx="10">
                  <c:v>16.513333333333332</c:v>
                </c:pt>
                <c:pt idx="11">
                  <c:v>27.70967741935484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84.838709677419359</c:v>
                </c:pt>
                <c:pt idx="1">
                  <c:v>84.035714285714292</c:v>
                </c:pt>
                <c:pt idx="2">
                  <c:v>305.35483870967744</c:v>
                </c:pt>
                <c:pt idx="3">
                  <c:v>315.73333333333335</c:v>
                </c:pt>
                <c:pt idx="4">
                  <c:v>121.51612903225806</c:v>
                </c:pt>
                <c:pt idx="5">
                  <c:v>74.833333333333329</c:v>
                </c:pt>
                <c:pt idx="6">
                  <c:v>47.87096774193548</c:v>
                </c:pt>
                <c:pt idx="7">
                  <c:v>26.838709677419356</c:v>
                </c:pt>
                <c:pt idx="8">
                  <c:v>56.466666666666669</c:v>
                </c:pt>
                <c:pt idx="9">
                  <c:v>38.225806451612904</c:v>
                </c:pt>
                <c:pt idx="10">
                  <c:v>68.65517241379311</c:v>
                </c:pt>
                <c:pt idx="11">
                  <c:v>108.21428571428571</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116.22222222222223</c:v>
                </c:pt>
                <c:pt idx="1">
                  <c:v>133.55172413793105</c:v>
                </c:pt>
                <c:pt idx="2">
                  <c:v>142.35483870967741</c:v>
                </c:pt>
                <c:pt idx="3">
                  <c:v>234.36666666666667</c:v>
                </c:pt>
                <c:pt idx="4">
                  <c:v>130.16129032258064</c:v>
                </c:pt>
                <c:pt idx="5">
                  <c:v>76.2</c:v>
                </c:pt>
                <c:pt idx="6">
                  <c:v>62.451612903225808</c:v>
                </c:pt>
                <c:pt idx="7">
                  <c:v>64.41935483870968</c:v>
                </c:pt>
                <c:pt idx="8">
                  <c:v>46.93333333333333</c:v>
                </c:pt>
                <c:pt idx="9">
                  <c:v>101.70967741935483</c:v>
                </c:pt>
                <c:pt idx="10">
                  <c:v>235.83333333333334</c:v>
                </c:pt>
                <c:pt idx="11">
                  <c:v>564.29999999999995</c:v>
                </c:pt>
              </c:numCache>
            </c:numRef>
          </c:val>
          <c:smooth val="0"/>
        </c:ser>
        <c:dLbls>
          <c:showLegendKey val="0"/>
          <c:showVal val="0"/>
          <c:showCatName val="0"/>
          <c:showSerName val="0"/>
          <c:showPercent val="0"/>
          <c:showBubbleSize val="0"/>
        </c:dLbls>
        <c:marker val="1"/>
        <c:smooth val="0"/>
        <c:axId val="140109696"/>
        <c:axId val="139988992"/>
      </c:lineChart>
      <c:catAx>
        <c:axId val="140109696"/>
        <c:scaling>
          <c:orientation val="minMax"/>
        </c:scaling>
        <c:delete val="0"/>
        <c:axPos val="b"/>
        <c:majorGridlines>
          <c:spPr>
            <a:ln>
              <a:prstDash val="sysDash"/>
            </a:ln>
          </c:spPr>
        </c:majorGridlines>
        <c:majorTickMark val="none"/>
        <c:minorTickMark val="none"/>
        <c:tickLblPos val="nextTo"/>
        <c:crossAx val="139988992"/>
        <c:crosses val="autoZero"/>
        <c:auto val="1"/>
        <c:lblAlgn val="ctr"/>
        <c:lblOffset val="100"/>
        <c:noMultiLvlLbl val="0"/>
      </c:catAx>
      <c:valAx>
        <c:axId val="139988992"/>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40109696"/>
        <c:crosses val="autoZero"/>
        <c:crossBetween val="midCat"/>
      </c:valAx>
    </c:plotArea>
    <c:legend>
      <c:legendPos val="r"/>
      <c:layout>
        <c:manualLayout>
          <c:xMode val="edge"/>
          <c:yMode val="edge"/>
          <c:x val="0.77964269850884038"/>
          <c:y val="0.14056662735614933"/>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#5, USGS #02392000, Coosa Basin</a:t>
            </a:r>
            <a:r>
              <a:rPr lang="en-US" sz="1800" b="1" i="0" baseline="0" dirty="0" smtClean="0">
                <a:effectLst/>
              </a:rPr>
              <a:t>,</a:t>
            </a:r>
          </a:p>
          <a:p>
            <a:pPr>
              <a:defRPr/>
            </a:pPr>
            <a:r>
              <a:rPr lang="en-US" sz="1800" b="1" i="0" baseline="0" dirty="0" smtClean="0">
                <a:effectLst/>
              </a:rPr>
              <a:t> </a:t>
            </a:r>
            <a:r>
              <a:rPr lang="en-US" sz="1800" b="1" i="0" cap="all" baseline="0" dirty="0">
                <a:effectLst/>
              </a:rPr>
              <a:t>Etowah River at Canton, GA</a:t>
            </a:r>
            <a:endParaRPr lang="en-US" cap="all" baseline="0" dirty="0">
              <a:effectLst/>
            </a:endParaRPr>
          </a:p>
        </c:rich>
      </c:tx>
      <c:layout>
        <c:manualLayout>
          <c:xMode val="edge"/>
          <c:yMode val="edge"/>
          <c:x val="0.29817219001470968"/>
          <c:y val="2.1386577902551638E-3"/>
        </c:manualLayout>
      </c:layout>
      <c:overlay val="0"/>
    </c:title>
    <c:autoTitleDeleted val="0"/>
    <c:plotArea>
      <c:layout>
        <c:manualLayout>
          <c:layoutTarget val="inner"/>
          <c:xMode val="edge"/>
          <c:yMode val="edge"/>
          <c:x val="0.12280234201494045"/>
          <c:y val="0.10486442570635737"/>
          <c:w val="0.84360494652383256"/>
          <c:h val="0.82154696572019403"/>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1330.8709677419356</c:v>
                </c:pt>
                <c:pt idx="1">
                  <c:v>1745.8528325123152</c:v>
                </c:pt>
                <c:pt idx="2">
                  <c:v>1777.0967741935483</c:v>
                </c:pt>
                <c:pt idx="3">
                  <c:v>1728.6666666666665</c:v>
                </c:pt>
                <c:pt idx="4">
                  <c:v>1262.258064516129</c:v>
                </c:pt>
                <c:pt idx="5">
                  <c:v>965.4666666666667</c:v>
                </c:pt>
                <c:pt idx="6">
                  <c:v>790.5645161290322</c:v>
                </c:pt>
                <c:pt idx="7">
                  <c:v>637.08064516129025</c:v>
                </c:pt>
                <c:pt idx="8">
                  <c:v>552.0333333333333</c:v>
                </c:pt>
                <c:pt idx="9">
                  <c:v>599.98387096774195</c:v>
                </c:pt>
                <c:pt idx="10">
                  <c:v>662.7166666666667</c:v>
                </c:pt>
                <c:pt idx="11">
                  <c:v>939.84516129032249</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905.76129032258063</c:v>
                </c:pt>
                <c:pt idx="1">
                  <c:v>1045.6598522167487</c:v>
                </c:pt>
                <c:pt idx="2">
                  <c:v>1283.2516129032258</c:v>
                </c:pt>
                <c:pt idx="3">
                  <c:v>1150.3333333333335</c:v>
                </c:pt>
                <c:pt idx="4">
                  <c:v>936.41935483870964</c:v>
                </c:pt>
                <c:pt idx="5">
                  <c:v>700.93333333333339</c:v>
                </c:pt>
                <c:pt idx="6">
                  <c:v>564.658064516129</c:v>
                </c:pt>
                <c:pt idx="7">
                  <c:v>421.31612903225806</c:v>
                </c:pt>
                <c:pt idx="8">
                  <c:v>383.40000000000003</c:v>
                </c:pt>
                <c:pt idx="9">
                  <c:v>383.83870967741939</c:v>
                </c:pt>
                <c:pt idx="10">
                  <c:v>485.49333333333334</c:v>
                </c:pt>
                <c:pt idx="11">
                  <c:v>650.7483870967742</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730.15161290322578</c:v>
                </c:pt>
                <c:pt idx="1">
                  <c:v>852.17142857142858</c:v>
                </c:pt>
                <c:pt idx="2">
                  <c:v>1030.4612903225807</c:v>
                </c:pt>
                <c:pt idx="3">
                  <c:v>872.22666666666669</c:v>
                </c:pt>
                <c:pt idx="4">
                  <c:v>728.33225806451617</c:v>
                </c:pt>
                <c:pt idx="5">
                  <c:v>469.10333333333335</c:v>
                </c:pt>
                <c:pt idx="6">
                  <c:v>366.34193548387094</c:v>
                </c:pt>
                <c:pt idx="7">
                  <c:v>313.19354838709677</c:v>
                </c:pt>
                <c:pt idx="8">
                  <c:v>290.33333333333331</c:v>
                </c:pt>
                <c:pt idx="9">
                  <c:v>298.73870967741937</c:v>
                </c:pt>
                <c:pt idx="10">
                  <c:v>421.74666666666667</c:v>
                </c:pt>
                <c:pt idx="11">
                  <c:v>553.8741935483871</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617.91129032258073</c:v>
                </c:pt>
                <c:pt idx="1">
                  <c:v>766.94310344827579</c:v>
                </c:pt>
                <c:pt idx="2">
                  <c:v>947.44677419354844</c:v>
                </c:pt>
                <c:pt idx="3">
                  <c:v>754.6783333333334</c:v>
                </c:pt>
                <c:pt idx="4">
                  <c:v>514.79516129032265</c:v>
                </c:pt>
                <c:pt idx="5">
                  <c:v>428.77</c:v>
                </c:pt>
                <c:pt idx="6">
                  <c:v>311.33064516129031</c:v>
                </c:pt>
                <c:pt idx="7">
                  <c:v>247.12903225806451</c:v>
                </c:pt>
                <c:pt idx="8">
                  <c:v>238.65333333333334</c:v>
                </c:pt>
                <c:pt idx="9">
                  <c:v>236.34354838709677</c:v>
                </c:pt>
                <c:pt idx="10">
                  <c:v>343.01333333333332</c:v>
                </c:pt>
                <c:pt idx="11">
                  <c:v>457.13387096774193</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406.80645161290323</c:v>
                </c:pt>
                <c:pt idx="1">
                  <c:v>609.60714285714289</c:v>
                </c:pt>
                <c:pt idx="2">
                  <c:v>620.41935483870964</c:v>
                </c:pt>
                <c:pt idx="3">
                  <c:v>536</c:v>
                </c:pt>
                <c:pt idx="4">
                  <c:v>449.83870967741933</c:v>
                </c:pt>
                <c:pt idx="5">
                  <c:v>263.63333333333333</c:v>
                </c:pt>
                <c:pt idx="6">
                  <c:v>210.80645161290323</c:v>
                </c:pt>
                <c:pt idx="7">
                  <c:v>160.93548387096774</c:v>
                </c:pt>
                <c:pt idx="8">
                  <c:v>129.56666666666666</c:v>
                </c:pt>
                <c:pt idx="9">
                  <c:v>149.70967741935485</c:v>
                </c:pt>
                <c:pt idx="10">
                  <c:v>196.6</c:v>
                </c:pt>
                <c:pt idx="11">
                  <c:v>342.16129032258067</c:v>
                </c:pt>
              </c:numCache>
            </c:numRef>
          </c:val>
        </c:ser>
        <c:dLbls>
          <c:showLegendKey val="0"/>
          <c:showVal val="0"/>
          <c:showCatName val="0"/>
          <c:showSerName val="0"/>
          <c:showPercent val="0"/>
          <c:showBubbleSize val="0"/>
        </c:dLbls>
        <c:axId val="143265152"/>
        <c:axId val="143279616"/>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1596.0967741935483</c:v>
                </c:pt>
                <c:pt idx="1">
                  <c:v>884.96428571428567</c:v>
                </c:pt>
                <c:pt idx="2">
                  <c:v>1073.3870967741937</c:v>
                </c:pt>
                <c:pt idx="3">
                  <c:v>745.73333333333335</c:v>
                </c:pt>
                <c:pt idx="4">
                  <c:v>511.54838709677421</c:v>
                </c:pt>
                <c:pt idx="5">
                  <c:v>358.66666666666669</c:v>
                </c:pt>
                <c:pt idx="6">
                  <c:v>369.54838709677421</c:v>
                </c:pt>
                <c:pt idx="7">
                  <c:v>184.70967741935485</c:v>
                </c:pt>
                <c:pt idx="8">
                  <c:v>129.56666666666666</c:v>
                </c:pt>
                <c:pt idx="9">
                  <c:v>149.70967741935485</c:v>
                </c:pt>
                <c:pt idx="10">
                  <c:v>196.6</c:v>
                </c:pt>
                <c:pt idx="11">
                  <c:v>342.16129032258067</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611.06451612903231</c:v>
                </c:pt>
                <c:pt idx="1">
                  <c:v>932.32142857142856</c:v>
                </c:pt>
                <c:pt idx="2">
                  <c:v>1868.9032258064517</c:v>
                </c:pt>
                <c:pt idx="3">
                  <c:v>1604</c:v>
                </c:pt>
                <c:pt idx="4">
                  <c:v>726</c:v>
                </c:pt>
                <c:pt idx="5">
                  <c:v>459.43333333333334</c:v>
                </c:pt>
                <c:pt idx="6">
                  <c:v>336.54838709677421</c:v>
                </c:pt>
                <c:pt idx="7">
                  <c:v>201.80645161290323</c:v>
                </c:pt>
                <c:pt idx="8">
                  <c:v>340.63333333333333</c:v>
                </c:pt>
                <c:pt idx="9">
                  <c:v>235.61290322580646</c:v>
                </c:pt>
                <c:pt idx="10">
                  <c:v>461</c:v>
                </c:pt>
                <c:pt idx="11">
                  <c:v>790.16129032258061</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1597.516129032258</c:v>
                </c:pt>
                <c:pt idx="1">
                  <c:v>1095.8275862068965</c:v>
                </c:pt>
                <c:pt idx="2">
                  <c:v>1024.8387096774193</c:v>
                </c:pt>
                <c:pt idx="3">
                  <c:v>1677.2333333333333</c:v>
                </c:pt>
                <c:pt idx="4">
                  <c:v>1008.2258064516129</c:v>
                </c:pt>
                <c:pt idx="5">
                  <c:v>743.33333333333337</c:v>
                </c:pt>
                <c:pt idx="6">
                  <c:v>706.35483870967744</c:v>
                </c:pt>
                <c:pt idx="7">
                  <c:v>493.22580645161293</c:v>
                </c:pt>
                <c:pt idx="8">
                  <c:v>368.26666666666665</c:v>
                </c:pt>
                <c:pt idx="9">
                  <c:v>929.16129032258061</c:v>
                </c:pt>
                <c:pt idx="10">
                  <c:v>2078.2666666666669</c:v>
                </c:pt>
                <c:pt idx="11">
                  <c:v>2869.3333333333335</c:v>
                </c:pt>
              </c:numCache>
            </c:numRef>
          </c:val>
          <c:smooth val="0"/>
        </c:ser>
        <c:dLbls>
          <c:showLegendKey val="0"/>
          <c:showVal val="0"/>
          <c:showCatName val="0"/>
          <c:showSerName val="0"/>
          <c:showPercent val="0"/>
          <c:showBubbleSize val="0"/>
        </c:dLbls>
        <c:marker val="1"/>
        <c:smooth val="0"/>
        <c:axId val="143265152"/>
        <c:axId val="143279616"/>
      </c:lineChart>
      <c:catAx>
        <c:axId val="143265152"/>
        <c:scaling>
          <c:orientation val="minMax"/>
        </c:scaling>
        <c:delete val="0"/>
        <c:axPos val="b"/>
        <c:majorGridlines>
          <c:spPr>
            <a:ln>
              <a:prstDash val="sysDash"/>
            </a:ln>
          </c:spPr>
        </c:majorGridlines>
        <c:majorTickMark val="none"/>
        <c:minorTickMark val="none"/>
        <c:tickLblPos val="nextTo"/>
        <c:crossAx val="143279616"/>
        <c:crosses val="autoZero"/>
        <c:auto val="1"/>
        <c:lblAlgn val="ctr"/>
        <c:lblOffset val="100"/>
        <c:noMultiLvlLbl val="0"/>
      </c:catAx>
      <c:valAx>
        <c:axId val="143279616"/>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43265152"/>
        <c:crosses val="autoZero"/>
        <c:crossBetween val="midCat"/>
      </c:valAx>
    </c:plotArea>
    <c:legend>
      <c:legendPos val="r"/>
      <c:layout>
        <c:manualLayout>
          <c:xMode val="edge"/>
          <c:yMode val="edge"/>
          <c:x val="0.75180385562410645"/>
          <c:y val="0.15065235027439755"/>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#6, USGS #02331600, Chatthoochee Basin, </a:t>
            </a:r>
          </a:p>
          <a:p>
            <a:pPr>
              <a:defRPr/>
            </a:pPr>
            <a:r>
              <a:rPr lang="en-US" sz="1800" b="1" i="0" cap="all" baseline="0">
                <a:effectLst/>
              </a:rPr>
              <a:t>Chattahoochee River at Cornelia, GA</a:t>
            </a:r>
            <a:endParaRPr lang="en-US" cap="all" baseline="0">
              <a:effectLst/>
            </a:endParaRPr>
          </a:p>
        </c:rich>
      </c:tx>
      <c:overlay val="0"/>
    </c:title>
    <c:autoTitleDeleted val="0"/>
    <c:plotArea>
      <c:layout>
        <c:manualLayout>
          <c:layoutTarget val="inner"/>
          <c:xMode val="edge"/>
          <c:yMode val="edge"/>
          <c:x val="0.119871935749376"/>
          <c:y val="0.11727955336899075"/>
          <c:w val="0.84360494652383256"/>
          <c:h val="0.78927259659864757"/>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872.25806451612902</c:v>
                </c:pt>
                <c:pt idx="1">
                  <c:v>1027</c:v>
                </c:pt>
                <c:pt idx="2">
                  <c:v>1153.9677419354839</c:v>
                </c:pt>
                <c:pt idx="3">
                  <c:v>1089.1333333333334</c:v>
                </c:pt>
                <c:pt idx="4">
                  <c:v>809.22580645161293</c:v>
                </c:pt>
                <c:pt idx="5">
                  <c:v>691.76666666666665</c:v>
                </c:pt>
                <c:pt idx="6">
                  <c:v>512.41935483870964</c:v>
                </c:pt>
                <c:pt idx="7">
                  <c:v>461.75806451612902</c:v>
                </c:pt>
                <c:pt idx="8">
                  <c:v>432.4666666666667</c:v>
                </c:pt>
                <c:pt idx="9">
                  <c:v>486.14516129032256</c:v>
                </c:pt>
                <c:pt idx="10">
                  <c:v>533.40000000000009</c:v>
                </c:pt>
                <c:pt idx="11">
                  <c:v>678.0645161290322</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626.01290322580644</c:v>
                </c:pt>
                <c:pt idx="1">
                  <c:v>632.68571428571431</c:v>
                </c:pt>
                <c:pt idx="2">
                  <c:v>738.29677419354846</c:v>
                </c:pt>
                <c:pt idx="3">
                  <c:v>698.32</c:v>
                </c:pt>
                <c:pt idx="4">
                  <c:v>553.07741935483875</c:v>
                </c:pt>
                <c:pt idx="5">
                  <c:v>496.54</c:v>
                </c:pt>
                <c:pt idx="6">
                  <c:v>385.54838709677421</c:v>
                </c:pt>
                <c:pt idx="7">
                  <c:v>285.93548387096774</c:v>
                </c:pt>
                <c:pt idx="8">
                  <c:v>293.92666666666668</c:v>
                </c:pt>
                <c:pt idx="9">
                  <c:v>338.81935483870967</c:v>
                </c:pt>
                <c:pt idx="10">
                  <c:v>391.94666666666666</c:v>
                </c:pt>
                <c:pt idx="11">
                  <c:v>446.56774193548387</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528.4064516129032</c:v>
                </c:pt>
                <c:pt idx="1">
                  <c:v>571.42758620689654</c:v>
                </c:pt>
                <c:pt idx="2">
                  <c:v>611.38064516129032</c:v>
                </c:pt>
                <c:pt idx="3">
                  <c:v>548.04666666666674</c:v>
                </c:pt>
                <c:pt idx="4">
                  <c:v>442.76129032258069</c:v>
                </c:pt>
                <c:pt idx="5">
                  <c:v>339.72</c:v>
                </c:pt>
                <c:pt idx="6">
                  <c:v>282.52903225806455</c:v>
                </c:pt>
                <c:pt idx="7">
                  <c:v>228.81290322580645</c:v>
                </c:pt>
                <c:pt idx="8">
                  <c:v>269.25333333333333</c:v>
                </c:pt>
                <c:pt idx="9">
                  <c:v>230.07096774193548</c:v>
                </c:pt>
                <c:pt idx="10">
                  <c:v>312.32</c:v>
                </c:pt>
                <c:pt idx="11">
                  <c:v>359.9225806451613</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496.54838709677426</c:v>
                </c:pt>
                <c:pt idx="1">
                  <c:v>464.95</c:v>
                </c:pt>
                <c:pt idx="2">
                  <c:v>527.43225806451608</c:v>
                </c:pt>
                <c:pt idx="3">
                  <c:v>535.56666666666672</c:v>
                </c:pt>
                <c:pt idx="4">
                  <c:v>369.7032258064516</c:v>
                </c:pt>
                <c:pt idx="5">
                  <c:v>250.56</c:v>
                </c:pt>
                <c:pt idx="6">
                  <c:v>247.94838709677421</c:v>
                </c:pt>
                <c:pt idx="7">
                  <c:v>182.78548387096774</c:v>
                </c:pt>
                <c:pt idx="8">
                  <c:v>197.51833333333335</c:v>
                </c:pt>
                <c:pt idx="9">
                  <c:v>193.14032258064518</c:v>
                </c:pt>
                <c:pt idx="10">
                  <c:v>240.21333333333334</c:v>
                </c:pt>
                <c:pt idx="11">
                  <c:v>340.30161290322582</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292.83870967741933</c:v>
                </c:pt>
                <c:pt idx="1">
                  <c:v>425.60714285714283</c:v>
                </c:pt>
                <c:pt idx="2">
                  <c:v>400.80645161290323</c:v>
                </c:pt>
                <c:pt idx="3">
                  <c:v>184.7</c:v>
                </c:pt>
                <c:pt idx="4">
                  <c:v>121.74193548387096</c:v>
                </c:pt>
                <c:pt idx="5">
                  <c:v>119.83333333333333</c:v>
                </c:pt>
                <c:pt idx="6">
                  <c:v>87.161290322580641</c:v>
                </c:pt>
                <c:pt idx="7">
                  <c:v>92.064516129032256</c:v>
                </c:pt>
                <c:pt idx="8">
                  <c:v>98.63333333333334</c:v>
                </c:pt>
                <c:pt idx="9">
                  <c:v>136.16129032258064</c:v>
                </c:pt>
                <c:pt idx="10">
                  <c:v>71.433333333333337</c:v>
                </c:pt>
                <c:pt idx="11">
                  <c:v>280.45161290322579</c:v>
                </c:pt>
              </c:numCache>
            </c:numRef>
          </c:val>
        </c:ser>
        <c:dLbls>
          <c:showLegendKey val="0"/>
          <c:showVal val="0"/>
          <c:showCatName val="0"/>
          <c:showSerName val="0"/>
          <c:showPercent val="0"/>
          <c:showBubbleSize val="0"/>
        </c:dLbls>
        <c:axId val="146156928"/>
        <c:axId val="146163200"/>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1034.8064516129032</c:v>
                </c:pt>
                <c:pt idx="1">
                  <c:v>584.28571428571433</c:v>
                </c:pt>
                <c:pt idx="2">
                  <c:v>911.67741935483866</c:v>
                </c:pt>
                <c:pt idx="3">
                  <c:v>546.06666666666672</c:v>
                </c:pt>
                <c:pt idx="4">
                  <c:v>400.54838709677421</c:v>
                </c:pt>
                <c:pt idx="5">
                  <c:v>303.26666666666665</c:v>
                </c:pt>
                <c:pt idx="6">
                  <c:v>259.70967741935482</c:v>
                </c:pt>
                <c:pt idx="7">
                  <c:v>139.03225806451613</c:v>
                </c:pt>
                <c:pt idx="8">
                  <c:v>123.63333333333334</c:v>
                </c:pt>
                <c:pt idx="9">
                  <c:v>162.03225806451613</c:v>
                </c:pt>
                <c:pt idx="10">
                  <c:v>221.96666666666667</c:v>
                </c:pt>
                <c:pt idx="11">
                  <c:v>347.41935483870969</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533.51612903225805</c:v>
                </c:pt>
                <c:pt idx="1">
                  <c:v>717.42857142857144</c:v>
                </c:pt>
                <c:pt idx="2">
                  <c:v>1474.3548387096773</c:v>
                </c:pt>
                <c:pt idx="3">
                  <c:v>1119.9666666666667</c:v>
                </c:pt>
                <c:pt idx="4">
                  <c:v>701.35483870967744</c:v>
                </c:pt>
                <c:pt idx="5">
                  <c:v>495.63333333333333</c:v>
                </c:pt>
                <c:pt idx="6">
                  <c:v>383.87096774193549</c:v>
                </c:pt>
                <c:pt idx="7">
                  <c:v>204.03225806451613</c:v>
                </c:pt>
                <c:pt idx="8">
                  <c:v>262.3</c:v>
                </c:pt>
                <c:pt idx="9">
                  <c:v>213</c:v>
                </c:pt>
                <c:pt idx="10">
                  <c:v>444.1</c:v>
                </c:pt>
                <c:pt idx="11">
                  <c:v>671.70967741935488</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868.29032258064512</c:v>
                </c:pt>
                <c:pt idx="1">
                  <c:v>662.65517241379314</c:v>
                </c:pt>
                <c:pt idx="2">
                  <c:v>650.48387096774195</c:v>
                </c:pt>
                <c:pt idx="3">
                  <c:v>1018.8333333333334</c:v>
                </c:pt>
                <c:pt idx="4">
                  <c:v>663.77419354838707</c:v>
                </c:pt>
                <c:pt idx="5">
                  <c:v>527.26666666666665</c:v>
                </c:pt>
                <c:pt idx="6">
                  <c:v>474.51612903225805</c:v>
                </c:pt>
                <c:pt idx="7">
                  <c:v>398.29032258064518</c:v>
                </c:pt>
                <c:pt idx="8">
                  <c:v>320.89999999999998</c:v>
                </c:pt>
                <c:pt idx="9">
                  <c:v>725.12903225806451</c:v>
                </c:pt>
                <c:pt idx="10">
                  <c:v>1345.9333333333334</c:v>
                </c:pt>
                <c:pt idx="11">
                  <c:v>1796.1666666666667</c:v>
                </c:pt>
              </c:numCache>
            </c:numRef>
          </c:val>
          <c:smooth val="0"/>
        </c:ser>
        <c:dLbls>
          <c:showLegendKey val="0"/>
          <c:showVal val="0"/>
          <c:showCatName val="0"/>
          <c:showSerName val="0"/>
          <c:showPercent val="0"/>
          <c:showBubbleSize val="0"/>
        </c:dLbls>
        <c:marker val="1"/>
        <c:smooth val="0"/>
        <c:axId val="146156928"/>
        <c:axId val="146163200"/>
      </c:lineChart>
      <c:catAx>
        <c:axId val="146156928"/>
        <c:scaling>
          <c:orientation val="minMax"/>
        </c:scaling>
        <c:delete val="0"/>
        <c:axPos val="b"/>
        <c:majorGridlines>
          <c:spPr>
            <a:ln>
              <a:prstDash val="sysDash"/>
            </a:ln>
          </c:spPr>
        </c:majorGridlines>
        <c:majorTickMark val="none"/>
        <c:minorTickMark val="none"/>
        <c:tickLblPos val="nextTo"/>
        <c:crossAx val="146163200"/>
        <c:crosses val="autoZero"/>
        <c:auto val="1"/>
        <c:lblAlgn val="ctr"/>
        <c:lblOffset val="100"/>
        <c:noMultiLvlLbl val="0"/>
      </c:catAx>
      <c:valAx>
        <c:axId val="146163200"/>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46156928"/>
        <c:crosses val="autoZero"/>
        <c:crossBetween val="midCat"/>
      </c:valAx>
    </c:plotArea>
    <c:legend>
      <c:legendPos val="r"/>
      <c:layout>
        <c:manualLayout>
          <c:xMode val="edge"/>
          <c:yMode val="edge"/>
          <c:x val="0.75180385562410645"/>
          <c:y val="0.15065235027439755"/>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#7, USGS #02333500, Chatahoochee Basin, </a:t>
            </a:r>
          </a:p>
          <a:p>
            <a:pPr>
              <a:defRPr/>
            </a:pPr>
            <a:r>
              <a:rPr lang="en-US" sz="1800" b="1" i="0" cap="all" baseline="0">
                <a:effectLst/>
              </a:rPr>
              <a:t>Chestatee River near Dahlonega, GA</a:t>
            </a:r>
            <a:endParaRPr lang="en-US" cap="all" baseline="0">
              <a:effectLst/>
            </a:endParaRPr>
          </a:p>
        </c:rich>
      </c:tx>
      <c:overlay val="0"/>
    </c:title>
    <c:autoTitleDeleted val="0"/>
    <c:plotArea>
      <c:layout>
        <c:manualLayout>
          <c:layoutTarget val="inner"/>
          <c:xMode val="edge"/>
          <c:yMode val="edge"/>
          <c:x val="0.119871935749376"/>
          <c:y val="0.11727955336899075"/>
          <c:w val="0.84360494652383256"/>
          <c:h val="0.78927259659864757"/>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414.91935483870964</c:v>
                </c:pt>
                <c:pt idx="1">
                  <c:v>466.41071428571428</c:v>
                </c:pt>
                <c:pt idx="2">
                  <c:v>518.4354838709678</c:v>
                </c:pt>
                <c:pt idx="3">
                  <c:v>497.56666666666666</c:v>
                </c:pt>
                <c:pt idx="4">
                  <c:v>369.16129032258067</c:v>
                </c:pt>
                <c:pt idx="5">
                  <c:v>273.36666666666667</c:v>
                </c:pt>
                <c:pt idx="6">
                  <c:v>205.19354838709677</c:v>
                </c:pt>
                <c:pt idx="7">
                  <c:v>204.38709677419354</c:v>
                </c:pt>
                <c:pt idx="8">
                  <c:v>172.13333333333333</c:v>
                </c:pt>
                <c:pt idx="9">
                  <c:v>187.03225806451613</c:v>
                </c:pt>
                <c:pt idx="10">
                  <c:v>213.56666666666666</c:v>
                </c:pt>
                <c:pt idx="11">
                  <c:v>314.80645161290323</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290.41290322580647</c:v>
                </c:pt>
                <c:pt idx="1">
                  <c:v>338.25714285714287</c:v>
                </c:pt>
                <c:pt idx="2">
                  <c:v>373.75483870967741</c:v>
                </c:pt>
                <c:pt idx="3">
                  <c:v>337.34</c:v>
                </c:pt>
                <c:pt idx="4">
                  <c:v>260.60000000000002</c:v>
                </c:pt>
                <c:pt idx="5">
                  <c:v>210.51333333333335</c:v>
                </c:pt>
                <c:pt idx="6">
                  <c:v>157.17419354838711</c:v>
                </c:pt>
                <c:pt idx="7">
                  <c:v>128.4</c:v>
                </c:pt>
                <c:pt idx="8">
                  <c:v>115.98666666666666</c:v>
                </c:pt>
                <c:pt idx="9">
                  <c:v>115.78709677419356</c:v>
                </c:pt>
                <c:pt idx="10">
                  <c:v>156.27333333333331</c:v>
                </c:pt>
                <c:pt idx="11">
                  <c:v>213.97419354838709</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224.02903225806452</c:v>
                </c:pt>
                <c:pt idx="1">
                  <c:v>259.99568965517244</c:v>
                </c:pt>
                <c:pt idx="2">
                  <c:v>297.39354838709681</c:v>
                </c:pt>
                <c:pt idx="3">
                  <c:v>271.60666666666668</c:v>
                </c:pt>
                <c:pt idx="4">
                  <c:v>208.79354838709676</c:v>
                </c:pt>
                <c:pt idx="5">
                  <c:v>152.04666666666665</c:v>
                </c:pt>
                <c:pt idx="6">
                  <c:v>138.0709677419355</c:v>
                </c:pt>
                <c:pt idx="7">
                  <c:v>96.935483870967744</c:v>
                </c:pt>
                <c:pt idx="8">
                  <c:v>93.046666666666667</c:v>
                </c:pt>
                <c:pt idx="9">
                  <c:v>94.625806451612902</c:v>
                </c:pt>
                <c:pt idx="10">
                  <c:v>117.16000000000001</c:v>
                </c:pt>
                <c:pt idx="11">
                  <c:v>175.94193548387096</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195.96290322580646</c:v>
                </c:pt>
                <c:pt idx="1">
                  <c:v>240.51785714285714</c:v>
                </c:pt>
                <c:pt idx="2">
                  <c:v>258.87741935483871</c:v>
                </c:pt>
                <c:pt idx="3">
                  <c:v>240.29333333333332</c:v>
                </c:pt>
                <c:pt idx="4">
                  <c:v>173.76451612903227</c:v>
                </c:pt>
                <c:pt idx="5">
                  <c:v>115.83666666666667</c:v>
                </c:pt>
                <c:pt idx="6">
                  <c:v>113.67419354838709</c:v>
                </c:pt>
                <c:pt idx="7">
                  <c:v>80.777419354838713</c:v>
                </c:pt>
                <c:pt idx="8">
                  <c:v>86.313333333333333</c:v>
                </c:pt>
                <c:pt idx="9">
                  <c:v>72.109677419354838</c:v>
                </c:pt>
                <c:pt idx="10">
                  <c:v>106.67333333333333</c:v>
                </c:pt>
                <c:pt idx="11">
                  <c:v>146.7741935483871</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119.16129032258064</c:v>
                </c:pt>
                <c:pt idx="1">
                  <c:v>177.28571428571428</c:v>
                </c:pt>
                <c:pt idx="2">
                  <c:v>196.74193548387098</c:v>
                </c:pt>
                <c:pt idx="3">
                  <c:v>158.36666666666667</c:v>
                </c:pt>
                <c:pt idx="4">
                  <c:v>132</c:v>
                </c:pt>
                <c:pt idx="5">
                  <c:v>94.033333333333331</c:v>
                </c:pt>
                <c:pt idx="6">
                  <c:v>63.41935483870968</c:v>
                </c:pt>
                <c:pt idx="7">
                  <c:v>63.483870967741936</c:v>
                </c:pt>
                <c:pt idx="8">
                  <c:v>49.466666666666669</c:v>
                </c:pt>
                <c:pt idx="9">
                  <c:v>63.516129032258064</c:v>
                </c:pt>
                <c:pt idx="10">
                  <c:v>85.4</c:v>
                </c:pt>
                <c:pt idx="11">
                  <c:v>127.09677419354838</c:v>
                </c:pt>
              </c:numCache>
            </c:numRef>
          </c:val>
        </c:ser>
        <c:dLbls>
          <c:showLegendKey val="0"/>
          <c:showVal val="0"/>
          <c:showCatName val="0"/>
          <c:showSerName val="0"/>
          <c:showPercent val="0"/>
          <c:showBubbleSize val="0"/>
        </c:dLbls>
        <c:axId val="149382272"/>
        <c:axId val="149384192"/>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583.16129032258061</c:v>
                </c:pt>
                <c:pt idx="1">
                  <c:v>281.32142857142856</c:v>
                </c:pt>
                <c:pt idx="2">
                  <c:v>421.12903225806451</c:v>
                </c:pt>
                <c:pt idx="3">
                  <c:v>247.16666666666666</c:v>
                </c:pt>
                <c:pt idx="4">
                  <c:v>175.61290322580646</c:v>
                </c:pt>
                <c:pt idx="5">
                  <c:v>127.46666666666667</c:v>
                </c:pt>
                <c:pt idx="6">
                  <c:v>114.12903225806451</c:v>
                </c:pt>
                <c:pt idx="7">
                  <c:v>76.290322580645167</c:v>
                </c:pt>
                <c:pt idx="8">
                  <c:v>58.766666666666666</c:v>
                </c:pt>
                <c:pt idx="9">
                  <c:v>63.516129032258064</c:v>
                </c:pt>
                <c:pt idx="10">
                  <c:v>85.4</c:v>
                </c:pt>
                <c:pt idx="11">
                  <c:v>133.70967741935485</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256</c:v>
                </c:pt>
                <c:pt idx="1">
                  <c:v>341.57142857142856</c:v>
                </c:pt>
                <c:pt idx="2">
                  <c:v>694.41935483870964</c:v>
                </c:pt>
                <c:pt idx="3">
                  <c:v>575.43333333333328</c:v>
                </c:pt>
                <c:pt idx="4">
                  <c:v>337.64516129032256</c:v>
                </c:pt>
                <c:pt idx="5">
                  <c:v>236.46666666666667</c:v>
                </c:pt>
                <c:pt idx="6">
                  <c:v>198.45161290322579</c:v>
                </c:pt>
                <c:pt idx="7">
                  <c:v>109.90322580645162</c:v>
                </c:pt>
                <c:pt idx="8">
                  <c:v>111.53333333333333</c:v>
                </c:pt>
                <c:pt idx="9">
                  <c:v>97.548387096774192</c:v>
                </c:pt>
                <c:pt idx="10">
                  <c:v>211.66666666666666</c:v>
                </c:pt>
                <c:pt idx="11">
                  <c:v>348.22580645161293</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395.87096774193549</c:v>
                </c:pt>
                <c:pt idx="1">
                  <c:v>285.79310344827587</c:v>
                </c:pt>
                <c:pt idx="2">
                  <c:v>274.38709677419354</c:v>
                </c:pt>
                <c:pt idx="3">
                  <c:v>517.13333333333333</c:v>
                </c:pt>
                <c:pt idx="4">
                  <c:v>254.7741935483871</c:v>
                </c:pt>
                <c:pt idx="5">
                  <c:v>214.3</c:v>
                </c:pt>
                <c:pt idx="6">
                  <c:v>217.03225806451613</c:v>
                </c:pt>
                <c:pt idx="7">
                  <c:v>204.2258064516129</c:v>
                </c:pt>
                <c:pt idx="8">
                  <c:v>137.80000000000001</c:v>
                </c:pt>
                <c:pt idx="9">
                  <c:v>416.87096774193549</c:v>
                </c:pt>
                <c:pt idx="10">
                  <c:v>695.83333333333337</c:v>
                </c:pt>
                <c:pt idx="11">
                  <c:v>1043.2333333333333</c:v>
                </c:pt>
              </c:numCache>
            </c:numRef>
          </c:val>
          <c:smooth val="0"/>
        </c:ser>
        <c:dLbls>
          <c:showLegendKey val="0"/>
          <c:showVal val="0"/>
          <c:showCatName val="0"/>
          <c:showSerName val="0"/>
          <c:showPercent val="0"/>
          <c:showBubbleSize val="0"/>
        </c:dLbls>
        <c:marker val="1"/>
        <c:smooth val="0"/>
        <c:axId val="149382272"/>
        <c:axId val="149384192"/>
      </c:lineChart>
      <c:catAx>
        <c:axId val="149382272"/>
        <c:scaling>
          <c:orientation val="minMax"/>
        </c:scaling>
        <c:delete val="0"/>
        <c:axPos val="b"/>
        <c:majorGridlines>
          <c:spPr>
            <a:ln>
              <a:prstDash val="sysDash"/>
            </a:ln>
          </c:spPr>
        </c:majorGridlines>
        <c:majorTickMark val="none"/>
        <c:minorTickMark val="none"/>
        <c:tickLblPos val="nextTo"/>
        <c:crossAx val="149384192"/>
        <c:crosses val="autoZero"/>
        <c:auto val="1"/>
        <c:lblAlgn val="ctr"/>
        <c:lblOffset val="100"/>
        <c:noMultiLvlLbl val="0"/>
      </c:catAx>
      <c:valAx>
        <c:axId val="149384192"/>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49382272"/>
        <c:crosses val="autoZero"/>
        <c:crossBetween val="midCat"/>
      </c:valAx>
    </c:plotArea>
    <c:legend>
      <c:legendPos val="r"/>
      <c:layout>
        <c:manualLayout>
          <c:xMode val="edge"/>
          <c:yMode val="edge"/>
          <c:x val="0.75180385562410645"/>
          <c:y val="0.15065235027439755"/>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a:effectLst/>
              </a:rPr>
              <a:t>Gage #8, USGS #0</a:t>
            </a:r>
            <a:r>
              <a:rPr lang="en-US" sz="1800" b="1" i="0" u="none" strike="noStrike" baseline="0" dirty="0"/>
              <a:t>2338660</a:t>
            </a:r>
            <a:r>
              <a:rPr lang="en-US" sz="1800" b="1" i="0" u="none" strike="noStrike" baseline="0" dirty="0">
                <a:effectLst/>
              </a:rPr>
              <a:t>, Chattahoochee Basin, </a:t>
            </a:r>
            <a:r>
              <a:rPr lang="en-US" sz="1800" b="1" i="0" baseline="0" dirty="0">
                <a:effectLst/>
              </a:rPr>
              <a:t> </a:t>
            </a:r>
          </a:p>
          <a:p>
            <a:pPr>
              <a:defRPr/>
            </a:pPr>
            <a:r>
              <a:rPr lang="en-US" sz="1800" b="1" i="0" baseline="0" dirty="0">
                <a:effectLst/>
              </a:rPr>
              <a:t>NEW RIVER </a:t>
            </a:r>
            <a:r>
              <a:rPr lang="en-US" sz="1800" b="1" i="0" u="none" strike="noStrike" baseline="0" dirty="0"/>
              <a:t>AT GA 100, NEAR CORINTH</a:t>
            </a:r>
            <a:endParaRPr lang="en-US" sz="1800" dirty="0">
              <a:effectLst/>
            </a:endParaRPr>
          </a:p>
        </c:rich>
      </c:tx>
      <c:layout>
        <c:manualLayout>
          <c:xMode val="edge"/>
          <c:yMode val="edge"/>
          <c:x val="0.24376556776556776"/>
          <c:y val="0"/>
        </c:manualLayout>
      </c:layout>
      <c:overlay val="0"/>
    </c:title>
    <c:autoTitleDeleted val="0"/>
    <c:plotArea>
      <c:layout>
        <c:manualLayout>
          <c:layoutTarget val="inner"/>
          <c:xMode val="edge"/>
          <c:yMode val="edge"/>
          <c:x val="0.119871935749376"/>
          <c:y val="0.105176678936313"/>
          <c:w val="0.84360494652383256"/>
          <c:h val="0.8013754710313253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#,##0.0_);_(* \(#,##0.0\);_(* "-"??_);_(@_)</c:formatCode>
                <c:ptCount val="12"/>
                <c:pt idx="0">
                  <c:v>167.70967741935485</c:v>
                </c:pt>
                <c:pt idx="1">
                  <c:v>231</c:v>
                </c:pt>
                <c:pt idx="2">
                  <c:v>266.56451612903226</c:v>
                </c:pt>
                <c:pt idx="3">
                  <c:v>171.48333333333335</c:v>
                </c:pt>
                <c:pt idx="4">
                  <c:v>89.048387096774206</c:v>
                </c:pt>
                <c:pt idx="5">
                  <c:v>58.216666666666669</c:v>
                </c:pt>
                <c:pt idx="6">
                  <c:v>46.41935483870968</c:v>
                </c:pt>
                <c:pt idx="7">
                  <c:v>29.390645161290323</c:v>
                </c:pt>
                <c:pt idx="8">
                  <c:v>28.616666666666667</c:v>
                </c:pt>
                <c:pt idx="9">
                  <c:v>34.016129032258064</c:v>
                </c:pt>
                <c:pt idx="10">
                  <c:v>78.783333333333331</c:v>
                </c:pt>
                <c:pt idx="11">
                  <c:v>109.33870967741936</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#,##0.0_);_(* \(#,##0.0\);_(* "-"??_);_(@_)</c:formatCode>
                <c:ptCount val="12"/>
                <c:pt idx="0">
                  <c:v>98.006451612903234</c:v>
                </c:pt>
                <c:pt idx="1">
                  <c:v>129.74137931034483</c:v>
                </c:pt>
                <c:pt idx="2">
                  <c:v>158.3741935483871</c:v>
                </c:pt>
                <c:pt idx="3">
                  <c:v>100.80666666666667</c:v>
                </c:pt>
                <c:pt idx="4">
                  <c:v>54.967741935483872</c:v>
                </c:pt>
                <c:pt idx="5">
                  <c:v>23.379999999999995</c:v>
                </c:pt>
                <c:pt idx="6">
                  <c:v>15.00903225806452</c:v>
                </c:pt>
                <c:pt idx="7">
                  <c:v>10.934193548387096</c:v>
                </c:pt>
                <c:pt idx="8">
                  <c:v>9.3533333333333335</c:v>
                </c:pt>
                <c:pt idx="9">
                  <c:v>13.980645161290322</c:v>
                </c:pt>
                <c:pt idx="10">
                  <c:v>42.226666666666674</c:v>
                </c:pt>
                <c:pt idx="11">
                  <c:v>63.890322580645169</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#,##0.0_);_(* \(#,##0.0\);_(* "-"??_);_(@_)</c:formatCode>
                <c:ptCount val="12"/>
                <c:pt idx="0">
                  <c:v>83.758064516129039</c:v>
                </c:pt>
                <c:pt idx="1">
                  <c:v>116.2</c:v>
                </c:pt>
                <c:pt idx="2">
                  <c:v>115.36129032258064</c:v>
                </c:pt>
                <c:pt idx="3">
                  <c:v>71.789999999999992</c:v>
                </c:pt>
                <c:pt idx="4">
                  <c:v>45.63225806451613</c:v>
                </c:pt>
                <c:pt idx="5">
                  <c:v>12.365</c:v>
                </c:pt>
                <c:pt idx="6">
                  <c:v>5.3548387096774182</c:v>
                </c:pt>
                <c:pt idx="7">
                  <c:v>6.0332258064516138</c:v>
                </c:pt>
                <c:pt idx="8">
                  <c:v>6.7895666666666683</c:v>
                </c:pt>
                <c:pt idx="9">
                  <c:v>5.0371290322580649</c:v>
                </c:pt>
                <c:pt idx="10">
                  <c:v>18.895666666666667</c:v>
                </c:pt>
                <c:pt idx="11">
                  <c:v>58.116129032258065</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#,##0.0_);_(* \(#,##0.0\);_(* "-"??_);_(@_)</c:formatCode>
                <c:ptCount val="12"/>
                <c:pt idx="0">
                  <c:v>74.427419354838719</c:v>
                </c:pt>
                <c:pt idx="1">
                  <c:v>99.407142857142873</c:v>
                </c:pt>
                <c:pt idx="2">
                  <c:v>99.114516129032253</c:v>
                </c:pt>
                <c:pt idx="3">
                  <c:v>62.995000000000005</c:v>
                </c:pt>
                <c:pt idx="4">
                  <c:v>41.390322580645169</c:v>
                </c:pt>
                <c:pt idx="5">
                  <c:v>10.862833333333333</c:v>
                </c:pt>
                <c:pt idx="6">
                  <c:v>3.9333870967741937</c:v>
                </c:pt>
                <c:pt idx="7">
                  <c:v>3.7411612903225797</c:v>
                </c:pt>
                <c:pt idx="8">
                  <c:v>4.8580500000000004</c:v>
                </c:pt>
                <c:pt idx="9">
                  <c:v>3.8882096774193551</c:v>
                </c:pt>
                <c:pt idx="10">
                  <c:v>11.628183333333338</c:v>
                </c:pt>
                <c:pt idx="11">
                  <c:v>46.370967741935488</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#,##0.0_);_(* \(#,##0.0\);_(* "-"??_);_(@_)</c:formatCode>
                <c:ptCount val="12"/>
                <c:pt idx="0">
                  <c:v>64.322580645161295</c:v>
                </c:pt>
                <c:pt idx="1">
                  <c:v>87.41379310344827</c:v>
                </c:pt>
                <c:pt idx="2">
                  <c:v>84.516129032258064</c:v>
                </c:pt>
                <c:pt idx="3">
                  <c:v>40.43333333333333</c:v>
                </c:pt>
                <c:pt idx="4">
                  <c:v>13.796774193548387</c:v>
                </c:pt>
                <c:pt idx="5">
                  <c:v>4.5333333333333332</c:v>
                </c:pt>
                <c:pt idx="6">
                  <c:v>2.6699999999999995</c:v>
                </c:pt>
                <c:pt idx="7">
                  <c:v>2.7645161290322582</c:v>
                </c:pt>
                <c:pt idx="8">
                  <c:v>2.7826086956521747</c:v>
                </c:pt>
                <c:pt idx="9">
                  <c:v>1.6111111111111112</c:v>
                </c:pt>
                <c:pt idx="10">
                  <c:v>2.4523333333333337</c:v>
                </c:pt>
                <c:pt idx="11">
                  <c:v>28.72258064516129</c:v>
                </c:pt>
              </c:numCache>
            </c:numRef>
          </c:val>
        </c:ser>
        <c:dLbls>
          <c:showLegendKey val="0"/>
          <c:showVal val="0"/>
          <c:showCatName val="0"/>
          <c:showSerName val="0"/>
          <c:showPercent val="0"/>
          <c:showBubbleSize val="0"/>
        </c:dLbls>
        <c:axId val="152676992"/>
        <c:axId val="155583232"/>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185.74193548387098</c:v>
                </c:pt>
                <c:pt idx="1">
                  <c:v>105.35714285714286</c:v>
                </c:pt>
                <c:pt idx="2">
                  <c:v>84.516129032258064</c:v>
                </c:pt>
                <c:pt idx="3">
                  <c:v>48.93333333333333</c:v>
                </c:pt>
                <c:pt idx="4">
                  <c:v>13.796774193548387</c:v>
                </c:pt>
                <c:pt idx="5">
                  <c:v>4.5333333333333332</c:v>
                </c:pt>
                <c:pt idx="6">
                  <c:v>17.522580645161291</c:v>
                </c:pt>
                <c:pt idx="7">
                  <c:v>5.4322580645161285</c:v>
                </c:pt>
                <c:pt idx="8">
                  <c:v>9.0733333333333324</c:v>
                </c:pt>
                <c:pt idx="9">
                  <c:v>2.9377419354838707</c:v>
                </c:pt>
                <c:pt idx="10">
                  <c:v>2.4523333333333337</c:v>
                </c:pt>
                <c:pt idx="11">
                  <c:v>28.72258064516129</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87.709677419354833</c:v>
                </c:pt>
                <c:pt idx="1">
                  <c:v>178.35714285714286</c:v>
                </c:pt>
                <c:pt idx="2">
                  <c:v>253.58064516129033</c:v>
                </c:pt>
                <c:pt idx="3">
                  <c:v>165.5</c:v>
                </c:pt>
                <c:pt idx="4">
                  <c:v>55.096774193548384</c:v>
                </c:pt>
                <c:pt idx="5">
                  <c:v>13.153333333333332</c:v>
                </c:pt>
                <c:pt idx="6">
                  <c:v>38.929032258064517</c:v>
                </c:pt>
                <c:pt idx="7">
                  <c:v>7.435483870967742</c:v>
                </c:pt>
                <c:pt idx="8">
                  <c:v>9.3800000000000008</c:v>
                </c:pt>
                <c:pt idx="9">
                  <c:v>4.3999999999999995</c:v>
                </c:pt>
                <c:pt idx="10">
                  <c:v>18.336666666666666</c:v>
                </c:pt>
                <c:pt idx="11">
                  <c:v>59.225806451612904</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172.67741935483872</c:v>
                </c:pt>
                <c:pt idx="1">
                  <c:v>203.62068965517241</c:v>
                </c:pt>
                <c:pt idx="2">
                  <c:v>140.32258064516128</c:v>
                </c:pt>
                <c:pt idx="3">
                  <c:v>259.33333333333331</c:v>
                </c:pt>
                <c:pt idx="4">
                  <c:v>122.51612903225806</c:v>
                </c:pt>
                <c:pt idx="5">
                  <c:v>66.931034482758619</c:v>
                </c:pt>
                <c:pt idx="6">
                  <c:v>50.645161290322584</c:v>
                </c:pt>
                <c:pt idx="7">
                  <c:v>24.574193548387097</c:v>
                </c:pt>
                <c:pt idx="8">
                  <c:v>24.566666666666666</c:v>
                </c:pt>
                <c:pt idx="9">
                  <c:v>22.677419354838708</c:v>
                </c:pt>
                <c:pt idx="10">
                  <c:v>366.89285714285717</c:v>
                </c:pt>
                <c:pt idx="11">
                  <c:v>753</c:v>
                </c:pt>
              </c:numCache>
            </c:numRef>
          </c:val>
          <c:smooth val="0"/>
        </c:ser>
        <c:dLbls>
          <c:showLegendKey val="0"/>
          <c:showVal val="0"/>
          <c:showCatName val="0"/>
          <c:showSerName val="0"/>
          <c:showPercent val="0"/>
          <c:showBubbleSize val="0"/>
        </c:dLbls>
        <c:marker val="1"/>
        <c:smooth val="0"/>
        <c:axId val="152676992"/>
        <c:axId val="155583232"/>
      </c:lineChart>
      <c:catAx>
        <c:axId val="152676992"/>
        <c:scaling>
          <c:orientation val="minMax"/>
        </c:scaling>
        <c:delete val="0"/>
        <c:axPos val="b"/>
        <c:majorGridlines>
          <c:spPr>
            <a:ln>
              <a:prstDash val="sysDash"/>
            </a:ln>
          </c:spPr>
        </c:majorGridlines>
        <c:majorTickMark val="none"/>
        <c:minorTickMark val="none"/>
        <c:tickLblPos val="nextTo"/>
        <c:crossAx val="155583232"/>
        <c:crosses val="autoZero"/>
        <c:auto val="1"/>
        <c:lblAlgn val="ctr"/>
        <c:lblOffset val="100"/>
        <c:noMultiLvlLbl val="0"/>
      </c:catAx>
      <c:valAx>
        <c:axId val="155583232"/>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52676992"/>
        <c:crosses val="autoZero"/>
        <c:crossBetween val="midCat"/>
      </c:valAx>
    </c:plotArea>
    <c:legend>
      <c:legendPos val="r"/>
      <c:layout>
        <c:manualLayout>
          <c:xMode val="edge"/>
          <c:yMode val="edge"/>
          <c:x val="0.74740826627440815"/>
          <c:y val="0.18090954213174185"/>
          <c:w val="0.10811550542660886"/>
          <c:h val="0.2922491052254832"/>
        </c:manualLayout>
      </c:layout>
      <c:overlay val="0"/>
      <c:spPr>
        <a:solidFill>
          <a:schemeClr val="bg1"/>
        </a:solidFill>
      </c:spPr>
    </c:legend>
    <c:plotVisOnly val="1"/>
    <c:dispBlanksAs val="zero"/>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Gage #12, USGS #02353500, Flint Basin,</a:t>
            </a:r>
          </a:p>
          <a:p>
            <a:pPr>
              <a:defRPr/>
            </a:pPr>
            <a:r>
              <a:rPr lang="en-US" sz="1800" b="1" i="0" cap="all" baseline="0">
                <a:effectLst/>
              </a:rPr>
              <a:t>Ichawaynochaway Creek at Milford, GA</a:t>
            </a:r>
            <a:endParaRPr lang="en-US" cap="all" baseline="0">
              <a:effectLst/>
            </a:endParaRPr>
          </a:p>
        </c:rich>
      </c:tx>
      <c:layout>
        <c:manualLayout>
          <c:xMode val="edge"/>
          <c:yMode val="edge"/>
          <c:x val="0.28915750915750915"/>
          <c:y val="8.0685829551185081E-3"/>
        </c:manualLayout>
      </c:layout>
      <c:overlay val="0"/>
    </c:title>
    <c:autoTitleDeleted val="0"/>
    <c:plotArea>
      <c:layout>
        <c:manualLayout>
          <c:layoutTarget val="inner"/>
          <c:xMode val="edge"/>
          <c:yMode val="edge"/>
          <c:x val="0.119871935749376"/>
          <c:y val="0.11122811615265187"/>
          <c:w val="0.84360494652383256"/>
          <c:h val="0.7953240338149864"/>
        </c:manualLayout>
      </c:layout>
      <c:areaChart>
        <c:grouping val="standard"/>
        <c:varyColors val="0"/>
        <c:ser>
          <c:idx val="9"/>
          <c:order val="0"/>
          <c:tx>
            <c:strRef>
              <c:f>'Hist1900-2011'!$F$384</c:f>
              <c:strCache>
                <c:ptCount val="1"/>
                <c:pt idx="0">
                  <c:v>Driest 50%</c:v>
                </c:pt>
              </c:strCache>
            </c:strRef>
          </c:tx>
          <c:spPr>
            <a:solidFill>
              <a:srgbClr val="00B050"/>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'Hist1900-2011'!$G$384:$R$384</c:f>
              <c:numCache>
                <c:formatCode>_(* #,##0_);_(* \(#,##0\);_(* "-"??_);_(@_)</c:formatCode>
                <c:ptCount val="12"/>
                <c:pt idx="0">
                  <c:v>845.80645161290317</c:v>
                </c:pt>
                <c:pt idx="1">
                  <c:v>1142.9655172413793</c:v>
                </c:pt>
                <c:pt idx="2">
                  <c:v>1101.9354838709678</c:v>
                </c:pt>
                <c:pt idx="3">
                  <c:v>872.4666666666667</c:v>
                </c:pt>
                <c:pt idx="4">
                  <c:v>550.70967741935488</c:v>
                </c:pt>
                <c:pt idx="5">
                  <c:v>477.63333333333333</c:v>
                </c:pt>
                <c:pt idx="6">
                  <c:v>432.29032258064518</c:v>
                </c:pt>
                <c:pt idx="7">
                  <c:v>371.29032258064512</c:v>
                </c:pt>
                <c:pt idx="8">
                  <c:v>365.5</c:v>
                </c:pt>
                <c:pt idx="9">
                  <c:v>343.48387096774195</c:v>
                </c:pt>
                <c:pt idx="10">
                  <c:v>425.33333333333331</c:v>
                </c:pt>
                <c:pt idx="11">
                  <c:v>602.32258064516134</c:v>
                </c:pt>
              </c:numCache>
            </c:numRef>
          </c:val>
        </c:ser>
        <c:ser>
          <c:idx val="6"/>
          <c:order val="1"/>
          <c:tx>
            <c:strRef>
              <c:f>'Hist1900-2011'!$F$381</c:f>
              <c:strCache>
                <c:ptCount val="1"/>
                <c:pt idx="0">
                  <c:v>Driest 20%</c:v>
                </c:pt>
              </c:strCache>
            </c:strRef>
          </c:tx>
          <c:spPr>
            <a:solidFill>
              <a:schemeClr val="accent3">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'Hist1900-2011'!$G$381:$R$381</c:f>
              <c:numCache>
                <c:formatCode>_(* #,##0_);_(* \(#,##0\);_(* "-"??_);_(@_)</c:formatCode>
                <c:ptCount val="12"/>
                <c:pt idx="0">
                  <c:v>567.26451612903236</c:v>
                </c:pt>
                <c:pt idx="1">
                  <c:v>754.35</c:v>
                </c:pt>
                <c:pt idx="2">
                  <c:v>769.16129032258061</c:v>
                </c:pt>
                <c:pt idx="3">
                  <c:v>560.99333333333334</c:v>
                </c:pt>
                <c:pt idx="4">
                  <c:v>338.74193548387103</c:v>
                </c:pt>
                <c:pt idx="5">
                  <c:v>263.17333333333335</c:v>
                </c:pt>
                <c:pt idx="6">
                  <c:v>303.08387096774197</c:v>
                </c:pt>
                <c:pt idx="7">
                  <c:v>219.44516129032257</c:v>
                </c:pt>
                <c:pt idx="8">
                  <c:v>242.89333333333332</c:v>
                </c:pt>
                <c:pt idx="9">
                  <c:v>230.13548387096776</c:v>
                </c:pt>
                <c:pt idx="10">
                  <c:v>296.22666666666669</c:v>
                </c:pt>
                <c:pt idx="11">
                  <c:v>410.09677419354841</c:v>
                </c:pt>
              </c:numCache>
            </c:numRef>
          </c:val>
        </c:ser>
        <c:ser>
          <c:idx val="5"/>
          <c:order val="2"/>
          <c:tx>
            <c:strRef>
              <c:f>'Hist1900-2011'!$F$380</c:f>
              <c:strCache>
                <c:ptCount val="1"/>
                <c:pt idx="0">
                  <c:v>Driest 10%</c:v>
                </c:pt>
              </c:strCache>
            </c:strRef>
          </c:tx>
          <c:spPr>
            <a:solidFill>
              <a:schemeClr val="accent2">
                <a:lumMod val="20000"/>
                <a:lumOff val="8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'Hist1900-2011'!$G$380:$R$380</c:f>
              <c:numCache>
                <c:formatCode>_(* #,##0_);_(* \(#,##0\);_(* "-"??_);_(@_)</c:formatCode>
                <c:ptCount val="12"/>
                <c:pt idx="0">
                  <c:v>457.20645161290327</c:v>
                </c:pt>
                <c:pt idx="1">
                  <c:v>472.01059113300494</c:v>
                </c:pt>
                <c:pt idx="2">
                  <c:v>612.03225806451621</c:v>
                </c:pt>
                <c:pt idx="3">
                  <c:v>460.86000000000007</c:v>
                </c:pt>
                <c:pt idx="4">
                  <c:v>244.13548387096779</c:v>
                </c:pt>
                <c:pt idx="5">
                  <c:v>164.76666666666671</c:v>
                </c:pt>
                <c:pt idx="6">
                  <c:v>193.62580645161296</c:v>
                </c:pt>
                <c:pt idx="7">
                  <c:v>142.82580645161289</c:v>
                </c:pt>
                <c:pt idx="8">
                  <c:v>160.57333333333332</c:v>
                </c:pt>
                <c:pt idx="9">
                  <c:v>179.54193548387099</c:v>
                </c:pt>
                <c:pt idx="10">
                  <c:v>271.25333333333333</c:v>
                </c:pt>
                <c:pt idx="11">
                  <c:v>369.7483870967742</c:v>
                </c:pt>
              </c:numCache>
            </c:numRef>
          </c:val>
        </c:ser>
        <c:ser>
          <c:idx val="4"/>
          <c:order val="3"/>
          <c:tx>
            <c:strRef>
              <c:f>'Hist1900-2011'!$F$379</c:f>
              <c:strCache>
                <c:ptCount val="1"/>
                <c:pt idx="0">
                  <c:v>Driest 5%</c:v>
                </c:pt>
              </c:strCache>
            </c:strRef>
          </c:tx>
          <c:spPr>
            <a:solidFill>
              <a:schemeClr val="accent2">
                <a:lumMod val="40000"/>
                <a:lumOff val="60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'Hist1900-2011'!$G$379:$R$379</c:f>
              <c:numCache>
                <c:formatCode>_(* #,##0_);_(* \(#,##0\);_(* "-"??_);_(@_)</c:formatCode>
                <c:ptCount val="12"/>
                <c:pt idx="0">
                  <c:v>350.00645161290322</c:v>
                </c:pt>
                <c:pt idx="1">
                  <c:v>445.54285714285714</c:v>
                </c:pt>
                <c:pt idx="2">
                  <c:v>524.14838709677429</c:v>
                </c:pt>
                <c:pt idx="3">
                  <c:v>377.98666666666668</c:v>
                </c:pt>
                <c:pt idx="4">
                  <c:v>161.38709677419359</c:v>
                </c:pt>
                <c:pt idx="5">
                  <c:v>93.226666666666688</c:v>
                </c:pt>
                <c:pt idx="6">
                  <c:v>101.68387096774194</c:v>
                </c:pt>
                <c:pt idx="7">
                  <c:v>118.01774193548387</c:v>
                </c:pt>
                <c:pt idx="8">
                  <c:v>146.12</c:v>
                </c:pt>
                <c:pt idx="9">
                  <c:v>140.7741935483871</c:v>
                </c:pt>
                <c:pt idx="10">
                  <c:v>214.08666666666667</c:v>
                </c:pt>
                <c:pt idx="11">
                  <c:v>328.1</c:v>
                </c:pt>
              </c:numCache>
            </c:numRef>
          </c:val>
        </c:ser>
        <c:ser>
          <c:idx val="0"/>
          <c:order val="4"/>
          <c:tx>
            <c:strRef>
              <c:f>'Hist1900-2011'!$F$375</c:f>
              <c:strCache>
                <c:ptCount val="1"/>
                <c:pt idx="0">
                  <c:v>Minimum</c:v>
                </c:pt>
              </c:strCache>
            </c:strRef>
          </c:tx>
          <c:spPr>
            <a:solidFill>
              <a:schemeClr val="accent2">
                <a:lumMod val="75000"/>
              </a:schemeClr>
            </a:solidFill>
          </c:spPr>
          <c:cat>
            <c:strRef>
              <c:f>'Hist1900-2011'!$G$374:$R$374</c:f>
              <c:strCache>
                <c:ptCount val="12"/>
                <c:pt idx="0">
                  <c:v>Jan</c:v>
                </c:pt>
                <c:pt idx="1">
                  <c:v>Feb</c:v>
                </c:pt>
                <c:pt idx="2">
                  <c:v>Mar</c:v>
                </c:pt>
                <c:pt idx="3">
                  <c:v>Apr</c:v>
                </c:pt>
                <c:pt idx="4">
                  <c:v>May</c:v>
                </c:pt>
                <c:pt idx="5">
                  <c:v>Jun</c:v>
                </c:pt>
                <c:pt idx="6">
                  <c:v>Jul </c:v>
                </c:pt>
                <c:pt idx="7">
                  <c:v>Aug</c:v>
                </c:pt>
                <c:pt idx="8">
                  <c:v>Sep</c:v>
                </c:pt>
                <c:pt idx="9">
                  <c:v>Oct</c:v>
                </c:pt>
                <c:pt idx="10">
                  <c:v>Nov</c:v>
                </c:pt>
                <c:pt idx="11">
                  <c:v>Dec</c:v>
                </c:pt>
              </c:strCache>
            </c:strRef>
          </c:cat>
          <c:val>
            <c:numRef>
              <c:f>'Hist1900-2011'!$G$375:$R$375</c:f>
              <c:numCache>
                <c:formatCode>_(* #,##0_);_(* \(#,##0\);_(* "-"??_);_(@_)</c:formatCode>
                <c:ptCount val="12"/>
                <c:pt idx="0">
                  <c:v>247</c:v>
                </c:pt>
                <c:pt idx="1">
                  <c:v>371</c:v>
                </c:pt>
                <c:pt idx="2">
                  <c:v>315.48387096774195</c:v>
                </c:pt>
                <c:pt idx="3">
                  <c:v>248.73333333333332</c:v>
                </c:pt>
                <c:pt idx="4">
                  <c:v>71.483870967741936</c:v>
                </c:pt>
                <c:pt idx="5">
                  <c:v>24.77333333333333</c:v>
                </c:pt>
                <c:pt idx="6">
                  <c:v>14.377419354838707</c:v>
                </c:pt>
                <c:pt idx="7">
                  <c:v>58.483870967741936</c:v>
                </c:pt>
                <c:pt idx="8">
                  <c:v>80.5</c:v>
                </c:pt>
                <c:pt idx="9">
                  <c:v>115.06451612903226</c:v>
                </c:pt>
                <c:pt idx="10">
                  <c:v>111.7</c:v>
                </c:pt>
                <c:pt idx="11">
                  <c:v>241</c:v>
                </c:pt>
              </c:numCache>
            </c:numRef>
          </c:val>
        </c:ser>
        <c:dLbls>
          <c:showLegendKey val="0"/>
          <c:showVal val="0"/>
          <c:showCatName val="0"/>
          <c:showSerName val="0"/>
          <c:showPercent val="0"/>
          <c:showBubbleSize val="0"/>
        </c:dLbls>
        <c:axId val="155648768"/>
        <c:axId val="155650304"/>
      </c:areaChart>
      <c:lineChart>
        <c:grouping val="standard"/>
        <c:varyColors val="0"/>
        <c:ser>
          <c:idx val="3"/>
          <c:order val="5"/>
          <c:tx>
            <c:strRef>
              <c:f>'Hist1900-2011'!$F$391</c:f>
              <c:strCache>
                <c:ptCount val="1"/>
                <c:pt idx="0">
                  <c:v>Yr2007</c:v>
                </c:pt>
              </c:strCache>
            </c:strRef>
          </c:tx>
          <c:spPr>
            <a:ln>
              <a:solidFill>
                <a:srgbClr val="FFC000"/>
              </a:solidFill>
            </a:ln>
          </c:spPr>
          <c:marker>
            <c:symbol val="plus"/>
            <c:size val="11"/>
            <c:spPr>
              <a:solidFill>
                <a:srgbClr val="FFC000"/>
              </a:solidFill>
              <a:ln>
                <a:solidFill>
                  <a:srgbClr val="FFC000"/>
                </a:solidFill>
              </a:ln>
            </c:spPr>
          </c:marker>
          <c:cat>
            <c:strRef>
              <c:f>'Hist1900-2011'!$G$374:$J$374</c:f>
              <c:strCache>
                <c:ptCount val="4"/>
                <c:pt idx="0">
                  <c:v>Jan</c:v>
                </c:pt>
                <c:pt idx="1">
                  <c:v>Feb</c:v>
                </c:pt>
                <c:pt idx="2">
                  <c:v>Mar</c:v>
                </c:pt>
                <c:pt idx="3">
                  <c:v>Apr</c:v>
                </c:pt>
              </c:strCache>
            </c:strRef>
          </c:cat>
          <c:val>
            <c:numRef>
              <c:f>'Hist1900-2011'!$G$391:$R$391</c:f>
              <c:numCache>
                <c:formatCode>0</c:formatCode>
                <c:ptCount val="12"/>
                <c:pt idx="0">
                  <c:v>805.51612903225805</c:v>
                </c:pt>
                <c:pt idx="1">
                  <c:v>830.17857142857144</c:v>
                </c:pt>
                <c:pt idx="2">
                  <c:v>475.93548387096774</c:v>
                </c:pt>
                <c:pt idx="3">
                  <c:v>602.5</c:v>
                </c:pt>
                <c:pt idx="4">
                  <c:v>95.967741935483872</c:v>
                </c:pt>
                <c:pt idx="5">
                  <c:v>77.333333333333329</c:v>
                </c:pt>
                <c:pt idx="6">
                  <c:v>96.612903225806448</c:v>
                </c:pt>
                <c:pt idx="7">
                  <c:v>58.483870967741936</c:v>
                </c:pt>
                <c:pt idx="8">
                  <c:v>103</c:v>
                </c:pt>
                <c:pt idx="9">
                  <c:v>123.80645161290323</c:v>
                </c:pt>
                <c:pt idx="10">
                  <c:v>156.63333333333333</c:v>
                </c:pt>
                <c:pt idx="11">
                  <c:v>379.96774193548384</c:v>
                </c:pt>
              </c:numCache>
            </c:numRef>
          </c:val>
          <c:smooth val="0"/>
        </c:ser>
        <c:ser>
          <c:idx val="2"/>
          <c:order val="6"/>
          <c:tx>
            <c:strRef>
              <c:f>'Hist1900-2011'!$F$392</c:f>
              <c:strCache>
                <c:ptCount val="1"/>
                <c:pt idx="0">
                  <c:v>Yr2011</c:v>
                </c:pt>
              </c:strCache>
            </c:strRef>
          </c:tx>
          <c:spPr>
            <a:ln>
              <a:solidFill>
                <a:schemeClr val="tx1"/>
              </a:solidFill>
            </a:ln>
          </c:spPr>
          <c:marker>
            <c:symbol val="triangle"/>
            <c:size val="11"/>
            <c:spPr>
              <a:solidFill>
                <a:schemeClr val="tx1"/>
              </a:solidFill>
              <a:ln>
                <a:solidFill>
                  <a:schemeClr val="tx1"/>
                </a:solidFill>
              </a:ln>
            </c:spPr>
          </c:marker>
          <c:cat>
            <c:strRef>
              <c:f>'Hist1900-2011'!$G$374:$J$374</c:f>
              <c:strCache>
                <c:ptCount val="4"/>
                <c:pt idx="0">
                  <c:v>Jan</c:v>
                </c:pt>
                <c:pt idx="1">
                  <c:v>Feb</c:v>
                </c:pt>
                <c:pt idx="2">
                  <c:v>Mar</c:v>
                </c:pt>
                <c:pt idx="3">
                  <c:v>Apr</c:v>
                </c:pt>
              </c:strCache>
            </c:strRef>
          </c:cat>
          <c:val>
            <c:numRef>
              <c:f>'Hist1900-2011'!$G$392:$R$392</c:f>
              <c:numCache>
                <c:formatCode>0</c:formatCode>
                <c:ptCount val="12"/>
                <c:pt idx="0">
                  <c:v>515.32258064516134</c:v>
                </c:pt>
                <c:pt idx="1">
                  <c:v>814.17857142857144</c:v>
                </c:pt>
                <c:pt idx="2">
                  <c:v>589.48387096774195</c:v>
                </c:pt>
                <c:pt idx="3">
                  <c:v>401.6</c:v>
                </c:pt>
                <c:pt idx="4">
                  <c:v>71.483870967741936</c:v>
                </c:pt>
                <c:pt idx="5">
                  <c:v>24.77333333333333</c:v>
                </c:pt>
                <c:pt idx="6">
                  <c:v>210.70967741935485</c:v>
                </c:pt>
                <c:pt idx="7">
                  <c:v>93.806451612903231</c:v>
                </c:pt>
                <c:pt idx="8">
                  <c:v>80.5</c:v>
                </c:pt>
                <c:pt idx="9">
                  <c:v>115.06451612903226</c:v>
                </c:pt>
                <c:pt idx="10">
                  <c:v>168.13333333333333</c:v>
                </c:pt>
                <c:pt idx="11">
                  <c:v>292.41935483870969</c:v>
                </c:pt>
              </c:numCache>
            </c:numRef>
          </c:val>
          <c:smooth val="0"/>
        </c:ser>
        <c:ser>
          <c:idx val="1"/>
          <c:order val="7"/>
          <c:tx>
            <c:strRef>
              <c:f>'Hist1900-2011'!$F$389</c:f>
              <c:strCache>
                <c:ptCount val="1"/>
                <c:pt idx="0">
                  <c:v>Yr2015</c:v>
                </c:pt>
              </c:strCache>
            </c:strRef>
          </c:tx>
          <c:spPr>
            <a:ln>
              <a:solidFill>
                <a:srgbClr val="FF0000"/>
              </a:solidFill>
            </a:ln>
          </c:spPr>
          <c:marker>
            <c:symbol val="square"/>
            <c:size val="11"/>
            <c:spPr>
              <a:solidFill>
                <a:srgbClr val="FF0000"/>
              </a:solidFill>
              <a:ln>
                <a:solidFill>
                  <a:srgbClr val="FF0000"/>
                </a:solidFill>
              </a:ln>
            </c:spPr>
          </c:marker>
          <c:dPt>
            <c:idx val="2"/>
            <c:marker>
              <c:symbol val="x"/>
              <c:size val="11"/>
            </c:marker>
            <c:bubble3D val="0"/>
          </c:dPt>
          <c:dPt>
            <c:idx val="3"/>
            <c:marker>
              <c:symbol val="x"/>
              <c:size val="11"/>
            </c:marker>
            <c:bubble3D val="0"/>
          </c:dPt>
          <c:cat>
            <c:strRef>
              <c:f>'Hist1900-2011'!$G$374:$J$374</c:f>
              <c:strCache>
                <c:ptCount val="4"/>
                <c:pt idx="0">
                  <c:v>Jan</c:v>
                </c:pt>
                <c:pt idx="1">
                  <c:v>Feb</c:v>
                </c:pt>
                <c:pt idx="2">
                  <c:v>Mar</c:v>
                </c:pt>
                <c:pt idx="3">
                  <c:v>Apr</c:v>
                </c:pt>
              </c:strCache>
            </c:strRef>
          </c:cat>
          <c:val>
            <c:numRef>
              <c:f>'Hist1900-2011'!$G$389:$R$389</c:f>
              <c:numCache>
                <c:formatCode>0</c:formatCode>
                <c:ptCount val="12"/>
                <c:pt idx="0">
                  <c:v>925.51612903225805</c:v>
                </c:pt>
                <c:pt idx="1">
                  <c:v>814.44827586206895</c:v>
                </c:pt>
                <c:pt idx="2">
                  <c:v>803.35483870967744</c:v>
                </c:pt>
                <c:pt idx="3">
                  <c:v>972.7</c:v>
                </c:pt>
                <c:pt idx="4">
                  <c:v>415.70967741935482</c:v>
                </c:pt>
                <c:pt idx="5">
                  <c:v>348.6</c:v>
                </c:pt>
                <c:pt idx="6">
                  <c:v>240.67741935483872</c:v>
                </c:pt>
                <c:pt idx="7">
                  <c:v>200.80645161290323</c:v>
                </c:pt>
                <c:pt idx="8">
                  <c:v>273.03333333333336</c:v>
                </c:pt>
                <c:pt idx="9">
                  <c:v>305.06451612903226</c:v>
                </c:pt>
                <c:pt idx="10">
                  <c:v>863.56666666666672</c:v>
                </c:pt>
                <c:pt idx="11">
                  <c:v>1554.4333333333334</c:v>
                </c:pt>
              </c:numCache>
            </c:numRef>
          </c:val>
          <c:smooth val="0"/>
        </c:ser>
        <c:dLbls>
          <c:showLegendKey val="0"/>
          <c:showVal val="0"/>
          <c:showCatName val="0"/>
          <c:showSerName val="0"/>
          <c:showPercent val="0"/>
          <c:showBubbleSize val="0"/>
        </c:dLbls>
        <c:marker val="1"/>
        <c:smooth val="0"/>
        <c:axId val="155648768"/>
        <c:axId val="155650304"/>
      </c:lineChart>
      <c:catAx>
        <c:axId val="155648768"/>
        <c:scaling>
          <c:orientation val="minMax"/>
        </c:scaling>
        <c:delete val="0"/>
        <c:axPos val="b"/>
        <c:majorGridlines>
          <c:spPr>
            <a:ln>
              <a:prstDash val="sysDash"/>
            </a:ln>
          </c:spPr>
        </c:majorGridlines>
        <c:majorTickMark val="none"/>
        <c:minorTickMark val="none"/>
        <c:tickLblPos val="nextTo"/>
        <c:crossAx val="155650304"/>
        <c:crosses val="autoZero"/>
        <c:auto val="1"/>
        <c:lblAlgn val="ctr"/>
        <c:lblOffset val="100"/>
        <c:noMultiLvlLbl val="0"/>
      </c:catAx>
      <c:valAx>
        <c:axId val="155650304"/>
        <c:scaling>
          <c:orientation val="minMax"/>
        </c:scaling>
        <c:delete val="0"/>
        <c:axPos val="l"/>
        <c:majorGridlines>
          <c:spPr>
            <a:ln>
              <a:prstDash val="sysDash"/>
            </a:ln>
          </c:spPr>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800" b="1" i="0" baseline="0">
                    <a:effectLst/>
                  </a:rPr>
                  <a:t>Monthly Average Flow (cfs)</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US"/>
              </a:p>
            </c:rich>
          </c:tx>
          <c:overlay val="0"/>
        </c:title>
        <c:numFmt formatCode="#,##0" sourceLinked="0"/>
        <c:majorTickMark val="none"/>
        <c:minorTickMark val="none"/>
        <c:tickLblPos val="nextTo"/>
        <c:crossAx val="155648768"/>
        <c:crosses val="autoZero"/>
        <c:crossBetween val="midCat"/>
      </c:valAx>
    </c:plotArea>
    <c:legend>
      <c:legendPos val="r"/>
      <c:layout>
        <c:manualLayout>
          <c:xMode val="edge"/>
          <c:yMode val="edge"/>
          <c:x val="0.75180385562410645"/>
          <c:y val="0.15065235027439755"/>
          <c:w val="0.10811550542660886"/>
          <c:h val="0.2922491052254832"/>
        </c:manualLayout>
      </c:layout>
      <c:overlay val="0"/>
      <c:spPr>
        <a:solidFill>
          <a:schemeClr val="bg1"/>
        </a:solidFill>
      </c:spPr>
    </c:legend>
    <c:plotVisOnly val="1"/>
    <c:dispBlanksAs val="zero"/>
    <c:showDLblsOverMax val="0"/>
  </c:chart>
  <c:spPr>
    <a:ln w="0">
      <a:noFill/>
    </a:ln>
  </c:sp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emf"/></Relationships>
</file>

<file path=ppt/drawings/drawing1.xml><?xml version="1.0" encoding="utf-8"?>
<c:userShapes xmlns:c="http://schemas.openxmlformats.org/drawingml/2006/chart">
  <cdr:relSizeAnchor xmlns:cdr="http://schemas.openxmlformats.org/drawingml/2006/chartDrawing">
    <cdr:from>
      <cdr:x>0.91209</cdr:x>
      <cdr:y>0.94251</cdr:y>
    </cdr:from>
    <cdr:to>
      <cdr:x>0.95714</cdr:x>
      <cdr:y>0.98487</cdr:y>
    </cdr:to>
    <cdr:sp macro="" textlink="">
      <cdr:nvSpPr>
        <cdr:cNvPr id="2" name="TextBox 1"/>
        <cdr:cNvSpPr txBox="1"/>
      </cdr:nvSpPr>
      <cdr:spPr>
        <a:xfrm xmlns:a="http://schemas.openxmlformats.org/drawingml/2006/main" rot="16200000">
          <a:off x="7967664" y="5872162"/>
          <a:ext cx="266700" cy="390525"/>
        </a:xfrm>
        <a:prstGeom xmlns:a="http://schemas.openxmlformats.org/drawingml/2006/main" prst="rect">
          <a:avLst/>
        </a:prstGeom>
      </cdr:spPr>
      <cdr:txBody>
        <a:bodyPr xmlns:a="http://schemas.openxmlformats.org/drawingml/2006/main" vertOverflow="clip" vert="eaVert" wrap="none" rtlCol="0"/>
        <a:lstStyle xmlns:a="http://schemas.openxmlformats.org/drawingml/2006/main"/>
        <a:p xmlns:a="http://schemas.openxmlformats.org/drawingml/2006/main">
          <a:endParaRPr lang="en-US" sz="1400"/>
        </a:p>
      </cdr:txBody>
    </cdr:sp>
  </cdr:relSizeAnchor>
</c:userShapes>
</file>

<file path=ppt/drawings/drawing10.xml><?xml version="1.0" encoding="utf-8"?>
<c:userShapes xmlns:c="http://schemas.openxmlformats.org/drawingml/2006/chart">
  <cdr:relSizeAnchor xmlns:cdr="http://schemas.openxmlformats.org/drawingml/2006/chartDrawing">
    <cdr:from>
      <cdr:x>0.90256</cdr:x>
      <cdr:y>0.93999</cdr:y>
    </cdr:from>
    <cdr:to>
      <cdr:x>0.94762</cdr:x>
      <cdr:y>0.98235</cdr:y>
    </cdr:to>
    <cdr:sp macro="" textlink="">
      <cdr:nvSpPr>
        <cdr:cNvPr id="2" name="TextBox 1"/>
        <cdr:cNvSpPr txBox="1"/>
      </cdr:nvSpPr>
      <cdr:spPr>
        <a:xfrm xmlns:a="http://schemas.openxmlformats.org/drawingml/2006/main" rot="16200000">
          <a:off x="788511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1.xml><?xml version="1.0" encoding="utf-8"?>
<c:userShapes xmlns:c="http://schemas.openxmlformats.org/drawingml/2006/chart">
  <cdr:relSizeAnchor xmlns:cdr="http://schemas.openxmlformats.org/drawingml/2006/chartDrawing">
    <cdr:from>
      <cdr:x>0.43187</cdr:x>
      <cdr:y>0.7171</cdr:y>
    </cdr:from>
    <cdr:to>
      <cdr:x>0.53736</cdr:x>
      <cdr:y>0.86233</cdr:y>
    </cdr:to>
    <cdr:sp macro="" textlink="">
      <cdr:nvSpPr>
        <cdr:cNvPr id="2" name="TextBox 1"/>
        <cdr:cNvSpPr txBox="1"/>
      </cdr:nvSpPr>
      <cdr:spPr>
        <a:xfrm xmlns:a="http://schemas.openxmlformats.org/drawingml/2006/main">
          <a:off x="3743302" y="4514897"/>
          <a:ext cx="914361" cy="9143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3361</a:t>
          </a:r>
          <a:r>
            <a:rPr lang="en-US" sz="1100" baseline="0"/>
            <a:t> cfs</a:t>
          </a:r>
          <a:endParaRPr lang="en-US" sz="1100"/>
        </a:p>
      </cdr:txBody>
    </cdr:sp>
  </cdr:relSizeAnchor>
  <cdr:relSizeAnchor xmlns:cdr="http://schemas.openxmlformats.org/drawingml/2006/chartDrawing">
    <cdr:from>
      <cdr:x>0.44286</cdr:x>
      <cdr:y>0.74433</cdr:y>
    </cdr:from>
    <cdr:to>
      <cdr:x>0.54835</cdr:x>
      <cdr:y>0.88956</cdr:y>
    </cdr:to>
    <cdr:sp macro="" textlink="">
      <cdr:nvSpPr>
        <cdr:cNvPr id="3" name="TextBox 2"/>
        <cdr:cNvSpPr txBox="1"/>
      </cdr:nvSpPr>
      <cdr:spPr>
        <a:xfrm xmlns:a="http://schemas.openxmlformats.org/drawingml/2006/main">
          <a:off x="3838575" y="4686300"/>
          <a:ext cx="914400" cy="914400"/>
        </a:xfrm>
        <a:prstGeom xmlns:a="http://schemas.openxmlformats.org/drawingml/2006/main" prst="rect">
          <a:avLst/>
        </a:prstGeom>
      </cdr:spPr>
      <cdr:txBody>
        <a:bodyPr xmlns:a="http://schemas.openxmlformats.org/drawingml/2006/main" vertOverflow="clip" vert="eaVert"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0.44286</cdr:x>
      <cdr:y>0.77458</cdr:y>
    </cdr:from>
    <cdr:to>
      <cdr:x>0.54835</cdr:x>
      <cdr:y>0.91982</cdr:y>
    </cdr:to>
    <cdr:sp macro="" textlink="">
      <cdr:nvSpPr>
        <cdr:cNvPr id="4" name="TextBox 3"/>
        <cdr:cNvSpPr txBox="1"/>
      </cdr:nvSpPr>
      <cdr:spPr>
        <a:xfrm xmlns:a="http://schemas.openxmlformats.org/drawingml/2006/main" rot="16200000">
          <a:off x="3838575" y="4876800"/>
          <a:ext cx="914400" cy="914400"/>
        </a:xfrm>
        <a:prstGeom xmlns:a="http://schemas.openxmlformats.org/drawingml/2006/main" prst="rect">
          <a:avLst/>
        </a:prstGeom>
      </cdr:spPr>
      <cdr:txBody>
        <a:bodyPr xmlns:a="http://schemas.openxmlformats.org/drawingml/2006/main" vertOverflow="clip" vert="eaVert"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0.43187</cdr:x>
      <cdr:y>0.80333</cdr:y>
    </cdr:from>
    <cdr:to>
      <cdr:x>0.53736</cdr:x>
      <cdr:y>0.94856</cdr:y>
    </cdr:to>
    <cdr:sp macro="" textlink="">
      <cdr:nvSpPr>
        <cdr:cNvPr id="5" name="TextBox 4"/>
        <cdr:cNvSpPr txBox="1"/>
      </cdr:nvSpPr>
      <cdr:spPr>
        <a:xfrm xmlns:a="http://schemas.openxmlformats.org/drawingml/2006/main" rot="16200000">
          <a:off x="3743348" y="5057791"/>
          <a:ext cx="914372" cy="914361"/>
        </a:xfrm>
        <a:prstGeom xmlns:a="http://schemas.openxmlformats.org/drawingml/2006/main" prst="rect">
          <a:avLst/>
        </a:prstGeom>
      </cdr:spPr>
      <cdr:txBody>
        <a:bodyPr xmlns:a="http://schemas.openxmlformats.org/drawingml/2006/main" vertOverflow="clip" vert="eaVert" wrap="none" rtlCol="0"/>
        <a:lstStyle xmlns:a="http://schemas.openxmlformats.org/drawingml/2006/main"/>
        <a:p xmlns:a="http://schemas.openxmlformats.org/drawingml/2006/main">
          <a:r>
            <a:rPr lang="en-US" sz="1100"/>
            <a:t>1575 cfs</a:t>
          </a:r>
        </a:p>
      </cdr:txBody>
    </cdr:sp>
  </cdr:relSizeAnchor>
  <cdr:relSizeAnchor xmlns:cdr="http://schemas.openxmlformats.org/drawingml/2006/chartDrawing">
    <cdr:from>
      <cdr:x>0.34836</cdr:x>
      <cdr:y>0.82905</cdr:y>
    </cdr:from>
    <cdr:to>
      <cdr:x>0.45385</cdr:x>
      <cdr:y>0.97428</cdr:y>
    </cdr:to>
    <cdr:sp macro="" textlink="">
      <cdr:nvSpPr>
        <cdr:cNvPr id="6" name="TextBox 5"/>
        <cdr:cNvSpPr txBox="1"/>
      </cdr:nvSpPr>
      <cdr:spPr>
        <a:xfrm xmlns:a="http://schemas.openxmlformats.org/drawingml/2006/main" rot="16200000">
          <a:off x="3019464" y="5219725"/>
          <a:ext cx="914371" cy="914361"/>
        </a:xfrm>
        <a:prstGeom xmlns:a="http://schemas.openxmlformats.org/drawingml/2006/main" prst="rect">
          <a:avLst/>
        </a:prstGeom>
      </cdr:spPr>
      <cdr:txBody>
        <a:bodyPr xmlns:a="http://schemas.openxmlformats.org/drawingml/2006/main" vertOverflow="clip" vert="eaVert" wrap="none" rtlCol="0"/>
        <a:lstStyle xmlns:a="http://schemas.openxmlformats.org/drawingml/2006/main"/>
        <a:p xmlns:a="http://schemas.openxmlformats.org/drawingml/2006/main">
          <a:r>
            <a:rPr lang="en-US" sz="1100"/>
            <a:t>1291 cfs</a:t>
          </a:r>
        </a:p>
      </cdr:txBody>
    </cdr:sp>
  </cdr:relSizeAnchor>
  <cdr:relSizeAnchor xmlns:cdr="http://schemas.openxmlformats.org/drawingml/2006/chartDrawing">
    <cdr:from>
      <cdr:x>0.90586</cdr:x>
      <cdr:y>0.93848</cdr:y>
    </cdr:from>
    <cdr:to>
      <cdr:x>0.95092</cdr:x>
      <cdr:y>0.98084</cdr:y>
    </cdr:to>
    <cdr:sp macro="" textlink="">
      <cdr:nvSpPr>
        <cdr:cNvPr id="7" name="TextBox 1"/>
        <cdr:cNvSpPr txBox="1"/>
      </cdr:nvSpPr>
      <cdr:spPr>
        <a:xfrm xmlns:a="http://schemas.openxmlformats.org/drawingml/2006/main" rot="16200000">
          <a:off x="7913687" y="584676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2.xml><?xml version="1.0" encoding="utf-8"?>
<c:userShapes xmlns:c="http://schemas.openxmlformats.org/drawingml/2006/chart">
  <cdr:relSizeAnchor xmlns:cdr="http://schemas.openxmlformats.org/drawingml/2006/chartDrawing">
    <cdr:from>
      <cdr:x>0.90256</cdr:x>
      <cdr:y>0.93999</cdr:y>
    </cdr:from>
    <cdr:to>
      <cdr:x>0.94762</cdr:x>
      <cdr:y>0.98235</cdr:y>
    </cdr:to>
    <cdr:sp macro="" textlink="">
      <cdr:nvSpPr>
        <cdr:cNvPr id="2" name="TextBox 1"/>
        <cdr:cNvSpPr txBox="1"/>
      </cdr:nvSpPr>
      <cdr:spPr>
        <a:xfrm xmlns:a="http://schemas.openxmlformats.org/drawingml/2006/main" rot="16200000">
          <a:off x="788511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3.xml><?xml version="1.0" encoding="utf-8"?>
<c:userShapes xmlns:c="http://schemas.openxmlformats.org/drawingml/2006/chart">
  <cdr:relSizeAnchor xmlns:cdr="http://schemas.openxmlformats.org/drawingml/2006/chartDrawing">
    <cdr:from>
      <cdr:x>0.91026</cdr:x>
      <cdr:y>0.93999</cdr:y>
    </cdr:from>
    <cdr:to>
      <cdr:x>0.95531</cdr:x>
      <cdr:y>0.98235</cdr:y>
    </cdr:to>
    <cdr:sp macro="" textlink="">
      <cdr:nvSpPr>
        <cdr:cNvPr id="2" name="TextBox 1"/>
        <cdr:cNvSpPr txBox="1"/>
      </cdr:nvSpPr>
      <cdr:spPr>
        <a:xfrm xmlns:a="http://schemas.openxmlformats.org/drawingml/2006/main" rot="16200000">
          <a:off x="7951788"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4.xml><?xml version="1.0" encoding="utf-8"?>
<c:userShapes xmlns:c="http://schemas.openxmlformats.org/drawingml/2006/chart">
  <cdr:relSizeAnchor xmlns:cdr="http://schemas.openxmlformats.org/drawingml/2006/chartDrawing">
    <cdr:from>
      <cdr:x>0.90476</cdr:x>
      <cdr:y>0.94453</cdr:y>
    </cdr:from>
    <cdr:to>
      <cdr:x>0.94982</cdr:x>
      <cdr:y>0.98689</cdr:y>
    </cdr:to>
    <cdr:sp macro="" textlink="">
      <cdr:nvSpPr>
        <cdr:cNvPr id="2" name="TextBox 1"/>
        <cdr:cNvSpPr txBox="1"/>
      </cdr:nvSpPr>
      <cdr:spPr>
        <a:xfrm xmlns:a="http://schemas.openxmlformats.org/drawingml/2006/main" rot="16200000">
          <a:off x="7904162" y="588486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5.xml><?xml version="1.0" encoding="utf-8"?>
<c:userShapes xmlns:c="http://schemas.openxmlformats.org/drawingml/2006/chart">
  <cdr:relSizeAnchor xmlns:cdr="http://schemas.openxmlformats.org/drawingml/2006/chartDrawing">
    <cdr:from>
      <cdr:x>0.90476</cdr:x>
      <cdr:y>0.9415</cdr:y>
    </cdr:from>
    <cdr:to>
      <cdr:x>0.94982</cdr:x>
      <cdr:y>0.98386</cdr:y>
    </cdr:to>
    <cdr:sp macro="" textlink="">
      <cdr:nvSpPr>
        <cdr:cNvPr id="2" name="TextBox 1"/>
        <cdr:cNvSpPr txBox="1"/>
      </cdr:nvSpPr>
      <cdr:spPr>
        <a:xfrm xmlns:a="http://schemas.openxmlformats.org/drawingml/2006/main" rot="16200000">
          <a:off x="7904162" y="586581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6.xml><?xml version="1.0" encoding="utf-8"?>
<c:userShapes xmlns:c="http://schemas.openxmlformats.org/drawingml/2006/chart">
  <cdr:relSizeAnchor xmlns:cdr="http://schemas.openxmlformats.org/drawingml/2006/chartDrawing">
    <cdr:from>
      <cdr:x>0.90366</cdr:x>
      <cdr:y>0.93999</cdr:y>
    </cdr:from>
    <cdr:to>
      <cdr:x>0.94872</cdr:x>
      <cdr:y>0.98235</cdr:y>
    </cdr:to>
    <cdr:sp macro="" textlink="">
      <cdr:nvSpPr>
        <cdr:cNvPr id="2" name="TextBox 1"/>
        <cdr:cNvSpPr txBox="1"/>
      </cdr:nvSpPr>
      <cdr:spPr>
        <a:xfrm xmlns:a="http://schemas.openxmlformats.org/drawingml/2006/main" rot="16200000">
          <a:off x="7894638"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7.xml><?xml version="1.0" encoding="utf-8"?>
<c:userShapes xmlns:c="http://schemas.openxmlformats.org/drawingml/2006/chart">
  <cdr:relSizeAnchor xmlns:cdr="http://schemas.openxmlformats.org/drawingml/2006/chartDrawing">
    <cdr:from>
      <cdr:x>0.90037</cdr:x>
      <cdr:y>0.93999</cdr:y>
    </cdr:from>
    <cdr:to>
      <cdr:x>0.94542</cdr:x>
      <cdr:y>0.98235</cdr:y>
    </cdr:to>
    <cdr:sp macro="" textlink="">
      <cdr:nvSpPr>
        <cdr:cNvPr id="2" name="TextBox 1"/>
        <cdr:cNvSpPr txBox="1"/>
      </cdr:nvSpPr>
      <cdr:spPr>
        <a:xfrm xmlns:a="http://schemas.openxmlformats.org/drawingml/2006/main" rot="16200000">
          <a:off x="786606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8.xml><?xml version="1.0" encoding="utf-8"?>
<c:userShapes xmlns:c="http://schemas.openxmlformats.org/drawingml/2006/chart">
  <cdr:relSizeAnchor xmlns:cdr="http://schemas.openxmlformats.org/drawingml/2006/chartDrawing">
    <cdr:from>
      <cdr:x>0.90147</cdr:x>
      <cdr:y>0.93848</cdr:y>
    </cdr:from>
    <cdr:to>
      <cdr:x>0.94652</cdr:x>
      <cdr:y>0.98084</cdr:y>
    </cdr:to>
    <cdr:sp macro="" textlink="">
      <cdr:nvSpPr>
        <cdr:cNvPr id="2" name="TextBox 1"/>
        <cdr:cNvSpPr txBox="1"/>
      </cdr:nvSpPr>
      <cdr:spPr>
        <a:xfrm xmlns:a="http://schemas.openxmlformats.org/drawingml/2006/main" rot="16200000">
          <a:off x="7875587" y="584676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19.xml><?xml version="1.0" encoding="utf-8"?>
<c:userShapes xmlns:c="http://schemas.openxmlformats.org/drawingml/2006/chart">
  <cdr:relSizeAnchor xmlns:cdr="http://schemas.openxmlformats.org/drawingml/2006/chartDrawing">
    <cdr:from>
      <cdr:x>0.90586</cdr:x>
      <cdr:y>0.94302</cdr:y>
    </cdr:from>
    <cdr:to>
      <cdr:x>0.95092</cdr:x>
      <cdr:y>0.98538</cdr:y>
    </cdr:to>
    <cdr:sp macro="" textlink="">
      <cdr:nvSpPr>
        <cdr:cNvPr id="2" name="TextBox 1"/>
        <cdr:cNvSpPr txBox="1"/>
      </cdr:nvSpPr>
      <cdr:spPr>
        <a:xfrm xmlns:a="http://schemas.openxmlformats.org/drawingml/2006/main" rot="16200000">
          <a:off x="7913687" y="58753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xml><?xml version="1.0" encoding="utf-8"?>
<c:userShapes xmlns:c="http://schemas.openxmlformats.org/drawingml/2006/chart">
  <cdr:relSizeAnchor xmlns:cdr="http://schemas.openxmlformats.org/drawingml/2006/chartDrawing">
    <cdr:from>
      <cdr:x>0.46703</cdr:x>
      <cdr:y>0.33585</cdr:y>
    </cdr:from>
    <cdr:to>
      <cdr:x>0.6978</cdr:x>
      <cdr:y>0.37821</cdr:y>
    </cdr:to>
    <cdr:sp macro="" textlink="">
      <cdr:nvSpPr>
        <cdr:cNvPr id="2" name="TextBox 1"/>
        <cdr:cNvSpPr txBox="1"/>
      </cdr:nvSpPr>
      <cdr:spPr>
        <a:xfrm xmlns:a="http://schemas.openxmlformats.org/drawingml/2006/main">
          <a:off x="4048123" y="2114529"/>
          <a:ext cx="2000257" cy="2667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a:t>Data for Year 2007 not available</a:t>
          </a:r>
        </a:p>
      </cdr:txBody>
    </cdr:sp>
  </cdr:relSizeAnchor>
  <cdr:relSizeAnchor xmlns:cdr="http://schemas.openxmlformats.org/drawingml/2006/chartDrawing">
    <cdr:from>
      <cdr:x>0.90806</cdr:x>
      <cdr:y>0.94604</cdr:y>
    </cdr:from>
    <cdr:to>
      <cdr:x>0.95311</cdr:x>
      <cdr:y>0.9884</cdr:y>
    </cdr:to>
    <cdr:sp macro="" textlink="">
      <cdr:nvSpPr>
        <cdr:cNvPr id="3" name="TextBox 1"/>
        <cdr:cNvSpPr txBox="1"/>
      </cdr:nvSpPr>
      <cdr:spPr>
        <a:xfrm xmlns:a="http://schemas.openxmlformats.org/drawingml/2006/main" rot="16200000">
          <a:off x="7932738" y="58943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0.xml><?xml version="1.0" encoding="utf-8"?>
<c:userShapes xmlns:c="http://schemas.openxmlformats.org/drawingml/2006/chart">
  <cdr:relSizeAnchor xmlns:cdr="http://schemas.openxmlformats.org/drawingml/2006/chartDrawing">
    <cdr:from>
      <cdr:x>0.90586</cdr:x>
      <cdr:y>0.9415</cdr:y>
    </cdr:from>
    <cdr:to>
      <cdr:x>0.95092</cdr:x>
      <cdr:y>0.98386</cdr:y>
    </cdr:to>
    <cdr:sp macro="" textlink="">
      <cdr:nvSpPr>
        <cdr:cNvPr id="2" name="TextBox 1"/>
        <cdr:cNvSpPr txBox="1"/>
      </cdr:nvSpPr>
      <cdr:spPr>
        <a:xfrm xmlns:a="http://schemas.openxmlformats.org/drawingml/2006/main" rot="16200000">
          <a:off x="7913688" y="586581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1.xml><?xml version="1.0" encoding="utf-8"?>
<c:userShapes xmlns:c="http://schemas.openxmlformats.org/drawingml/2006/chart">
  <cdr:relSizeAnchor xmlns:cdr="http://schemas.openxmlformats.org/drawingml/2006/chartDrawing">
    <cdr:from>
      <cdr:x>0.90476</cdr:x>
      <cdr:y>0.93394</cdr:y>
    </cdr:from>
    <cdr:to>
      <cdr:x>0.94982</cdr:x>
      <cdr:y>0.9763</cdr:y>
    </cdr:to>
    <cdr:sp macro="" textlink="">
      <cdr:nvSpPr>
        <cdr:cNvPr id="2" name="TextBox 1"/>
        <cdr:cNvSpPr txBox="1"/>
      </cdr:nvSpPr>
      <cdr:spPr>
        <a:xfrm xmlns:a="http://schemas.openxmlformats.org/drawingml/2006/main" rot="16200000">
          <a:off x="7904162" y="58181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2.xml><?xml version="1.0" encoding="utf-8"?>
<c:userShapes xmlns:c="http://schemas.openxmlformats.org/drawingml/2006/chart">
  <cdr:relSizeAnchor xmlns:cdr="http://schemas.openxmlformats.org/drawingml/2006/chartDrawing">
    <cdr:from>
      <cdr:x>0.89927</cdr:x>
      <cdr:y>0.93999</cdr:y>
    </cdr:from>
    <cdr:to>
      <cdr:x>0.94432</cdr:x>
      <cdr:y>0.98235</cdr:y>
    </cdr:to>
    <cdr:sp macro="" textlink="">
      <cdr:nvSpPr>
        <cdr:cNvPr id="2" name="TextBox 1"/>
        <cdr:cNvSpPr txBox="1"/>
      </cdr:nvSpPr>
      <cdr:spPr>
        <a:xfrm xmlns:a="http://schemas.openxmlformats.org/drawingml/2006/main" rot="16200000">
          <a:off x="7856538"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3.xml><?xml version="1.0" encoding="utf-8"?>
<c:userShapes xmlns:c="http://schemas.openxmlformats.org/drawingml/2006/chart">
  <cdr:relSizeAnchor xmlns:cdr="http://schemas.openxmlformats.org/drawingml/2006/chartDrawing">
    <cdr:from>
      <cdr:x>0.90476</cdr:x>
      <cdr:y>0.93848</cdr:y>
    </cdr:from>
    <cdr:to>
      <cdr:x>0.94982</cdr:x>
      <cdr:y>0.98084</cdr:y>
    </cdr:to>
    <cdr:sp macro="" textlink="">
      <cdr:nvSpPr>
        <cdr:cNvPr id="2" name="TextBox 1"/>
        <cdr:cNvSpPr txBox="1"/>
      </cdr:nvSpPr>
      <cdr:spPr>
        <a:xfrm xmlns:a="http://schemas.openxmlformats.org/drawingml/2006/main" rot="16200000">
          <a:off x="7904163" y="584676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4.xml><?xml version="1.0" encoding="utf-8"?>
<c:userShapes xmlns:c="http://schemas.openxmlformats.org/drawingml/2006/chart">
  <cdr:relSizeAnchor xmlns:cdr="http://schemas.openxmlformats.org/drawingml/2006/chartDrawing">
    <cdr:from>
      <cdr:x>0.90806</cdr:x>
      <cdr:y>0.93091</cdr:y>
    </cdr:from>
    <cdr:to>
      <cdr:x>0.95311</cdr:x>
      <cdr:y>0.97327</cdr:y>
    </cdr:to>
    <cdr:sp macro="" textlink="">
      <cdr:nvSpPr>
        <cdr:cNvPr id="2" name="TextBox 1"/>
        <cdr:cNvSpPr txBox="1"/>
      </cdr:nvSpPr>
      <cdr:spPr>
        <a:xfrm xmlns:a="http://schemas.openxmlformats.org/drawingml/2006/main" rot="16200000">
          <a:off x="7932738" y="57991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5.xml><?xml version="1.0" encoding="utf-8"?>
<c:userShapes xmlns:c="http://schemas.openxmlformats.org/drawingml/2006/chart">
  <cdr:relSizeAnchor xmlns:cdr="http://schemas.openxmlformats.org/drawingml/2006/chartDrawing">
    <cdr:from>
      <cdr:x>0.90586</cdr:x>
      <cdr:y>0.93696</cdr:y>
    </cdr:from>
    <cdr:to>
      <cdr:x>0.95092</cdr:x>
      <cdr:y>0.97932</cdr:y>
    </cdr:to>
    <cdr:sp macro="" textlink="">
      <cdr:nvSpPr>
        <cdr:cNvPr id="2" name="TextBox 1"/>
        <cdr:cNvSpPr txBox="1"/>
      </cdr:nvSpPr>
      <cdr:spPr>
        <a:xfrm xmlns:a="http://schemas.openxmlformats.org/drawingml/2006/main" rot="16200000">
          <a:off x="7913687" y="58372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6.xml><?xml version="1.0" encoding="utf-8"?>
<c:userShapes xmlns:c="http://schemas.openxmlformats.org/drawingml/2006/chart">
  <cdr:relSizeAnchor xmlns:cdr="http://schemas.openxmlformats.org/drawingml/2006/chartDrawing">
    <cdr:from>
      <cdr:x>0.90586</cdr:x>
      <cdr:y>0.93545</cdr:y>
    </cdr:from>
    <cdr:to>
      <cdr:x>0.95092</cdr:x>
      <cdr:y>0.97781</cdr:y>
    </cdr:to>
    <cdr:sp macro="" textlink="">
      <cdr:nvSpPr>
        <cdr:cNvPr id="2" name="TextBox 1"/>
        <cdr:cNvSpPr txBox="1"/>
      </cdr:nvSpPr>
      <cdr:spPr>
        <a:xfrm xmlns:a="http://schemas.openxmlformats.org/drawingml/2006/main" rot="16200000">
          <a:off x="7913687" y="582771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7.xml><?xml version="1.0" encoding="utf-8"?>
<c:userShapes xmlns:c="http://schemas.openxmlformats.org/drawingml/2006/chart">
  <cdr:relSizeAnchor xmlns:cdr="http://schemas.openxmlformats.org/drawingml/2006/chartDrawing">
    <cdr:from>
      <cdr:x>0.90366</cdr:x>
      <cdr:y>0.93696</cdr:y>
    </cdr:from>
    <cdr:to>
      <cdr:x>0.94872</cdr:x>
      <cdr:y>0.97932</cdr:y>
    </cdr:to>
    <cdr:sp macro="" textlink="">
      <cdr:nvSpPr>
        <cdr:cNvPr id="2" name="TextBox 1"/>
        <cdr:cNvSpPr txBox="1"/>
      </cdr:nvSpPr>
      <cdr:spPr>
        <a:xfrm xmlns:a="http://schemas.openxmlformats.org/drawingml/2006/main" rot="16200000">
          <a:off x="7894638" y="58372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8.xml><?xml version="1.0" encoding="utf-8"?>
<c:userShapes xmlns:c="http://schemas.openxmlformats.org/drawingml/2006/chart">
  <cdr:relSizeAnchor xmlns:cdr="http://schemas.openxmlformats.org/drawingml/2006/chartDrawing">
    <cdr:from>
      <cdr:x>0.90476</cdr:x>
      <cdr:y>0.93848</cdr:y>
    </cdr:from>
    <cdr:to>
      <cdr:x>0.94982</cdr:x>
      <cdr:y>0.98084</cdr:y>
    </cdr:to>
    <cdr:sp macro="" textlink="">
      <cdr:nvSpPr>
        <cdr:cNvPr id="2" name="TextBox 1"/>
        <cdr:cNvSpPr txBox="1"/>
      </cdr:nvSpPr>
      <cdr:spPr>
        <a:xfrm xmlns:a="http://schemas.openxmlformats.org/drawingml/2006/main" rot="16200000">
          <a:off x="7904162" y="584676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29.xml><?xml version="1.0" encoding="utf-8"?>
<c:userShapes xmlns:c="http://schemas.openxmlformats.org/drawingml/2006/chart">
  <cdr:relSizeAnchor xmlns:cdr="http://schemas.openxmlformats.org/drawingml/2006/chartDrawing">
    <cdr:from>
      <cdr:x>0.90806</cdr:x>
      <cdr:y>0.93091</cdr:y>
    </cdr:from>
    <cdr:to>
      <cdr:x>0.95311</cdr:x>
      <cdr:y>0.97327</cdr:y>
    </cdr:to>
    <cdr:sp macro="" textlink="">
      <cdr:nvSpPr>
        <cdr:cNvPr id="2" name="TextBox 1"/>
        <cdr:cNvSpPr txBox="1"/>
      </cdr:nvSpPr>
      <cdr:spPr>
        <a:xfrm xmlns:a="http://schemas.openxmlformats.org/drawingml/2006/main" rot="16200000">
          <a:off x="7932738" y="57991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3.xml><?xml version="1.0" encoding="utf-8"?>
<c:userShapes xmlns:c="http://schemas.openxmlformats.org/drawingml/2006/chart">
  <cdr:relSizeAnchor xmlns:cdr="http://schemas.openxmlformats.org/drawingml/2006/chartDrawing">
    <cdr:from>
      <cdr:x>0.89927</cdr:x>
      <cdr:y>0.94755</cdr:y>
    </cdr:from>
    <cdr:to>
      <cdr:x>0.94432</cdr:x>
      <cdr:y>0.98991</cdr:y>
    </cdr:to>
    <cdr:sp macro="" textlink="">
      <cdr:nvSpPr>
        <cdr:cNvPr id="2" name="TextBox 1"/>
        <cdr:cNvSpPr txBox="1"/>
      </cdr:nvSpPr>
      <cdr:spPr>
        <a:xfrm xmlns:a="http://schemas.openxmlformats.org/drawingml/2006/main" rot="16200000">
          <a:off x="7856538" y="590391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30.xml><?xml version="1.0" encoding="utf-8"?>
<c:userShapes xmlns:c="http://schemas.openxmlformats.org/drawingml/2006/chart">
  <cdr:relSizeAnchor xmlns:cdr="http://schemas.openxmlformats.org/drawingml/2006/chartDrawing">
    <cdr:from>
      <cdr:x>0.90916</cdr:x>
      <cdr:y>0.93696</cdr:y>
    </cdr:from>
    <cdr:to>
      <cdr:x>0.95421</cdr:x>
      <cdr:y>0.97932</cdr:y>
    </cdr:to>
    <cdr:sp macro="" textlink="">
      <cdr:nvSpPr>
        <cdr:cNvPr id="2" name="TextBox 1"/>
        <cdr:cNvSpPr txBox="1"/>
      </cdr:nvSpPr>
      <cdr:spPr>
        <a:xfrm xmlns:a="http://schemas.openxmlformats.org/drawingml/2006/main" rot="16200000">
          <a:off x="7942262" y="58372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31.xml><?xml version="1.0" encoding="utf-8"?>
<c:userShapes xmlns:c="http://schemas.openxmlformats.org/drawingml/2006/chart">
  <cdr:relSizeAnchor xmlns:cdr="http://schemas.openxmlformats.org/drawingml/2006/chartDrawing">
    <cdr:from>
      <cdr:x>0.90256</cdr:x>
      <cdr:y>0.93999</cdr:y>
    </cdr:from>
    <cdr:to>
      <cdr:x>0.94762</cdr:x>
      <cdr:y>0.98235</cdr:y>
    </cdr:to>
    <cdr:sp macro="" textlink="">
      <cdr:nvSpPr>
        <cdr:cNvPr id="2" name="TextBox 1"/>
        <cdr:cNvSpPr txBox="1"/>
      </cdr:nvSpPr>
      <cdr:spPr>
        <a:xfrm xmlns:a="http://schemas.openxmlformats.org/drawingml/2006/main" rot="16200000">
          <a:off x="788511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32.xml><?xml version="1.0" encoding="utf-8"?>
<c:userShapes xmlns:c="http://schemas.openxmlformats.org/drawingml/2006/chart">
  <cdr:relSizeAnchor xmlns:cdr="http://schemas.openxmlformats.org/drawingml/2006/chartDrawing">
    <cdr:from>
      <cdr:x>0.90476</cdr:x>
      <cdr:y>0.93999</cdr:y>
    </cdr:from>
    <cdr:to>
      <cdr:x>0.94982</cdr:x>
      <cdr:y>0.98235</cdr:y>
    </cdr:to>
    <cdr:sp macro="" textlink="">
      <cdr:nvSpPr>
        <cdr:cNvPr id="2" name="TextBox 1"/>
        <cdr:cNvSpPr txBox="1"/>
      </cdr:nvSpPr>
      <cdr:spPr>
        <a:xfrm xmlns:a="http://schemas.openxmlformats.org/drawingml/2006/main" rot="16200000">
          <a:off x="790416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33.xml><?xml version="1.0" encoding="utf-8"?>
<c:userShapes xmlns:c="http://schemas.openxmlformats.org/drawingml/2006/chart">
  <cdr:relSizeAnchor xmlns:cdr="http://schemas.openxmlformats.org/drawingml/2006/chartDrawing">
    <cdr:from>
      <cdr:x>0.90806</cdr:x>
      <cdr:y>0.93999</cdr:y>
    </cdr:from>
    <cdr:to>
      <cdr:x>0.95311</cdr:x>
      <cdr:y>0.98235</cdr:y>
    </cdr:to>
    <cdr:sp macro="" textlink="">
      <cdr:nvSpPr>
        <cdr:cNvPr id="2" name="TextBox 1"/>
        <cdr:cNvSpPr txBox="1"/>
      </cdr:nvSpPr>
      <cdr:spPr>
        <a:xfrm xmlns:a="http://schemas.openxmlformats.org/drawingml/2006/main" rot="16200000">
          <a:off x="7932737"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4.xml><?xml version="1.0" encoding="utf-8"?>
<c:userShapes xmlns:c="http://schemas.openxmlformats.org/drawingml/2006/chart">
  <cdr:relSizeAnchor xmlns:cdr="http://schemas.openxmlformats.org/drawingml/2006/chartDrawing">
    <cdr:from>
      <cdr:x>0.90586</cdr:x>
      <cdr:y>0.94302</cdr:y>
    </cdr:from>
    <cdr:to>
      <cdr:x>0.95092</cdr:x>
      <cdr:y>0.98538</cdr:y>
    </cdr:to>
    <cdr:sp macro="" textlink="">
      <cdr:nvSpPr>
        <cdr:cNvPr id="2" name="TextBox 1"/>
        <cdr:cNvSpPr txBox="1"/>
      </cdr:nvSpPr>
      <cdr:spPr>
        <a:xfrm xmlns:a="http://schemas.openxmlformats.org/drawingml/2006/main" rot="16200000">
          <a:off x="7913687" y="58753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5.xml><?xml version="1.0" encoding="utf-8"?>
<c:userShapes xmlns:c="http://schemas.openxmlformats.org/drawingml/2006/chart">
  <cdr:relSizeAnchor xmlns:cdr="http://schemas.openxmlformats.org/drawingml/2006/chartDrawing">
    <cdr:from>
      <cdr:x>0.43077</cdr:x>
      <cdr:y>0.64874</cdr:y>
    </cdr:from>
    <cdr:to>
      <cdr:x>0.53627</cdr:x>
      <cdr:y>0.79397</cdr:y>
    </cdr:to>
    <cdr:sp macro="" textlink="">
      <cdr:nvSpPr>
        <cdr:cNvPr id="2" name="TextBox 1"/>
        <cdr:cNvSpPr txBox="1"/>
      </cdr:nvSpPr>
      <cdr:spPr>
        <a:xfrm xmlns:a="http://schemas.openxmlformats.org/drawingml/2006/main">
          <a:off x="3733800" y="3733800"/>
          <a:ext cx="914448" cy="8358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1008 </a:t>
          </a:r>
          <a:r>
            <a:rPr lang="en-US" sz="1100" dirty="0" err="1"/>
            <a:t>cfs</a:t>
          </a:r>
          <a:endParaRPr lang="en-US" sz="1100" dirty="0"/>
        </a:p>
      </cdr:txBody>
    </cdr:sp>
  </cdr:relSizeAnchor>
  <cdr:relSizeAnchor xmlns:cdr="http://schemas.openxmlformats.org/drawingml/2006/chartDrawing">
    <cdr:from>
      <cdr:x>0.5011</cdr:x>
      <cdr:y>0.7017</cdr:y>
    </cdr:from>
    <cdr:to>
      <cdr:x>0.6066</cdr:x>
      <cdr:y>0.84694</cdr:y>
    </cdr:to>
    <cdr:sp macro="" textlink="">
      <cdr:nvSpPr>
        <cdr:cNvPr id="3" name="TextBox 2"/>
        <cdr:cNvSpPr txBox="1"/>
      </cdr:nvSpPr>
      <cdr:spPr>
        <a:xfrm xmlns:a="http://schemas.openxmlformats.org/drawingml/2006/main">
          <a:off x="4343400" y="4038600"/>
          <a:ext cx="914448" cy="8359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726 </a:t>
          </a:r>
          <a:r>
            <a:rPr lang="en-US" sz="1100" dirty="0" err="1"/>
            <a:t>cfs</a:t>
          </a:r>
          <a:endParaRPr lang="en-US" sz="1100" dirty="0"/>
        </a:p>
      </cdr:txBody>
    </cdr:sp>
  </cdr:relSizeAnchor>
  <cdr:relSizeAnchor xmlns:cdr="http://schemas.openxmlformats.org/drawingml/2006/chartDrawing">
    <cdr:from>
      <cdr:x>0.36044</cdr:x>
      <cdr:y>0.76789</cdr:y>
    </cdr:from>
    <cdr:to>
      <cdr:x>0.46593</cdr:x>
      <cdr:y>0.91312</cdr:y>
    </cdr:to>
    <cdr:sp macro="" textlink="">
      <cdr:nvSpPr>
        <cdr:cNvPr id="4" name="TextBox 3"/>
        <cdr:cNvSpPr txBox="1"/>
      </cdr:nvSpPr>
      <cdr:spPr>
        <a:xfrm xmlns:a="http://schemas.openxmlformats.org/drawingml/2006/main" rot="16200000">
          <a:off x="3163447" y="4380353"/>
          <a:ext cx="835868" cy="914361"/>
        </a:xfrm>
        <a:prstGeom xmlns:a="http://schemas.openxmlformats.org/drawingml/2006/main" prst="rect">
          <a:avLst/>
        </a:prstGeom>
      </cdr:spPr>
      <cdr:txBody>
        <a:bodyPr xmlns:a="http://schemas.openxmlformats.org/drawingml/2006/main" vertOverflow="clip" vert="eaVert" wrap="none" rtlCol="0"/>
        <a:lstStyle xmlns:a="http://schemas.openxmlformats.org/drawingml/2006/main"/>
        <a:p xmlns:a="http://schemas.openxmlformats.org/drawingml/2006/main">
          <a:r>
            <a:rPr lang="en-US" sz="1100" dirty="0"/>
            <a:t>512 </a:t>
          </a:r>
          <a:r>
            <a:rPr lang="en-US" sz="1100" dirty="0" err="1"/>
            <a:t>cfs</a:t>
          </a:r>
          <a:endParaRPr lang="en-US" sz="1100" dirty="0"/>
        </a:p>
      </cdr:txBody>
    </cdr:sp>
  </cdr:relSizeAnchor>
  <cdr:relSizeAnchor xmlns:cdr="http://schemas.openxmlformats.org/drawingml/2006/chartDrawing">
    <cdr:from>
      <cdr:x>0.91355</cdr:x>
      <cdr:y>0.95058</cdr:y>
    </cdr:from>
    <cdr:to>
      <cdr:x>0.95861</cdr:x>
      <cdr:y>0.99294</cdr:y>
    </cdr:to>
    <cdr:sp macro="" textlink="">
      <cdr:nvSpPr>
        <cdr:cNvPr id="5" name="TextBox 1"/>
        <cdr:cNvSpPr txBox="1"/>
      </cdr:nvSpPr>
      <cdr:spPr>
        <a:xfrm xmlns:a="http://schemas.openxmlformats.org/drawingml/2006/main" rot="16200000">
          <a:off x="7980362" y="5922962"/>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dr:relSizeAnchor xmlns:cdr="http://schemas.openxmlformats.org/drawingml/2006/chartDrawing">
    <cdr:from>
      <cdr:x>0.76374</cdr:x>
      <cdr:y>0.94781</cdr:y>
    </cdr:from>
    <cdr:to>
      <cdr:x>0.96593</cdr:x>
      <cdr:y>1</cdr:y>
    </cdr:to>
    <cdr:sp macro="" textlink="">
      <cdr:nvSpPr>
        <cdr:cNvPr id="10" name="TextBox 9"/>
        <cdr:cNvSpPr txBox="1"/>
      </cdr:nvSpPr>
      <cdr:spPr>
        <a:xfrm xmlns:a="http://schemas.openxmlformats.org/drawingml/2006/main">
          <a:off x="6619875" y="5967413"/>
          <a:ext cx="1752600" cy="3286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0.88681</cdr:x>
      <cdr:y>0.85477</cdr:y>
    </cdr:from>
    <cdr:to>
      <cdr:x>0.99231</cdr:x>
      <cdr:y>1</cdr:y>
    </cdr:to>
    <cdr:sp macro="" textlink="">
      <cdr:nvSpPr>
        <cdr:cNvPr id="11" name="TextBox 10"/>
        <cdr:cNvSpPr txBox="1"/>
      </cdr:nvSpPr>
      <cdr:spPr>
        <a:xfrm xmlns:a="http://schemas.openxmlformats.org/drawingml/2006/main">
          <a:off x="7686675" y="619601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0.90366</cdr:x>
      <cdr:y>0.94302</cdr:y>
    </cdr:from>
    <cdr:to>
      <cdr:x>0.94872</cdr:x>
      <cdr:y>0.98538</cdr:y>
    </cdr:to>
    <cdr:sp macro="" textlink="">
      <cdr:nvSpPr>
        <cdr:cNvPr id="2" name="TextBox 1"/>
        <cdr:cNvSpPr txBox="1"/>
      </cdr:nvSpPr>
      <cdr:spPr>
        <a:xfrm xmlns:a="http://schemas.openxmlformats.org/drawingml/2006/main" rot="16200000">
          <a:off x="7894637" y="587533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7.xml><?xml version="1.0" encoding="utf-8"?>
<c:userShapes xmlns:c="http://schemas.openxmlformats.org/drawingml/2006/chart">
  <cdr:relSizeAnchor xmlns:cdr="http://schemas.openxmlformats.org/drawingml/2006/chartDrawing">
    <cdr:from>
      <cdr:x>0.90696</cdr:x>
      <cdr:y>0.93999</cdr:y>
    </cdr:from>
    <cdr:to>
      <cdr:x>0.95201</cdr:x>
      <cdr:y>0.98235</cdr:y>
    </cdr:to>
    <cdr:sp macro="" textlink="">
      <cdr:nvSpPr>
        <cdr:cNvPr id="2" name="TextBox 1"/>
        <cdr:cNvSpPr txBox="1"/>
      </cdr:nvSpPr>
      <cdr:spPr>
        <a:xfrm xmlns:a="http://schemas.openxmlformats.org/drawingml/2006/main" rot="16200000">
          <a:off x="792321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8.xml><?xml version="1.0" encoding="utf-8"?>
<c:userShapes xmlns:c="http://schemas.openxmlformats.org/drawingml/2006/chart">
  <cdr:relSizeAnchor xmlns:cdr="http://schemas.openxmlformats.org/drawingml/2006/chartDrawing">
    <cdr:from>
      <cdr:x>0.90366</cdr:x>
      <cdr:y>0.93999</cdr:y>
    </cdr:from>
    <cdr:to>
      <cdr:x>0.94872</cdr:x>
      <cdr:y>0.98235</cdr:y>
    </cdr:to>
    <cdr:sp macro="" textlink="">
      <cdr:nvSpPr>
        <cdr:cNvPr id="2" name="TextBox 1"/>
        <cdr:cNvSpPr txBox="1"/>
      </cdr:nvSpPr>
      <cdr:spPr>
        <a:xfrm xmlns:a="http://schemas.openxmlformats.org/drawingml/2006/main" rot="16200000">
          <a:off x="7894637"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drawings/drawing9.xml><?xml version="1.0" encoding="utf-8"?>
<c:userShapes xmlns:c="http://schemas.openxmlformats.org/drawingml/2006/chart">
  <cdr:relSizeAnchor xmlns:cdr="http://schemas.openxmlformats.org/drawingml/2006/chartDrawing">
    <cdr:from>
      <cdr:x>0.90256</cdr:x>
      <cdr:y>0.93999</cdr:y>
    </cdr:from>
    <cdr:to>
      <cdr:x>0.94762</cdr:x>
      <cdr:y>0.98235</cdr:y>
    </cdr:to>
    <cdr:sp macro="" textlink="">
      <cdr:nvSpPr>
        <cdr:cNvPr id="2" name="TextBox 1"/>
        <cdr:cNvSpPr txBox="1"/>
      </cdr:nvSpPr>
      <cdr:spPr>
        <a:xfrm xmlns:a="http://schemas.openxmlformats.org/drawingml/2006/main" rot="16200000">
          <a:off x="7885112" y="5856287"/>
          <a:ext cx="266700" cy="390525"/>
        </a:xfrm>
        <a:prstGeom xmlns:a="http://schemas.openxmlformats.org/drawingml/2006/main" prst="rect">
          <a:avLst/>
        </a:prstGeom>
      </cdr:spPr>
      <cdr:txBody>
        <a:bodyPr xmlns:a="http://schemas.openxmlformats.org/drawingml/2006/main" vert="eaVert"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4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440" tIns="45720" rIns="91440" bIns="45720" rtlCol="0"/>
          <a:lstStyle>
            <a:lvl1pPr algn="r">
              <a:defRPr sz="1200"/>
            </a:lvl1pPr>
          </a:lstStyle>
          <a:p>
            <a:fld id="{D259B92B-2E59-44C4-A792-F8FC35876BD1}" type="datetimeFigureOut">
              <a:rPr lang="en-US" smtClean="0"/>
              <a:t>2/4/2016</a:t>
            </a:fld>
            <a:endParaRPr lang="en-US"/>
          </a:p>
        </p:txBody>
      </p:sp>
      <p:sp>
        <p:nvSpPr>
          <p:cNvPr id="4" name="Footer Placeholder 3"/>
          <p:cNvSpPr>
            <a:spLocks noGrp="1"/>
          </p:cNvSpPr>
          <p:nvPr>
            <p:ph type="ftr" sz="quarter" idx="2"/>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lIns="91440" tIns="45720" rIns="91440" bIns="45720" rtlCol="0" anchor="b"/>
          <a:lstStyle>
            <a:lvl1pPr algn="r">
              <a:defRPr sz="1200"/>
            </a:lvl1pPr>
          </a:lstStyle>
          <a:p>
            <a:fld id="{DF5F4326-192F-498F-8827-28E930063CAE}" type="slidenum">
              <a:rPr lang="en-US" smtClean="0"/>
              <a:t>‹#›</a:t>
            </a:fld>
            <a:endParaRPr lang="en-US"/>
          </a:p>
        </p:txBody>
      </p:sp>
    </p:spTree>
    <p:extLst>
      <p:ext uri="{BB962C8B-B14F-4D97-AF65-F5344CB8AC3E}">
        <p14:creationId xmlns:p14="http://schemas.microsoft.com/office/powerpoint/2010/main" val="952550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1963"/>
          </a:xfrm>
          <a:prstGeom prst="rect">
            <a:avLst/>
          </a:prstGeom>
        </p:spPr>
        <p:txBody>
          <a:bodyPr vert="horz" lIns="91440" tIns="45720" rIns="91440" bIns="45720" rtlCol="0"/>
          <a:lstStyle>
            <a:lvl1pPr algn="r">
              <a:defRPr sz="1200"/>
            </a:lvl1pPr>
          </a:lstStyle>
          <a:p>
            <a:fld id="{9D3C9D45-DA97-4B33-B59B-9879F748A7C5}" type="datetimeFigureOut">
              <a:rPr lang="en-US" smtClean="0"/>
              <a:t>2/4/2016</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387850"/>
            <a:ext cx="5559425" cy="41560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1963"/>
          </a:xfrm>
          <a:prstGeom prst="rect">
            <a:avLst/>
          </a:prstGeom>
        </p:spPr>
        <p:txBody>
          <a:bodyPr vert="horz" lIns="91440" tIns="45720" rIns="91440" bIns="45720" rtlCol="0" anchor="b"/>
          <a:lstStyle>
            <a:lvl1pPr algn="r">
              <a:defRPr sz="1200"/>
            </a:lvl1pPr>
          </a:lstStyle>
          <a:p>
            <a:fld id="{DBDBE794-8C18-4303-913A-38E45092682D}" type="slidenum">
              <a:rPr lang="en-US" smtClean="0"/>
              <a:t>‹#›</a:t>
            </a:fld>
            <a:endParaRPr lang="en-US"/>
          </a:p>
        </p:txBody>
      </p:sp>
    </p:spTree>
    <p:extLst>
      <p:ext uri="{BB962C8B-B14F-4D97-AF65-F5344CB8AC3E}">
        <p14:creationId xmlns:p14="http://schemas.microsoft.com/office/powerpoint/2010/main" val="789940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A0B859-6855-445A-A04A-649428C79616}" type="slidenum">
              <a:rPr lang="en-US" smtClean="0"/>
              <a:t>15</a:t>
            </a:fld>
            <a:endParaRPr lang="en-US"/>
          </a:p>
        </p:txBody>
      </p:sp>
    </p:spTree>
    <p:extLst>
      <p:ext uri="{BB962C8B-B14F-4D97-AF65-F5344CB8AC3E}">
        <p14:creationId xmlns:p14="http://schemas.microsoft.com/office/powerpoint/2010/main" val="383258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A0B859-6855-445A-A04A-649428C79616}" type="slidenum">
              <a:rPr lang="en-US" smtClean="0"/>
              <a:t>56</a:t>
            </a:fld>
            <a:endParaRPr lang="en-US"/>
          </a:p>
        </p:txBody>
      </p:sp>
    </p:spTree>
    <p:extLst>
      <p:ext uri="{BB962C8B-B14F-4D97-AF65-F5344CB8AC3E}">
        <p14:creationId xmlns:p14="http://schemas.microsoft.com/office/powerpoint/2010/main" val="383258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A0B859-6855-445A-A04A-649428C79616}" type="slidenum">
              <a:rPr lang="en-US" smtClean="0"/>
              <a:t>57</a:t>
            </a:fld>
            <a:endParaRPr lang="en-US"/>
          </a:p>
        </p:txBody>
      </p:sp>
    </p:spTree>
    <p:extLst>
      <p:ext uri="{BB962C8B-B14F-4D97-AF65-F5344CB8AC3E}">
        <p14:creationId xmlns:p14="http://schemas.microsoft.com/office/powerpoint/2010/main" val="383258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30AA004</a:t>
            </a:r>
            <a:endParaRPr lang="en-US" dirty="0"/>
          </a:p>
        </p:txBody>
      </p:sp>
      <p:sp>
        <p:nvSpPr>
          <p:cNvPr id="4" name="Slide Number Placeholder 3"/>
          <p:cNvSpPr>
            <a:spLocks noGrp="1"/>
          </p:cNvSpPr>
          <p:nvPr>
            <p:ph type="sldNum" sz="quarter" idx="10"/>
          </p:nvPr>
        </p:nvSpPr>
        <p:spPr/>
        <p:txBody>
          <a:bodyPr/>
          <a:lstStyle/>
          <a:p>
            <a:fld id="{70313D04-6D5A-4313-824F-3FF5D67A12DE}" type="slidenum">
              <a:rPr lang="en-US" smtClean="0"/>
              <a:t>63</a:t>
            </a:fld>
            <a:endParaRPr lang="en-US"/>
          </a:p>
        </p:txBody>
      </p:sp>
    </p:spTree>
    <p:extLst>
      <p:ext uri="{BB962C8B-B14F-4D97-AF65-F5344CB8AC3E}">
        <p14:creationId xmlns:p14="http://schemas.microsoft.com/office/powerpoint/2010/main" val="3626658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30AA004</a:t>
            </a:r>
            <a:endParaRPr lang="en-US" dirty="0"/>
          </a:p>
        </p:txBody>
      </p:sp>
      <p:sp>
        <p:nvSpPr>
          <p:cNvPr id="4" name="Slide Number Placeholder 3"/>
          <p:cNvSpPr>
            <a:spLocks noGrp="1"/>
          </p:cNvSpPr>
          <p:nvPr>
            <p:ph type="sldNum" sz="quarter" idx="10"/>
          </p:nvPr>
        </p:nvSpPr>
        <p:spPr/>
        <p:txBody>
          <a:bodyPr/>
          <a:lstStyle/>
          <a:p>
            <a:fld id="{70313D04-6D5A-4313-824F-3FF5D67A12DE}" type="slidenum">
              <a:rPr lang="en-US" smtClean="0"/>
              <a:t>74</a:t>
            </a:fld>
            <a:endParaRPr lang="en-US"/>
          </a:p>
        </p:txBody>
      </p:sp>
    </p:spTree>
    <p:extLst>
      <p:ext uri="{BB962C8B-B14F-4D97-AF65-F5344CB8AC3E}">
        <p14:creationId xmlns:p14="http://schemas.microsoft.com/office/powerpoint/2010/main" val="3626658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6828D8-ABA4-4ECE-B0F6-E75312391A92}" type="datetime1">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1234312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32D12D-1034-4973-A0AE-8B8849F9525A}" type="datetime1">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3063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4A67CE-5A38-4B44-A1A5-A4658BBCAA88}" type="datetime1">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38601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EC2F0A-95A9-42A1-851C-4ED5A9DE5C60}" type="datetime1">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1470123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8BA8AA-4DDF-4DA1-8D5F-8C105B6D54C9}" type="datetime1">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2179338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A4D959-385B-4618-91F6-1ACEB3C406B8}" type="datetime1">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355232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F7A798-C2A0-473F-B688-4A1F68E9F26F}" type="datetime1">
              <a:rPr lang="en-US" smtClean="0"/>
              <a:t>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310279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CB23B5-D322-41C3-848E-E04FF4693013}" type="datetime1">
              <a:rPr lang="en-US" smtClean="0"/>
              <a:t>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3386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3BA87-04BF-4F8F-9BA9-E658531EB8E5}" type="datetime1">
              <a:rPr lang="en-US" smtClean="0"/>
              <a:t>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2187440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E83CE6-9539-4B3C-A82C-405C0200A172}" type="datetime1">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404409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9FA73A-CD7C-47D9-8266-9A2D9E691C16}" type="datetime1">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BE89F-BD2C-47AF-B152-5060FEBAA9D8}" type="slidenum">
              <a:rPr lang="en-US" smtClean="0"/>
              <a:t>‹#›</a:t>
            </a:fld>
            <a:endParaRPr lang="en-US"/>
          </a:p>
        </p:txBody>
      </p:sp>
    </p:spTree>
    <p:extLst>
      <p:ext uri="{BB962C8B-B14F-4D97-AF65-F5344CB8AC3E}">
        <p14:creationId xmlns:p14="http://schemas.microsoft.com/office/powerpoint/2010/main" val="3760280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BDFC6-2E0B-4667-BF43-41ADEE747530}" type="datetime1">
              <a:rPr lang="en-US" smtClean="0"/>
              <a:t>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BE89F-BD2C-47AF-B152-5060FEBAA9D8}" type="slidenum">
              <a:rPr lang="en-US" smtClean="0"/>
              <a:t>‹#›</a:t>
            </a:fld>
            <a:endParaRPr lang="en-US"/>
          </a:p>
        </p:txBody>
      </p:sp>
    </p:spTree>
    <p:extLst>
      <p:ext uri="{BB962C8B-B14F-4D97-AF65-F5344CB8AC3E}">
        <p14:creationId xmlns:p14="http://schemas.microsoft.com/office/powerpoint/2010/main" val="3544509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3" Type="http://schemas.openxmlformats.org/officeDocument/2006/relationships/slide" Target="slide25.xml"/><Relationship Id="rId18" Type="http://schemas.openxmlformats.org/officeDocument/2006/relationships/slide" Target="slide27.xml"/><Relationship Id="rId26" Type="http://schemas.openxmlformats.org/officeDocument/2006/relationships/slide" Target="slide86.xml"/><Relationship Id="rId39" Type="http://schemas.openxmlformats.org/officeDocument/2006/relationships/slide" Target="slide34.xml"/><Relationship Id="rId3" Type="http://schemas.openxmlformats.org/officeDocument/2006/relationships/slide" Target="slide20.xml"/><Relationship Id="rId21" Type="http://schemas.openxmlformats.org/officeDocument/2006/relationships/slide" Target="slide40.xml"/><Relationship Id="rId34" Type="http://schemas.openxmlformats.org/officeDocument/2006/relationships/slide" Target="slide33.xml"/><Relationship Id="rId42" Type="http://schemas.openxmlformats.org/officeDocument/2006/relationships/slide" Target="slide47.xml"/><Relationship Id="rId47" Type="http://schemas.openxmlformats.org/officeDocument/2006/relationships/slide" Target="slide42.xml"/><Relationship Id="rId50" Type="http://schemas.openxmlformats.org/officeDocument/2006/relationships/slide" Target="slide50.xml"/><Relationship Id="rId7" Type="http://schemas.openxmlformats.org/officeDocument/2006/relationships/slide" Target="slide17.xml"/><Relationship Id="rId12" Type="http://schemas.openxmlformats.org/officeDocument/2006/relationships/slide" Target="slide26.xml"/><Relationship Id="rId17" Type="http://schemas.openxmlformats.org/officeDocument/2006/relationships/slide" Target="slide23.xml"/><Relationship Id="rId25" Type="http://schemas.openxmlformats.org/officeDocument/2006/relationships/slide" Target="slide35.xml"/><Relationship Id="rId33" Type="http://schemas.openxmlformats.org/officeDocument/2006/relationships/slide" Target="slide54.xml"/><Relationship Id="rId38" Type="http://schemas.openxmlformats.org/officeDocument/2006/relationships/slide" Target="slide36.xml"/><Relationship Id="rId46" Type="http://schemas.openxmlformats.org/officeDocument/2006/relationships/slide" Target="slide43.xml"/><Relationship Id="rId2" Type="http://schemas.openxmlformats.org/officeDocument/2006/relationships/image" Target="../media/image7.jpg"/><Relationship Id="rId16" Type="http://schemas.openxmlformats.org/officeDocument/2006/relationships/slide" Target="slide4.xml"/><Relationship Id="rId20" Type="http://schemas.openxmlformats.org/officeDocument/2006/relationships/slide" Target="slide19.xml"/><Relationship Id="rId29" Type="http://schemas.openxmlformats.org/officeDocument/2006/relationships/slide" Target="slide76.xml"/><Relationship Id="rId41" Type="http://schemas.openxmlformats.org/officeDocument/2006/relationships/slide" Target="slide41.xml"/><Relationship Id="rId54" Type="http://schemas.openxmlformats.org/officeDocument/2006/relationships/slide" Target="slide29.xml"/><Relationship Id="rId1" Type="http://schemas.openxmlformats.org/officeDocument/2006/relationships/slideLayout" Target="../slideLayouts/slideLayout7.xml"/><Relationship Id="rId6" Type="http://schemas.openxmlformats.org/officeDocument/2006/relationships/slide" Target="slide28.xml"/><Relationship Id="rId11" Type="http://schemas.openxmlformats.org/officeDocument/2006/relationships/slide" Target="slide5.xml"/><Relationship Id="rId24" Type="http://schemas.openxmlformats.org/officeDocument/2006/relationships/slide" Target="slide16.xml"/><Relationship Id="rId32" Type="http://schemas.openxmlformats.org/officeDocument/2006/relationships/slide" Target="slide38.xml"/><Relationship Id="rId37" Type="http://schemas.openxmlformats.org/officeDocument/2006/relationships/slide" Target="slide37.xml"/><Relationship Id="rId40" Type="http://schemas.openxmlformats.org/officeDocument/2006/relationships/slide" Target="slide39.xml"/><Relationship Id="rId45" Type="http://schemas.openxmlformats.org/officeDocument/2006/relationships/slide" Target="slide44.xml"/><Relationship Id="rId53" Type="http://schemas.openxmlformats.org/officeDocument/2006/relationships/slide" Target="slide53.xml"/><Relationship Id="rId5" Type="http://schemas.openxmlformats.org/officeDocument/2006/relationships/slide" Target="slide7.xml"/><Relationship Id="rId15" Type="http://schemas.openxmlformats.org/officeDocument/2006/relationships/slide" Target="slide24.xml"/><Relationship Id="rId23" Type="http://schemas.openxmlformats.org/officeDocument/2006/relationships/slide" Target="slide6.xml"/><Relationship Id="rId28" Type="http://schemas.openxmlformats.org/officeDocument/2006/relationships/slide" Target="slide55.xml"/><Relationship Id="rId36" Type="http://schemas.openxmlformats.org/officeDocument/2006/relationships/slide" Target="slide31.xml"/><Relationship Id="rId49" Type="http://schemas.openxmlformats.org/officeDocument/2006/relationships/slide" Target="slide51.xml"/><Relationship Id="rId10" Type="http://schemas.openxmlformats.org/officeDocument/2006/relationships/slide" Target="slide15.xml"/><Relationship Id="rId19" Type="http://schemas.openxmlformats.org/officeDocument/2006/relationships/slide" Target="slide21.xml"/><Relationship Id="rId31" Type="http://schemas.openxmlformats.org/officeDocument/2006/relationships/slide" Target="slide8.xml"/><Relationship Id="rId44" Type="http://schemas.openxmlformats.org/officeDocument/2006/relationships/slide" Target="slide45.xml"/><Relationship Id="rId52" Type="http://schemas.openxmlformats.org/officeDocument/2006/relationships/slide" Target="slide48.xml"/><Relationship Id="rId4" Type="http://schemas.openxmlformats.org/officeDocument/2006/relationships/slide" Target="slide13.xml"/><Relationship Id="rId9" Type="http://schemas.openxmlformats.org/officeDocument/2006/relationships/slide" Target="slide30.xml"/><Relationship Id="rId14" Type="http://schemas.openxmlformats.org/officeDocument/2006/relationships/slide" Target="slide10.xml"/><Relationship Id="rId22" Type="http://schemas.openxmlformats.org/officeDocument/2006/relationships/slide" Target="slide18.xml"/><Relationship Id="rId27" Type="http://schemas.openxmlformats.org/officeDocument/2006/relationships/slide" Target="slide22.xml"/><Relationship Id="rId30" Type="http://schemas.openxmlformats.org/officeDocument/2006/relationships/slide" Target="slide14.xml"/><Relationship Id="rId35" Type="http://schemas.openxmlformats.org/officeDocument/2006/relationships/slide" Target="slide32.xml"/><Relationship Id="rId43" Type="http://schemas.openxmlformats.org/officeDocument/2006/relationships/slide" Target="slide46.xml"/><Relationship Id="rId48" Type="http://schemas.openxmlformats.org/officeDocument/2006/relationships/slide" Target="slide52.xml"/><Relationship Id="rId8" Type="http://schemas.openxmlformats.org/officeDocument/2006/relationships/slide" Target="slide11.xml"/><Relationship Id="rId51" Type="http://schemas.openxmlformats.org/officeDocument/2006/relationships/slide" Target="slide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chart" Target="../charts/chart5.xml"/><Relationship Id="rId1" Type="http://schemas.openxmlformats.org/officeDocument/2006/relationships/slideLayout" Target="../slideLayouts/slideLayout6.xml"/><Relationship Id="rId4" Type="http://schemas.openxmlformats.org/officeDocument/2006/relationships/slide" Target="slide17.xml"/></Relationships>
</file>

<file path=ppt/slides/_rels/slide2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1.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3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3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slide" Target="slide73.xml"/><Relationship Id="rId13" Type="http://schemas.openxmlformats.org/officeDocument/2006/relationships/slide" Target="slide65.xml"/><Relationship Id="rId18" Type="http://schemas.openxmlformats.org/officeDocument/2006/relationships/slide" Target="slide62.xml"/><Relationship Id="rId3" Type="http://schemas.openxmlformats.org/officeDocument/2006/relationships/slide" Target="slide70.xml"/><Relationship Id="rId7" Type="http://schemas.openxmlformats.org/officeDocument/2006/relationships/slide" Target="slide75.xml"/><Relationship Id="rId12" Type="http://schemas.openxmlformats.org/officeDocument/2006/relationships/slide" Target="slide64.xml"/><Relationship Id="rId17" Type="http://schemas.openxmlformats.org/officeDocument/2006/relationships/slide" Target="slide69.xml"/><Relationship Id="rId2" Type="http://schemas.openxmlformats.org/officeDocument/2006/relationships/image" Target="../media/image9.png"/><Relationship Id="rId16" Type="http://schemas.openxmlformats.org/officeDocument/2006/relationships/slide" Target="slide68.xml"/><Relationship Id="rId1" Type="http://schemas.openxmlformats.org/officeDocument/2006/relationships/slideLayout" Target="../slideLayouts/slideLayout7.xml"/><Relationship Id="rId6" Type="http://schemas.openxmlformats.org/officeDocument/2006/relationships/slide" Target="slide74.xml"/><Relationship Id="rId11" Type="http://schemas.openxmlformats.org/officeDocument/2006/relationships/slide" Target="slide63.xml"/><Relationship Id="rId5" Type="http://schemas.openxmlformats.org/officeDocument/2006/relationships/slide" Target="slide72.xml"/><Relationship Id="rId15" Type="http://schemas.openxmlformats.org/officeDocument/2006/relationships/slide" Target="slide67.xml"/><Relationship Id="rId10" Type="http://schemas.openxmlformats.org/officeDocument/2006/relationships/slide" Target="slide61.xml"/><Relationship Id="rId4" Type="http://schemas.openxmlformats.org/officeDocument/2006/relationships/slide" Target="slide71.xml"/><Relationship Id="rId9" Type="http://schemas.openxmlformats.org/officeDocument/2006/relationships/slide" Target="slide27.xml"/><Relationship Id="rId14" Type="http://schemas.openxmlformats.org/officeDocument/2006/relationships/slide" Target="slide6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 Target="slide7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4%2011AA01.xlsx!Chart"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0.emf"/></Relationships>
</file>

<file path=ppt/slides/_rels/slide62.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09M007.xlsx!Chart"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1.emf"/></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2.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file:///\\dnr-n3400-05a\dnr-tt-dat0\shared\wr\DWPTMP\ACT-ACF\Inchul%20Statewide%20Drought\2015%20Format%20Drought%20Anaysis\GW%20CD7%2013L180.xlsx!Chart" TargetMode="External"/><Relationship Id="rId5" Type="http://schemas.openxmlformats.org/officeDocument/2006/relationships/slide" Target="slide58.xml"/><Relationship Id="rId4" Type="http://schemas.openxmlformats.org/officeDocument/2006/relationships/slide" Target="slide15.xml"/></Relationships>
</file>

<file path=ppt/slides/_rels/slide64.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12M017.xlsx!Chart" TargetMode="Externa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3.emf"/></Relationships>
</file>

<file path=ppt/slides/_rels/slide65.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08K001.xlsx!Chart" TargetMode="Externa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4.emf"/></Relationships>
</file>

<file path=ppt/slides/_rels/slide66.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11K003.xlsx!Chart" TargetMode="Externa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5.emf"/></Relationships>
</file>

<file path=ppt/slides/_rels/slide67.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12K014.xlsx!Chart"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6.emf"/></Relationships>
</file>

<file path=ppt/slides/_rels/slide68.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7.emf"/><Relationship Id="rId5" Type="http://schemas.openxmlformats.org/officeDocument/2006/relationships/oleObject" Target="file:///\\dnr-n3400-05a\dnr-tt-dat0\shared\wr\DWPTMP\ACT-ACF\Inchul%20Statewide%20Drought\2015%20Format%20Drought%20Anaysis\GW%20CD7%2013J004.xlsx!Chart" TargetMode="External"/><Relationship Id="rId4" Type="http://schemas.openxmlformats.org/officeDocument/2006/relationships/slide" Target="slide58.xml"/></Relationships>
</file>

<file path=ppt/slides/_rels/slide69.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08G001.xlsx!Chart" TargetMode="Externa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10G313.xlsx!Chart" TargetMode="Externa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19.emf"/></Relationships>
</file>

<file path=ppt/slides/_rels/slide71.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7%2009F520.xlsx!Chart" TargetMode="External"/><Relationship Id="rId7" Type="http://schemas.openxmlformats.org/officeDocument/2006/relationships/slide" Target="slide60.xm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20.emf"/></Relationships>
</file>

<file path=ppt/slides/_rels/slide72.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CD5%2021T001.xlsx!Chart" TargetMode="Externa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21.emf"/></Relationships>
</file>

<file path=ppt/slides/_rels/slide73.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26R001.xlsx!Chart" TargetMode="Externa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22.emf"/></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58.xml"/><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slide" Target="slide15.xml"/><Relationship Id="rId5" Type="http://schemas.openxmlformats.org/officeDocument/2006/relationships/image" Target="../media/image23.emf"/><Relationship Id="rId4" Type="http://schemas.openxmlformats.org/officeDocument/2006/relationships/oleObject" Target="file:///\\dnr-n3400-05a\dnr-tt-dat0\shared\wr\DWPTMP\ACT-ACF\Inchul%20Statewide%20Drought\2015%20Format%20Drought%20Anaysis\GW%2030AA04.xlsx!Chart" TargetMode="External"/></Relationships>
</file>

<file path=ppt/slides/_rels/slide75.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GW%2019E009.xlsx!Chart" TargetMode="Externa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slide" Target="slide58.xml"/><Relationship Id="rId5" Type="http://schemas.openxmlformats.org/officeDocument/2006/relationships/slide" Target="slide15.xml"/><Relationship Id="rId4" Type="http://schemas.openxmlformats.org/officeDocument/2006/relationships/image" Target="../media/image24.em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8" Type="http://schemas.openxmlformats.org/officeDocument/2006/relationships/slide" Target="slide81.xml"/><Relationship Id="rId3" Type="http://schemas.openxmlformats.org/officeDocument/2006/relationships/slide" Target="slide84.xml"/><Relationship Id="rId7" Type="http://schemas.openxmlformats.org/officeDocument/2006/relationships/slide" Target="slide83.xml"/><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slide" Target="slide82.xml"/><Relationship Id="rId5" Type="http://schemas.openxmlformats.org/officeDocument/2006/relationships/slide" Target="slide80.xml"/><Relationship Id="rId4" Type="http://schemas.openxmlformats.org/officeDocument/2006/relationships/slide" Target="slide79.xml"/><Relationship Id="rId9" Type="http://schemas.openxmlformats.org/officeDocument/2006/relationships/slide" Target="slide8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ACT.xlsx!Ch-Carter" TargetMode="Externa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slide" Target="slide77.xml"/><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ACT.xlsx!Ch-Allatoona" TargetMode="Externa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slide" Target="slide77.xml"/><Relationship Id="rId4" Type="http://schemas.openxmlformats.org/officeDocument/2006/relationships/image" Target="../media/image27.emf"/></Relationships>
</file>

<file path=ppt/slides/_rels/slide81.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ACF.xlsx!Chart-Lanier" TargetMode="External"/><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slide" Target="slide77.xml"/><Relationship Id="rId4" Type="http://schemas.openxmlformats.org/officeDocument/2006/relationships/image" Target="../media/image28.emf"/></Relationships>
</file>

<file path=ppt/slides/_rels/slide82.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ACF.xlsx!Chart-WP" TargetMode="Externa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slide" Target="slide77.xml"/><Relationship Id="rId4" Type="http://schemas.openxmlformats.org/officeDocument/2006/relationships/image" Target="../media/image29.emf"/></Relationships>
</file>

<file path=ppt/slides/_rels/slide83.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ACF.xlsx!Chart-WFG" TargetMode="External"/><Relationship Id="rId2" Type="http://schemas.openxmlformats.org/officeDocument/2006/relationships/slideLayout" Target="../slideLayouts/slideLayout2.xml"/><Relationship Id="rId1" Type="http://schemas.openxmlformats.org/officeDocument/2006/relationships/vmlDrawing" Target="../drawings/vmlDrawing20.vml"/><Relationship Id="rId5" Type="http://schemas.openxmlformats.org/officeDocument/2006/relationships/slide" Target="slide77.xml"/><Relationship Id="rId4" Type="http://schemas.openxmlformats.org/officeDocument/2006/relationships/image" Target="../media/image30.emf"/></Relationships>
</file>

<file path=ppt/slides/_rels/slide84.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SO.xlsx!Ch-Hartwell" TargetMode="External"/><Relationship Id="rId2" Type="http://schemas.openxmlformats.org/officeDocument/2006/relationships/slideLayout" Target="../slideLayouts/slideLayout2.xml"/><Relationship Id="rId1" Type="http://schemas.openxmlformats.org/officeDocument/2006/relationships/vmlDrawing" Target="../drawings/vmlDrawing21.vml"/><Relationship Id="rId5" Type="http://schemas.openxmlformats.org/officeDocument/2006/relationships/slide" Target="slide77.xml"/><Relationship Id="rId4" Type="http://schemas.openxmlformats.org/officeDocument/2006/relationships/image" Target="../media/image31.emf"/></Relationships>
</file>

<file path=ppt/slides/_rels/slide85.xml.rels><?xml version="1.0" encoding="UTF-8" standalone="yes"?>
<Relationships xmlns="http://schemas.openxmlformats.org/package/2006/relationships"><Relationship Id="rId3" Type="http://schemas.openxmlformats.org/officeDocument/2006/relationships/oleObject" Target="file:///\\dnr-n3400-05a\dnr-tt-dat0\shared\wr\DWPTMP\ACT-ACF\Inchul%20Statewide%20Drought\2015%20Format%20Drought%20Anaysis\Lakes%20-%20SO.xlsx!Ch-Thurmond" TargetMode="Externa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slide" Target="slide77.xml"/><Relationship Id="rId4" Type="http://schemas.openxmlformats.org/officeDocument/2006/relationships/image" Target="../media/image32.em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normAutofit/>
          </a:bodyPr>
          <a:lstStyle/>
          <a:p>
            <a:r>
              <a:rPr lang="en-US" dirty="0" smtClean="0">
                <a:latin typeface="+mn-lt"/>
              </a:rPr>
              <a:t>Drought Indicators Report</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a:bodyPr>
          <a:lstStyle/>
          <a:p>
            <a:pPr algn="r"/>
            <a:endParaRPr lang="en-US" sz="2000" dirty="0" smtClean="0"/>
          </a:p>
          <a:p>
            <a:pPr algn="r"/>
            <a:endParaRPr lang="en-US" sz="2000" dirty="0"/>
          </a:p>
          <a:p>
            <a:pPr algn="r"/>
            <a:endParaRPr lang="en-US" sz="2000" dirty="0" smtClean="0"/>
          </a:p>
        </p:txBody>
      </p:sp>
      <p:sp>
        <p:nvSpPr>
          <p:cNvPr id="6" name="Subtitle 2"/>
          <p:cNvSpPr txBox="1">
            <a:spLocks/>
          </p:cNvSpPr>
          <p:nvPr/>
        </p:nvSpPr>
        <p:spPr>
          <a:xfrm>
            <a:off x="1491673" y="2514600"/>
            <a:ext cx="6400800" cy="1524000"/>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r>
              <a:rPr lang="en-US" sz="3100" dirty="0" smtClean="0">
                <a:solidFill>
                  <a:schemeClr val="tx1"/>
                </a:solidFill>
              </a:rPr>
              <a:t>Georgia Environmental Protection Division</a:t>
            </a:r>
          </a:p>
          <a:p>
            <a:r>
              <a:rPr lang="en-US" sz="3100" dirty="0" smtClean="0">
                <a:solidFill>
                  <a:schemeClr val="tx1"/>
                </a:solidFill>
              </a:rPr>
              <a:t>February 2016</a:t>
            </a:r>
            <a:endParaRPr lang="en-US" sz="3100" dirty="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1</a:t>
            </a:fld>
            <a:endParaRPr lang="en-US"/>
          </a:p>
        </p:txBody>
      </p:sp>
    </p:spTree>
    <p:extLst>
      <p:ext uri="{BB962C8B-B14F-4D97-AF65-F5344CB8AC3E}">
        <p14:creationId xmlns:p14="http://schemas.microsoft.com/office/powerpoint/2010/main" val="3870485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smtClean="0">
                <a:latin typeface="+mn-lt"/>
              </a:rPr>
              <a:t>6 </a:t>
            </a:r>
            <a:r>
              <a:rPr lang="en-US" sz="3200" dirty="0">
                <a:latin typeface="+mn-lt"/>
              </a:rPr>
              <a:t>Month Percent of Normal Precipitation </a:t>
            </a:r>
          </a:p>
        </p:txBody>
      </p:sp>
      <p:sp>
        <p:nvSpPr>
          <p:cNvPr id="2" name="Slide Number Placeholder 1"/>
          <p:cNvSpPr>
            <a:spLocks noGrp="1"/>
          </p:cNvSpPr>
          <p:nvPr>
            <p:ph type="sldNum" sz="quarter" idx="12"/>
          </p:nvPr>
        </p:nvSpPr>
        <p:spPr/>
        <p:txBody>
          <a:bodyPr/>
          <a:lstStyle/>
          <a:p>
            <a:fld id="{E2BBE89F-BD2C-47AF-B152-5060FEBAA9D8}" type="slidenum">
              <a:rPr lang="en-US" smtClean="0"/>
              <a:t>10</a:t>
            </a:fld>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8724" y="1066800"/>
            <a:ext cx="5451779" cy="5059363"/>
          </a:xfrm>
        </p:spPr>
      </p:pic>
    </p:spTree>
    <p:extLst>
      <p:ext uri="{BB962C8B-B14F-4D97-AF65-F5344CB8AC3E}">
        <p14:creationId xmlns:p14="http://schemas.microsoft.com/office/powerpoint/2010/main" val="731582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74638"/>
            <a:ext cx="8458200" cy="1143000"/>
          </a:xfrm>
        </p:spPr>
        <p:txBody>
          <a:bodyPr>
            <a:normAutofit/>
          </a:bodyPr>
          <a:lstStyle/>
          <a:p>
            <a:r>
              <a:rPr lang="en-US" sz="3200" dirty="0" smtClean="0">
                <a:latin typeface="+mn-lt"/>
              </a:rPr>
              <a:t>12 </a:t>
            </a:r>
            <a:r>
              <a:rPr lang="en-US" sz="3200" dirty="0">
                <a:latin typeface="+mn-lt"/>
              </a:rPr>
              <a:t>Month Percent of Normal Precipitation </a:t>
            </a:r>
          </a:p>
        </p:txBody>
      </p:sp>
      <p:sp>
        <p:nvSpPr>
          <p:cNvPr id="2" name="Slide Number Placeholder 1"/>
          <p:cNvSpPr>
            <a:spLocks noGrp="1"/>
          </p:cNvSpPr>
          <p:nvPr>
            <p:ph type="sldNum" sz="quarter" idx="12"/>
          </p:nvPr>
        </p:nvSpPr>
        <p:spPr/>
        <p:txBody>
          <a:bodyPr/>
          <a:lstStyle/>
          <a:p>
            <a:fld id="{E2BBE89F-BD2C-47AF-B152-5060FEBAA9D8}" type="slidenum">
              <a:rPr lang="en-US" smtClean="0"/>
              <a:t>11</a:t>
            </a:fld>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053856"/>
            <a:ext cx="5503240" cy="5072307"/>
          </a:xfrm>
        </p:spPr>
      </p:pic>
    </p:spTree>
    <p:extLst>
      <p:ext uri="{BB962C8B-B14F-4D97-AF65-F5344CB8AC3E}">
        <p14:creationId xmlns:p14="http://schemas.microsoft.com/office/powerpoint/2010/main" val="384397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en-US" dirty="0" smtClean="0">
                <a:latin typeface="+mn-lt"/>
              </a:rPr>
              <a:t>Soil Moisture Conditions</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lnSpcReduction="10000"/>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a:t>
            </a:r>
            <a:r>
              <a:rPr lang="en-US" sz="2000" dirty="0">
                <a:solidFill>
                  <a:schemeClr val="tx1"/>
                </a:solidFill>
              </a:rPr>
              <a:t>: </a:t>
            </a:r>
            <a:endParaRPr lang="en-US" sz="2000" dirty="0" smtClean="0">
              <a:solidFill>
                <a:schemeClr val="tx1"/>
              </a:solidFill>
            </a:endParaRPr>
          </a:p>
          <a:p>
            <a:pPr algn="r"/>
            <a:r>
              <a:rPr lang="en-US" sz="2000" dirty="0" smtClean="0">
                <a:solidFill>
                  <a:schemeClr val="tx1"/>
                </a:solidFill>
              </a:rPr>
              <a:t>http</a:t>
            </a:r>
            <a:r>
              <a:rPr lang="en-US" sz="2000" dirty="0">
                <a:solidFill>
                  <a:schemeClr val="tx1"/>
                </a:solidFill>
              </a:rPr>
              <a:t>://</a:t>
            </a:r>
            <a:r>
              <a:rPr lang="en-US" sz="2000" dirty="0" smtClean="0">
                <a:solidFill>
                  <a:schemeClr val="tx1"/>
                </a:solidFill>
              </a:rPr>
              <a:t>nsstc.uah.edu/aosc/lawn_garden_se.html</a:t>
            </a:r>
            <a:endParaRPr lang="en-US" sz="2000" dirty="0">
              <a:solidFill>
                <a:schemeClr val="tx1"/>
              </a:solidFill>
            </a:endParaRPr>
          </a:p>
        </p:txBody>
      </p:sp>
      <p:sp>
        <p:nvSpPr>
          <p:cNvPr id="6" name="Subtitle 2"/>
          <p:cNvSpPr txBox="1">
            <a:spLocks/>
          </p:cNvSpPr>
          <p:nvPr/>
        </p:nvSpPr>
        <p:spPr>
          <a:xfrm>
            <a:off x="1491673" y="2514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12</a:t>
            </a:fld>
            <a:endParaRPr lang="en-US"/>
          </a:p>
        </p:txBody>
      </p:sp>
    </p:spTree>
    <p:extLst>
      <p:ext uri="{BB962C8B-B14F-4D97-AF65-F5344CB8AC3E}">
        <p14:creationId xmlns:p14="http://schemas.microsoft.com/office/powerpoint/2010/main" val="6906536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3400" y="5725886"/>
            <a:ext cx="8153399" cy="923330"/>
          </a:xfrm>
          <a:prstGeom prst="rect">
            <a:avLst/>
          </a:prstGeom>
          <a:noFill/>
        </p:spPr>
        <p:txBody>
          <a:bodyPr wrap="square" rtlCol="0">
            <a:spAutoFit/>
          </a:bodyPr>
          <a:lstStyle/>
          <a:p>
            <a:pPr algn="just"/>
            <a:r>
              <a:rPr lang="en-US" dirty="0" smtClean="0"/>
              <a:t>The lawn-and-garden moisture index measures the capacity of current soil moisture to sustain healthy lawns and gardens. Positive values on the scale indicate adequate precipitation while negative values indicate a precipitation deficit. </a:t>
            </a:r>
            <a:endParaRPr lang="en-US" dirty="0"/>
          </a:p>
        </p:txBody>
      </p:sp>
      <p:sp>
        <p:nvSpPr>
          <p:cNvPr id="2" name="Slide Number Placeholder 1"/>
          <p:cNvSpPr>
            <a:spLocks noGrp="1"/>
          </p:cNvSpPr>
          <p:nvPr>
            <p:ph type="sldNum" sz="quarter" idx="12"/>
          </p:nvPr>
        </p:nvSpPr>
        <p:spPr/>
        <p:txBody>
          <a:bodyPr/>
          <a:lstStyle/>
          <a:p>
            <a:fld id="{E2BBE89F-BD2C-47AF-B152-5060FEBAA9D8}" type="slidenum">
              <a:rPr lang="en-US" smtClean="0"/>
              <a:t>13</a:t>
            </a:fld>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200" y="762000"/>
            <a:ext cx="3552637" cy="4525963"/>
          </a:xfrm>
        </p:spPr>
      </p:pic>
    </p:spTree>
    <p:extLst>
      <p:ext uri="{BB962C8B-B14F-4D97-AF65-F5344CB8AC3E}">
        <p14:creationId xmlns:p14="http://schemas.microsoft.com/office/powerpoint/2010/main" val="666822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normAutofit/>
          </a:bodyPr>
          <a:lstStyle/>
          <a:p>
            <a:r>
              <a:rPr lang="en-US" dirty="0" smtClean="0">
                <a:latin typeface="+mn-lt"/>
              </a:rPr>
              <a:t>Streamflow Conditions</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lnSpcReduction="10000"/>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a:t>
            </a:r>
            <a:r>
              <a:rPr lang="en-US" sz="2000" dirty="0">
                <a:solidFill>
                  <a:schemeClr val="tx1"/>
                </a:solidFill>
              </a:rPr>
              <a:t>: </a:t>
            </a:r>
            <a:endParaRPr lang="en-US" sz="2000" dirty="0" smtClean="0">
              <a:solidFill>
                <a:schemeClr val="tx1"/>
              </a:solidFill>
            </a:endParaRPr>
          </a:p>
          <a:p>
            <a:pPr algn="r"/>
            <a:r>
              <a:rPr lang="en-US" sz="2000" dirty="0" smtClean="0">
                <a:solidFill>
                  <a:schemeClr val="tx1"/>
                </a:solidFill>
              </a:rPr>
              <a:t>USGS Website</a:t>
            </a:r>
            <a:endParaRPr lang="en-US" sz="2000" dirty="0">
              <a:solidFill>
                <a:schemeClr val="tx1"/>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14</a:t>
            </a:fld>
            <a:endParaRPr lang="en-US"/>
          </a:p>
        </p:txBody>
      </p:sp>
    </p:spTree>
    <p:extLst>
      <p:ext uri="{BB962C8B-B14F-4D97-AF65-F5344CB8AC3E}">
        <p14:creationId xmlns:p14="http://schemas.microsoft.com/office/powerpoint/2010/main" val="27551276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0"/>
            <a:ext cx="5532866" cy="6858000"/>
          </a:xfrm>
          <a:prstGeom prst="rect">
            <a:avLst/>
          </a:prstGeom>
        </p:spPr>
      </p:pic>
      <p:sp>
        <p:nvSpPr>
          <p:cNvPr id="3" name="Title 2"/>
          <p:cNvSpPr>
            <a:spLocks noGrp="1"/>
          </p:cNvSpPr>
          <p:nvPr>
            <p:ph type="title"/>
          </p:nvPr>
        </p:nvSpPr>
        <p:spPr>
          <a:xfrm>
            <a:off x="76200" y="685800"/>
            <a:ext cx="3124200" cy="4038600"/>
          </a:xfrm>
        </p:spPr>
        <p:txBody>
          <a:bodyPr>
            <a:normAutofit/>
          </a:bodyPr>
          <a:lstStyle/>
          <a:p>
            <a:r>
              <a:rPr lang="en-US" sz="3200" dirty="0" smtClean="0"/>
              <a:t>Current (Daily) Conditions of All Available USGS Gages</a:t>
            </a:r>
            <a:endParaRPr lang="en-US" sz="3200" dirty="0"/>
          </a:p>
        </p:txBody>
      </p:sp>
      <p:sp>
        <p:nvSpPr>
          <p:cNvPr id="2" name="Slide Number Placeholder 1"/>
          <p:cNvSpPr>
            <a:spLocks noGrp="1"/>
          </p:cNvSpPr>
          <p:nvPr>
            <p:ph type="sldNum" sz="quarter" idx="12"/>
          </p:nvPr>
        </p:nvSpPr>
        <p:spPr/>
        <p:txBody>
          <a:bodyPr/>
          <a:lstStyle/>
          <a:p>
            <a:fld id="{E2BBE89F-BD2C-47AF-B152-5060FEBAA9D8}" type="slidenum">
              <a:rPr lang="en-US" smtClean="0"/>
              <a:t>15</a:t>
            </a:fld>
            <a:endParaRPr lang="en-US"/>
          </a:p>
        </p:txBody>
      </p:sp>
    </p:spTree>
    <p:extLst>
      <p:ext uri="{BB962C8B-B14F-4D97-AF65-F5344CB8AC3E}">
        <p14:creationId xmlns:p14="http://schemas.microsoft.com/office/powerpoint/2010/main" val="3183428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r>
              <a:rPr lang="en-US" sz="3200" dirty="0" smtClean="0">
                <a:latin typeface="+mn-lt"/>
              </a:rPr>
              <a:t>Streamflow Monitoring</a:t>
            </a:r>
            <a:endParaRPr lang="en-US" sz="3200" dirty="0">
              <a:latin typeface="+mn-lt"/>
            </a:endParaRPr>
          </a:p>
        </p:txBody>
      </p:sp>
      <p:sp>
        <p:nvSpPr>
          <p:cNvPr id="3" name="Content Placeholder 2"/>
          <p:cNvSpPr>
            <a:spLocks noGrp="1"/>
          </p:cNvSpPr>
          <p:nvPr>
            <p:ph idx="1"/>
          </p:nvPr>
        </p:nvSpPr>
        <p:spPr>
          <a:xfrm>
            <a:off x="457200" y="762000"/>
            <a:ext cx="8229600" cy="5867400"/>
          </a:xfrm>
        </p:spPr>
        <p:txBody>
          <a:bodyPr>
            <a:normAutofit fontScale="92500"/>
          </a:bodyPr>
          <a:lstStyle/>
          <a:p>
            <a:r>
              <a:rPr lang="en-US" dirty="0" smtClean="0"/>
              <a:t>As shown on the following slide, EPD </a:t>
            </a:r>
            <a:r>
              <a:rPr lang="en-US" dirty="0"/>
              <a:t>Monitors 34 USGS stream gages in </a:t>
            </a:r>
            <a:r>
              <a:rPr lang="en-US" dirty="0" smtClean="0"/>
              <a:t>13 of the State’s major </a:t>
            </a:r>
            <a:r>
              <a:rPr lang="en-US" dirty="0"/>
              <a:t>river </a:t>
            </a:r>
            <a:r>
              <a:rPr lang="en-US" dirty="0" smtClean="0"/>
              <a:t>basins to </a:t>
            </a:r>
            <a:r>
              <a:rPr lang="en-US" dirty="0"/>
              <a:t>assess drought </a:t>
            </a:r>
            <a:r>
              <a:rPr lang="en-US" dirty="0" smtClean="0"/>
              <a:t>conditions.</a:t>
            </a:r>
          </a:p>
          <a:p>
            <a:r>
              <a:rPr lang="en-US" dirty="0" smtClean="0"/>
              <a:t>These gages were selected because each has:</a:t>
            </a:r>
          </a:p>
          <a:p>
            <a:pPr lvl="1"/>
            <a:r>
              <a:rPr lang="en-US" dirty="0" smtClean="0"/>
              <a:t>Long-term and relatively complete records for recent decades; and</a:t>
            </a:r>
          </a:p>
          <a:p>
            <a:pPr lvl="1"/>
            <a:r>
              <a:rPr lang="en-US" dirty="0" smtClean="0"/>
              <a:t>Relatively low consumptive water use implications and streamflows are not heavily influenced by dams.</a:t>
            </a:r>
          </a:p>
          <a:p>
            <a:r>
              <a:rPr lang="en-US" dirty="0" smtClean="0"/>
              <a:t>Note: Hydrologic conditions of major rivers with streamflows that are heavily influenced by dams can be assessed by reviewing status of major storage reservoirs</a:t>
            </a:r>
            <a:endParaRPr lang="en-US" dirty="0"/>
          </a:p>
        </p:txBody>
      </p:sp>
      <p:sp>
        <p:nvSpPr>
          <p:cNvPr id="4" name="Slide Number Placeholder 3"/>
          <p:cNvSpPr>
            <a:spLocks noGrp="1"/>
          </p:cNvSpPr>
          <p:nvPr>
            <p:ph type="sldNum" sz="quarter" idx="12"/>
          </p:nvPr>
        </p:nvSpPr>
        <p:spPr/>
        <p:txBody>
          <a:bodyPr/>
          <a:lstStyle/>
          <a:p>
            <a:fld id="{ABBCF1EC-C033-4120-BAC6-F9A4938E775D}" type="slidenum">
              <a:rPr lang="en-US" smtClean="0"/>
              <a:t>16</a:t>
            </a:fld>
            <a:endParaRPr lang="en-US"/>
          </a:p>
        </p:txBody>
      </p:sp>
    </p:spTree>
    <p:extLst>
      <p:ext uri="{BB962C8B-B14F-4D97-AF65-F5344CB8AC3E}">
        <p14:creationId xmlns:p14="http://schemas.microsoft.com/office/powerpoint/2010/main" val="26957757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990" y="-1514"/>
            <a:ext cx="5299364" cy="6858000"/>
          </a:xfrm>
          <a:prstGeom prst="rect">
            <a:avLst/>
          </a:prstGeom>
        </p:spPr>
      </p:pic>
      <p:sp>
        <p:nvSpPr>
          <p:cNvPr id="29" name="Slide Number Placeholder 28"/>
          <p:cNvSpPr>
            <a:spLocks noGrp="1"/>
          </p:cNvSpPr>
          <p:nvPr>
            <p:ph type="sldNum" sz="quarter" idx="12"/>
          </p:nvPr>
        </p:nvSpPr>
        <p:spPr/>
        <p:txBody>
          <a:bodyPr/>
          <a:lstStyle/>
          <a:p>
            <a:fld id="{ABBCF1EC-C033-4120-BAC6-F9A4938E775D}" type="slidenum">
              <a:rPr lang="en-US" smtClean="0"/>
              <a:t>17</a:t>
            </a:fld>
            <a:endParaRPr lang="en-US"/>
          </a:p>
        </p:txBody>
      </p:sp>
      <p:sp>
        <p:nvSpPr>
          <p:cNvPr id="36" name="5-Point Star 35">
            <a:hlinkClick r:id="rId3" action="ppaction://hlinksldjump"/>
          </p:cNvPr>
          <p:cNvSpPr/>
          <p:nvPr/>
        </p:nvSpPr>
        <p:spPr>
          <a:xfrm>
            <a:off x="3949931" y="6359408"/>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5-Point Star 36">
            <a:hlinkClick r:id="rId4" action="ppaction://hlinksldjump"/>
          </p:cNvPr>
          <p:cNvSpPr/>
          <p:nvPr/>
        </p:nvSpPr>
        <p:spPr>
          <a:xfrm>
            <a:off x="2611715" y="295279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5-Point Star 37">
            <a:hlinkClick r:id="rId5" action="ppaction://hlinksldjump"/>
          </p:cNvPr>
          <p:cNvSpPr/>
          <p:nvPr/>
        </p:nvSpPr>
        <p:spPr>
          <a:xfrm>
            <a:off x="1070794" y="2987334"/>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6" action="ppaction://hlinksldjump"/>
              </a:rPr>
              <a:t>8</a:t>
            </a:r>
            <a:endParaRPr lang="en-US" sz="1200" dirty="0"/>
          </a:p>
        </p:txBody>
      </p:sp>
      <p:sp>
        <p:nvSpPr>
          <p:cNvPr id="39" name="5-Point Star 38">
            <a:hlinkClick r:id="rId7" action="ppaction://hlinksldjump"/>
          </p:cNvPr>
          <p:cNvSpPr/>
          <p:nvPr/>
        </p:nvSpPr>
        <p:spPr>
          <a:xfrm>
            <a:off x="2265815" y="358282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5-Point Star 39">
            <a:hlinkClick r:id="rId8" action="ppaction://hlinksldjump"/>
          </p:cNvPr>
          <p:cNvSpPr/>
          <p:nvPr/>
        </p:nvSpPr>
        <p:spPr>
          <a:xfrm>
            <a:off x="2086990" y="218721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5-Point Star 40">
            <a:hlinkClick r:id="rId9" action="ppaction://hlinksldjump"/>
          </p:cNvPr>
          <p:cNvSpPr/>
          <p:nvPr/>
        </p:nvSpPr>
        <p:spPr>
          <a:xfrm>
            <a:off x="3214450" y="209500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5-Point Star 41">
            <a:hlinkClick r:id="rId10" action="ppaction://hlinksldjump"/>
          </p:cNvPr>
          <p:cNvSpPr/>
          <p:nvPr/>
        </p:nvSpPr>
        <p:spPr>
          <a:xfrm>
            <a:off x="2589979" y="211309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5-Point Star 42">
            <a:hlinkClick r:id="rId11" action="ppaction://hlinksldjump"/>
          </p:cNvPr>
          <p:cNvSpPr/>
          <p:nvPr/>
        </p:nvSpPr>
        <p:spPr>
          <a:xfrm>
            <a:off x="2265816" y="1232852"/>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12" action="ppaction://hlinksldjump"/>
              </a:rPr>
              <a:t>6</a:t>
            </a:r>
            <a:endParaRPr lang="en-US" sz="1200" dirty="0"/>
          </a:p>
        </p:txBody>
      </p:sp>
      <p:sp>
        <p:nvSpPr>
          <p:cNvPr id="44" name="5-Point Star 43">
            <a:hlinkClick r:id="rId12" action="ppaction://hlinksldjump"/>
          </p:cNvPr>
          <p:cNvSpPr/>
          <p:nvPr/>
        </p:nvSpPr>
        <p:spPr>
          <a:xfrm>
            <a:off x="2714642" y="120125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5-Point Star 44">
            <a:hlinkClick r:id="rId13" action="ppaction://hlinksldjump"/>
          </p:cNvPr>
          <p:cNvSpPr/>
          <p:nvPr/>
        </p:nvSpPr>
        <p:spPr>
          <a:xfrm>
            <a:off x="1581081" y="1808266"/>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13" action="ppaction://hlinksldjump"/>
              </a:rPr>
              <a:t>5</a:t>
            </a:r>
            <a:endParaRPr lang="en-US" sz="1200" dirty="0"/>
          </a:p>
        </p:txBody>
      </p:sp>
      <p:sp>
        <p:nvSpPr>
          <p:cNvPr id="46" name="5-Point Star 45">
            <a:hlinkClick r:id="rId14" action="ppaction://hlinksldjump"/>
          </p:cNvPr>
          <p:cNvSpPr/>
          <p:nvPr/>
        </p:nvSpPr>
        <p:spPr>
          <a:xfrm>
            <a:off x="1461326" y="156455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15" action="ppaction://hlinksldjump"/>
              </a:rPr>
              <a:t>4</a:t>
            </a:r>
            <a:endParaRPr lang="en-US" sz="1200" dirty="0"/>
          </a:p>
        </p:txBody>
      </p:sp>
      <p:sp>
        <p:nvSpPr>
          <p:cNvPr id="47" name="5-Point Star 46">
            <a:hlinkClick r:id="rId16" action="ppaction://hlinksldjump"/>
          </p:cNvPr>
          <p:cNvSpPr/>
          <p:nvPr/>
        </p:nvSpPr>
        <p:spPr>
          <a:xfrm>
            <a:off x="742966" y="156455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17" action="ppaction://hlinksldjump"/>
              </a:rPr>
              <a:t>3</a:t>
            </a:r>
            <a:endParaRPr lang="en-US" sz="1200" dirty="0"/>
          </a:p>
        </p:txBody>
      </p:sp>
      <p:sp>
        <p:nvSpPr>
          <p:cNvPr id="48" name="5-Point Star 47">
            <a:hlinkClick r:id="rId18" action="ppaction://hlinksldjump"/>
          </p:cNvPr>
          <p:cNvSpPr/>
          <p:nvPr/>
        </p:nvSpPr>
        <p:spPr>
          <a:xfrm>
            <a:off x="703118" y="1112474"/>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19" action="ppaction://hlinksldjump"/>
              </a:rPr>
              <a:t>1</a:t>
            </a:r>
            <a:endParaRPr lang="en-US" sz="1200" dirty="0"/>
          </a:p>
        </p:txBody>
      </p:sp>
      <p:sp>
        <p:nvSpPr>
          <p:cNvPr id="49" name="5-Point Star 48">
            <a:hlinkClick r:id="rId20" action="ppaction://hlinksldjump"/>
          </p:cNvPr>
          <p:cNvSpPr/>
          <p:nvPr/>
        </p:nvSpPr>
        <p:spPr>
          <a:xfrm>
            <a:off x="1893069" y="565298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5-Point Star 50">
            <a:hlinkClick r:id="rId21" action="ppaction://hlinksldjump"/>
          </p:cNvPr>
          <p:cNvSpPr/>
          <p:nvPr/>
        </p:nvSpPr>
        <p:spPr>
          <a:xfrm>
            <a:off x="3681330" y="5310108"/>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5-Point Star 51">
            <a:hlinkClick r:id="rId22" action="ppaction://hlinksldjump"/>
          </p:cNvPr>
          <p:cNvSpPr/>
          <p:nvPr/>
        </p:nvSpPr>
        <p:spPr>
          <a:xfrm>
            <a:off x="3914420" y="5084611"/>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5-Point Star 52">
            <a:hlinkClick r:id="rId23" action="ppaction://hlinksldjump"/>
          </p:cNvPr>
          <p:cNvSpPr/>
          <p:nvPr/>
        </p:nvSpPr>
        <p:spPr>
          <a:xfrm>
            <a:off x="1892928" y="483807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5-Point Star 53">
            <a:hlinkClick r:id="rId24" action="ppaction://hlinksldjump"/>
          </p:cNvPr>
          <p:cNvSpPr/>
          <p:nvPr/>
        </p:nvSpPr>
        <p:spPr>
          <a:xfrm>
            <a:off x="3784257" y="4336397"/>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5-Point Star 54">
            <a:hlinkClick r:id="rId25" action="ppaction://hlinksldjump"/>
          </p:cNvPr>
          <p:cNvSpPr/>
          <p:nvPr/>
        </p:nvSpPr>
        <p:spPr>
          <a:xfrm>
            <a:off x="4672166" y="4336397"/>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5-Point Star 55">
            <a:hlinkClick r:id="rId13" action="ppaction://hlinksldjump"/>
          </p:cNvPr>
          <p:cNvSpPr/>
          <p:nvPr/>
        </p:nvSpPr>
        <p:spPr>
          <a:xfrm>
            <a:off x="4159877" y="418849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5-Point Star 56">
            <a:hlinkClick r:id="rId24" action="ppaction://hlinksldjump"/>
          </p:cNvPr>
          <p:cNvSpPr/>
          <p:nvPr/>
        </p:nvSpPr>
        <p:spPr>
          <a:xfrm>
            <a:off x="2510970" y="4148428"/>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5-Point Star 57">
            <a:hlinkClick r:id="rId24" action="ppaction://hlinksldjump"/>
          </p:cNvPr>
          <p:cNvSpPr/>
          <p:nvPr/>
        </p:nvSpPr>
        <p:spPr>
          <a:xfrm>
            <a:off x="1984063" y="4088082"/>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5-Point Star 59">
            <a:hlinkClick r:id="rId15" action="ppaction://hlinksldjump"/>
          </p:cNvPr>
          <p:cNvSpPr/>
          <p:nvPr/>
        </p:nvSpPr>
        <p:spPr>
          <a:xfrm>
            <a:off x="4363719" y="3339104"/>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5-Point Star 60">
            <a:hlinkClick r:id="rId17" action="ppaction://hlinksldjump"/>
          </p:cNvPr>
          <p:cNvSpPr/>
          <p:nvPr/>
        </p:nvSpPr>
        <p:spPr>
          <a:xfrm>
            <a:off x="4125891" y="332312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5-Point Star 61">
            <a:hlinkClick r:id="rId19" action="ppaction://hlinksldjump"/>
          </p:cNvPr>
          <p:cNvSpPr/>
          <p:nvPr/>
        </p:nvSpPr>
        <p:spPr>
          <a:xfrm>
            <a:off x="3374489" y="5896699"/>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5-Point Star 62">
            <a:hlinkClick r:id="rId26" action="ppaction://hlinksldjump"/>
          </p:cNvPr>
          <p:cNvSpPr/>
          <p:nvPr/>
        </p:nvSpPr>
        <p:spPr>
          <a:xfrm>
            <a:off x="2985598" y="5896699"/>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5-Point Star 63">
            <a:hlinkClick r:id="rId27" action="ppaction://hlinksldjump"/>
          </p:cNvPr>
          <p:cNvSpPr/>
          <p:nvPr/>
        </p:nvSpPr>
        <p:spPr>
          <a:xfrm>
            <a:off x="2779745" y="610797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5-Point Star 49">
            <a:hlinkClick r:id="rId6" action="ppaction://hlinksldjump"/>
          </p:cNvPr>
          <p:cNvSpPr/>
          <p:nvPr/>
        </p:nvSpPr>
        <p:spPr>
          <a:xfrm>
            <a:off x="2045260" y="1110994"/>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27" action="ppaction://hlinksldjump"/>
              </a:rPr>
              <a:t>2</a:t>
            </a:r>
            <a:endParaRPr lang="en-US" sz="1200" dirty="0"/>
          </a:p>
        </p:txBody>
      </p:sp>
      <p:sp>
        <p:nvSpPr>
          <p:cNvPr id="65" name="5-Point Star 64">
            <a:hlinkClick r:id="rId28" action="ppaction://hlinksldjump"/>
          </p:cNvPr>
          <p:cNvSpPr/>
          <p:nvPr/>
        </p:nvSpPr>
        <p:spPr>
          <a:xfrm>
            <a:off x="1276647" y="561757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5-Point Star 65">
            <a:hlinkClick r:id="rId29" action="ppaction://hlinksldjump"/>
          </p:cNvPr>
          <p:cNvSpPr/>
          <p:nvPr/>
        </p:nvSpPr>
        <p:spPr>
          <a:xfrm>
            <a:off x="1478154" y="518095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5-Point Star 66">
            <a:hlinkClick r:id="rId30" action="ppaction://hlinksldjump"/>
          </p:cNvPr>
          <p:cNvSpPr/>
          <p:nvPr/>
        </p:nvSpPr>
        <p:spPr>
          <a:xfrm>
            <a:off x="3111523" y="3826536"/>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5-Point Star 67">
            <a:hlinkClick r:id="rId31" action="ppaction://hlinksldjump"/>
          </p:cNvPr>
          <p:cNvSpPr/>
          <p:nvPr/>
        </p:nvSpPr>
        <p:spPr>
          <a:xfrm>
            <a:off x="2265814" y="3305628"/>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5-Point Star 68">
            <a:hlinkClick r:id="rId32" action="ppaction://hlinksldjump"/>
          </p:cNvPr>
          <p:cNvSpPr/>
          <p:nvPr/>
        </p:nvSpPr>
        <p:spPr>
          <a:xfrm>
            <a:off x="2100495" y="1539132"/>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hlinkClick r:id="rId18" action="ppaction://hlinksldjump"/>
              </a:rPr>
              <a:t>7</a:t>
            </a:r>
            <a:endParaRPr lang="en-US" sz="1200" dirty="0"/>
          </a:p>
        </p:txBody>
      </p:sp>
      <p:sp>
        <p:nvSpPr>
          <p:cNvPr id="2" name="TextBox 1"/>
          <p:cNvSpPr txBox="1"/>
          <p:nvPr/>
        </p:nvSpPr>
        <p:spPr>
          <a:xfrm>
            <a:off x="5334000" y="1156385"/>
            <a:ext cx="3768868" cy="5232202"/>
          </a:xfrm>
          <a:prstGeom prst="rect">
            <a:avLst/>
          </a:prstGeom>
          <a:noFill/>
        </p:spPr>
        <p:txBody>
          <a:bodyPr wrap="square" rtlCol="0">
            <a:spAutoFit/>
          </a:bodyPr>
          <a:lstStyle/>
          <a:p>
            <a:r>
              <a:rPr lang="en-US" sz="1000" b="1" u="sng" cap="all" dirty="0" smtClean="0"/>
              <a:t>Gage#</a:t>
            </a:r>
            <a:r>
              <a:rPr lang="en-US" sz="1000" cap="all" dirty="0" smtClean="0"/>
              <a:t>         </a:t>
            </a:r>
            <a:r>
              <a:rPr lang="en-US" sz="1000" b="1" u="sng" cap="all" dirty="0" smtClean="0"/>
              <a:t>Basin</a:t>
            </a:r>
            <a:r>
              <a:rPr lang="en-US" sz="1000" cap="all" dirty="0" smtClean="0"/>
              <a:t>                                     </a:t>
            </a:r>
            <a:r>
              <a:rPr lang="en-US" sz="1000" b="1" u="sng" cap="all" dirty="0" smtClean="0"/>
              <a:t>Gage Name</a:t>
            </a:r>
          </a:p>
          <a:p>
            <a:r>
              <a:rPr lang="en-US" sz="900" cap="all" dirty="0" smtClean="0"/>
              <a:t>     1             Tennessee                   LOOKOUT </a:t>
            </a:r>
            <a:r>
              <a:rPr lang="en-US" sz="900" cap="all" dirty="0"/>
              <a:t>CREEK NEAR NEW </a:t>
            </a:r>
            <a:r>
              <a:rPr lang="en-US" sz="900" cap="all" dirty="0" smtClean="0"/>
              <a:t>ENGLAND</a:t>
            </a:r>
          </a:p>
          <a:p>
            <a:r>
              <a:rPr lang="en-US" sz="900" cap="all" dirty="0" smtClean="0"/>
              <a:t>     2             Tennessee                   NOTTELY </a:t>
            </a:r>
            <a:r>
              <a:rPr lang="en-US" sz="900" cap="all" dirty="0"/>
              <a:t>RIVER NEAR </a:t>
            </a:r>
            <a:r>
              <a:rPr lang="en-US" sz="900" cap="all" dirty="0" smtClean="0"/>
              <a:t>BLAIRSVILLE</a:t>
            </a:r>
          </a:p>
          <a:p>
            <a:r>
              <a:rPr lang="en-US" sz="900" cap="all" dirty="0" smtClean="0"/>
              <a:t>     3              Coosa                          Chattooga </a:t>
            </a:r>
            <a:r>
              <a:rPr lang="en-US" sz="900" cap="all" dirty="0"/>
              <a:t>River at </a:t>
            </a:r>
            <a:r>
              <a:rPr lang="en-US" sz="900" cap="all" dirty="0" smtClean="0"/>
              <a:t>Summerville</a:t>
            </a:r>
          </a:p>
          <a:p>
            <a:r>
              <a:rPr lang="en-US" sz="900" cap="all" dirty="0" smtClean="0"/>
              <a:t>     4              Coosa                          TALKING </a:t>
            </a:r>
            <a:r>
              <a:rPr lang="en-US" sz="900" cap="all" dirty="0"/>
              <a:t>ROCK CREEK NEAR </a:t>
            </a:r>
            <a:r>
              <a:rPr lang="en-US" sz="900" cap="all" dirty="0" smtClean="0"/>
              <a:t>HINTON</a:t>
            </a:r>
          </a:p>
          <a:p>
            <a:r>
              <a:rPr lang="en-US" sz="900" cap="all" dirty="0" smtClean="0"/>
              <a:t>     5              Coosa                          Etowah </a:t>
            </a:r>
            <a:r>
              <a:rPr lang="en-US" sz="900" cap="all" dirty="0"/>
              <a:t>River at </a:t>
            </a:r>
            <a:r>
              <a:rPr lang="en-US" sz="900" cap="all" dirty="0" smtClean="0"/>
              <a:t>Canton</a:t>
            </a:r>
          </a:p>
          <a:p>
            <a:r>
              <a:rPr lang="en-US" sz="900" cap="all" dirty="0" smtClean="0"/>
              <a:t>     6              Chattahoochee      Chattahoochee </a:t>
            </a:r>
            <a:r>
              <a:rPr lang="en-US" sz="900" cap="all" dirty="0"/>
              <a:t>River at Cornelia </a:t>
            </a:r>
            <a:endParaRPr lang="en-US" sz="900" cap="all" dirty="0" smtClean="0"/>
          </a:p>
          <a:p>
            <a:r>
              <a:rPr lang="en-US" sz="900" cap="all" dirty="0" smtClean="0"/>
              <a:t>     7              Chattahoochee      Chestatee </a:t>
            </a:r>
            <a:r>
              <a:rPr lang="en-US" sz="900" cap="all" dirty="0"/>
              <a:t>River near Dahlonega</a:t>
            </a:r>
          </a:p>
          <a:p>
            <a:r>
              <a:rPr lang="en-US" sz="900" cap="all" dirty="0" smtClean="0"/>
              <a:t>     8              Chattahoochee      New </a:t>
            </a:r>
            <a:r>
              <a:rPr lang="en-US" sz="900" cap="all" dirty="0"/>
              <a:t>River at GA 100 NEAR CORINTH</a:t>
            </a:r>
          </a:p>
          <a:p>
            <a:r>
              <a:rPr lang="en-US" sz="900" cap="all" dirty="0" smtClean="0"/>
              <a:t>     9              Chattahoochee      </a:t>
            </a:r>
            <a:r>
              <a:rPr lang="en-US" sz="900" cap="all" dirty="0"/>
              <a:t>Upatoi Creek at </a:t>
            </a:r>
            <a:r>
              <a:rPr lang="en-US" sz="900" cap="all" dirty="0" smtClean="0"/>
              <a:t>Columbus</a:t>
            </a:r>
          </a:p>
          <a:p>
            <a:r>
              <a:rPr lang="en-US" sz="900" cap="all" dirty="0" smtClean="0"/>
              <a:t>   10             Flint                              Flint </a:t>
            </a:r>
            <a:r>
              <a:rPr lang="en-US" sz="900" cap="all" dirty="0"/>
              <a:t>River at GA26 near </a:t>
            </a:r>
            <a:r>
              <a:rPr lang="en-US" sz="900" cap="all" dirty="0" smtClean="0"/>
              <a:t>Montezuma</a:t>
            </a:r>
          </a:p>
          <a:p>
            <a:r>
              <a:rPr lang="en-US" sz="900" cap="all" dirty="0" smtClean="0"/>
              <a:t>   11             Flint                              F</a:t>
            </a:r>
            <a:r>
              <a:rPr lang="da-DK" sz="900" cap="all" dirty="0" smtClean="0"/>
              <a:t>lint </a:t>
            </a:r>
            <a:r>
              <a:rPr lang="da-DK" sz="900" cap="all" dirty="0"/>
              <a:t>River at Albany</a:t>
            </a:r>
            <a:endParaRPr lang="en-US" sz="900" cap="all" dirty="0"/>
          </a:p>
          <a:p>
            <a:r>
              <a:rPr lang="en-US" sz="900" cap="all" dirty="0" smtClean="0"/>
              <a:t>   12             Flint                              Ichawaynochaway </a:t>
            </a:r>
            <a:r>
              <a:rPr lang="en-US" sz="900" cap="all" dirty="0"/>
              <a:t>Creek at Milford </a:t>
            </a:r>
          </a:p>
          <a:p>
            <a:r>
              <a:rPr lang="en-US" sz="900" cap="all" dirty="0" smtClean="0"/>
              <a:t>   13             Flint                              Spring </a:t>
            </a:r>
            <a:r>
              <a:rPr lang="en-US" sz="900" cap="all" dirty="0"/>
              <a:t>Creek near Iron </a:t>
            </a:r>
            <a:r>
              <a:rPr lang="en-US" sz="900" cap="all" dirty="0" smtClean="0"/>
              <a:t>City</a:t>
            </a:r>
          </a:p>
          <a:p>
            <a:r>
              <a:rPr lang="en-US" sz="900" cap="all" dirty="0" smtClean="0"/>
              <a:t>   14             Ocmulgee                   ALCOVY </a:t>
            </a:r>
            <a:r>
              <a:rPr lang="en-US" sz="900" cap="all" dirty="0"/>
              <a:t>RIVER ABOVE COVINGTON</a:t>
            </a:r>
            <a:endParaRPr lang="en-US" sz="900" cap="all" dirty="0" smtClean="0"/>
          </a:p>
          <a:p>
            <a:r>
              <a:rPr lang="en-US" sz="900" cap="all" dirty="0" smtClean="0"/>
              <a:t>   15             Ocmulgee                   Ocmulgee </a:t>
            </a:r>
            <a:r>
              <a:rPr lang="en-US" sz="900" cap="all" dirty="0"/>
              <a:t>River at Macon</a:t>
            </a:r>
          </a:p>
          <a:p>
            <a:r>
              <a:rPr lang="en-US" sz="900" cap="all" dirty="0" smtClean="0"/>
              <a:t>   16             Ocmulgee                   TOBESOFKEE </a:t>
            </a:r>
            <a:r>
              <a:rPr lang="en-US" sz="900" cap="all" dirty="0"/>
              <a:t>CREEK NEAR MACON</a:t>
            </a:r>
          </a:p>
          <a:p>
            <a:r>
              <a:rPr lang="en-US" sz="900" cap="all" dirty="0" smtClean="0"/>
              <a:t>   17             Ocmulgee                   TUCSAWHATCHEE </a:t>
            </a:r>
            <a:r>
              <a:rPr lang="en-US" sz="900" cap="all" dirty="0"/>
              <a:t>CREEK NEAR </a:t>
            </a:r>
            <a:r>
              <a:rPr lang="en-US" sz="900" cap="all" dirty="0" smtClean="0"/>
              <a:t>        	                         HAWKINSVILLE</a:t>
            </a:r>
          </a:p>
          <a:p>
            <a:r>
              <a:rPr lang="en-US" sz="900" cap="all" dirty="0" smtClean="0"/>
              <a:t>   18             Oconee                         MIDDLE </a:t>
            </a:r>
            <a:r>
              <a:rPr lang="en-US" sz="900" cap="all" dirty="0"/>
              <a:t>OCONEE RIVER NEAR ATHENS</a:t>
            </a:r>
            <a:endParaRPr lang="en-US" sz="900" cap="all" dirty="0" smtClean="0"/>
          </a:p>
          <a:p>
            <a:r>
              <a:rPr lang="en-US" sz="900" cap="all" dirty="0" smtClean="0"/>
              <a:t>   19             Oconee                         LITTLE </a:t>
            </a:r>
            <a:r>
              <a:rPr lang="en-US" sz="900" cap="all" dirty="0"/>
              <a:t>RIVER NEAR EATONTON</a:t>
            </a:r>
          </a:p>
          <a:p>
            <a:r>
              <a:rPr lang="en-US" sz="900" cap="all" dirty="0" smtClean="0"/>
              <a:t>   20             Oconee                         Oconee </a:t>
            </a:r>
            <a:r>
              <a:rPr lang="en-US" sz="900" cap="all" dirty="0"/>
              <a:t>River at Dublin</a:t>
            </a:r>
          </a:p>
          <a:p>
            <a:r>
              <a:rPr lang="en-US" sz="900" cap="all" dirty="0" smtClean="0"/>
              <a:t>   21             Altamaha                   OHOOPEE </a:t>
            </a:r>
            <a:r>
              <a:rPr lang="en-US" sz="900" cap="all" dirty="0"/>
              <a:t>RIVER NEAR </a:t>
            </a:r>
            <a:r>
              <a:rPr lang="en-US" sz="900" cap="all" dirty="0" smtClean="0"/>
              <a:t>REIDSVILLE</a:t>
            </a:r>
          </a:p>
          <a:p>
            <a:r>
              <a:rPr lang="en-US" sz="900" cap="all" dirty="0" smtClean="0"/>
              <a:t>   22             Savannah                   CHATTOOGA </a:t>
            </a:r>
            <a:r>
              <a:rPr lang="en-US" sz="900" cap="all" dirty="0"/>
              <a:t>RIVER NEAR CLAYTON</a:t>
            </a:r>
            <a:endParaRPr lang="en-US" sz="900" cap="all" dirty="0" smtClean="0"/>
          </a:p>
          <a:p>
            <a:r>
              <a:rPr lang="en-US" sz="900" cap="all" dirty="0" smtClean="0"/>
              <a:t>   23             Savannah                   Broad </a:t>
            </a:r>
            <a:r>
              <a:rPr lang="en-US" sz="900" cap="all" dirty="0"/>
              <a:t>River near Bell</a:t>
            </a:r>
          </a:p>
          <a:p>
            <a:r>
              <a:rPr lang="en-US" sz="900" cap="all" dirty="0" smtClean="0"/>
              <a:t>   24             Savannah                   BEAVERDAM </a:t>
            </a:r>
            <a:r>
              <a:rPr lang="en-US" sz="900" cap="all" dirty="0"/>
              <a:t>CREEK NEAR SARDIS</a:t>
            </a:r>
          </a:p>
          <a:p>
            <a:r>
              <a:rPr lang="en-US" sz="900" cap="all" dirty="0" smtClean="0"/>
              <a:t>   25             Savannah                   BRIER </a:t>
            </a:r>
            <a:r>
              <a:rPr lang="en-US" sz="900" cap="all" dirty="0"/>
              <a:t>CREEK AT MILLHAVEN</a:t>
            </a:r>
          </a:p>
          <a:p>
            <a:r>
              <a:rPr lang="en-US" sz="900" cap="all" dirty="0" smtClean="0"/>
              <a:t>   26             Ogeechee                    CANOOCHEE </a:t>
            </a:r>
            <a:r>
              <a:rPr lang="en-US" sz="900" cap="all" dirty="0"/>
              <a:t>RIVER NEAR CLAXTON</a:t>
            </a:r>
            <a:endParaRPr lang="en-US" sz="900" cap="all" dirty="0" smtClean="0"/>
          </a:p>
          <a:p>
            <a:r>
              <a:rPr lang="en-US" sz="900" cap="all" dirty="0" smtClean="0"/>
              <a:t>   27             Ogeechee                    Ogeechee </a:t>
            </a:r>
            <a:r>
              <a:rPr lang="en-US" sz="900" cap="all" dirty="0"/>
              <a:t>River near </a:t>
            </a:r>
            <a:r>
              <a:rPr lang="en-US" sz="900" cap="all" dirty="0" smtClean="0"/>
              <a:t>Eden</a:t>
            </a:r>
          </a:p>
          <a:p>
            <a:r>
              <a:rPr lang="en-US" sz="900" cap="all" dirty="0" smtClean="0"/>
              <a:t>   28             Ochlockonee            OCHLOCKONEE </a:t>
            </a:r>
            <a:r>
              <a:rPr lang="en-US" sz="900" cap="all" dirty="0"/>
              <a:t>RIVER NEAR THOMASVILLE</a:t>
            </a:r>
            <a:endParaRPr lang="en-US" sz="900" cap="all" dirty="0" smtClean="0"/>
          </a:p>
          <a:p>
            <a:r>
              <a:rPr lang="en-US" sz="900" cap="all" dirty="0" smtClean="0"/>
              <a:t>   29             Suwanee                     Withlacoochee </a:t>
            </a:r>
            <a:r>
              <a:rPr lang="en-US" sz="900" cap="all" dirty="0"/>
              <a:t>River near Pinetta FL</a:t>
            </a:r>
            <a:endParaRPr lang="en-US" sz="900" cap="all" dirty="0" smtClean="0"/>
          </a:p>
          <a:p>
            <a:r>
              <a:rPr lang="en-US" sz="900" cap="all" dirty="0" smtClean="0"/>
              <a:t>   30             Suwanee                     Alapaha </a:t>
            </a:r>
            <a:r>
              <a:rPr lang="en-US" sz="900" cap="all" dirty="0"/>
              <a:t>River at Statenville </a:t>
            </a:r>
          </a:p>
          <a:p>
            <a:r>
              <a:rPr lang="en-US" sz="900" cap="all" dirty="0" smtClean="0"/>
              <a:t>   31             Suwanee                     SUWANNEE </a:t>
            </a:r>
            <a:r>
              <a:rPr lang="en-US" sz="900" cap="all" dirty="0"/>
              <a:t>RIVER AT US 441, AT FARGO</a:t>
            </a:r>
          </a:p>
          <a:p>
            <a:r>
              <a:rPr lang="en-US" sz="900" cap="all" dirty="0" smtClean="0"/>
              <a:t>   32             Satilla                          Satilla </a:t>
            </a:r>
            <a:r>
              <a:rPr lang="en-US" sz="900" cap="all" dirty="0"/>
              <a:t>River near Waycross </a:t>
            </a:r>
            <a:endParaRPr lang="en-US" sz="900" cap="all" dirty="0" smtClean="0"/>
          </a:p>
          <a:p>
            <a:r>
              <a:rPr lang="en-US" sz="900" cap="all" dirty="0" smtClean="0"/>
              <a:t>   33             Satilla                          LITTLE </a:t>
            </a:r>
            <a:r>
              <a:rPr lang="en-US" sz="900" cap="all" dirty="0"/>
              <a:t>SATILLA RIVER NEAR OFFERMAN</a:t>
            </a:r>
            <a:endParaRPr lang="en-US" sz="900" cap="all" dirty="0" smtClean="0"/>
          </a:p>
          <a:p>
            <a:r>
              <a:rPr lang="en-US" sz="900" cap="all" dirty="0" smtClean="0"/>
              <a:t>   34             St Mary                        ST </a:t>
            </a:r>
            <a:r>
              <a:rPr lang="en-US" sz="900" cap="all" dirty="0"/>
              <a:t>MARYS RIVER NEAR MACCLENNY FL</a:t>
            </a:r>
          </a:p>
        </p:txBody>
      </p:sp>
      <p:sp>
        <p:nvSpPr>
          <p:cNvPr id="5" name="TextBox 4"/>
          <p:cNvSpPr txBox="1"/>
          <p:nvPr/>
        </p:nvSpPr>
        <p:spPr>
          <a:xfrm>
            <a:off x="3892048" y="6351689"/>
            <a:ext cx="341760" cy="276999"/>
          </a:xfrm>
          <a:prstGeom prst="rect">
            <a:avLst/>
          </a:prstGeom>
          <a:noFill/>
        </p:spPr>
        <p:txBody>
          <a:bodyPr wrap="none" rtlCol="0">
            <a:spAutoFit/>
          </a:bodyPr>
          <a:lstStyle/>
          <a:p>
            <a:r>
              <a:rPr lang="en-US" sz="1200" b="1" dirty="0" smtClean="0">
                <a:solidFill>
                  <a:schemeClr val="bg1"/>
                </a:solidFill>
                <a:hlinkClick r:id="rId33" action="ppaction://hlinksldjump"/>
              </a:rPr>
              <a:t>34</a:t>
            </a:r>
            <a:endParaRPr lang="en-US" sz="1200" b="1" dirty="0">
              <a:solidFill>
                <a:schemeClr val="bg1"/>
              </a:solidFill>
            </a:endParaRPr>
          </a:p>
        </p:txBody>
      </p:sp>
      <p:sp>
        <p:nvSpPr>
          <p:cNvPr id="73" name="TextBox 72"/>
          <p:cNvSpPr txBox="1"/>
          <p:nvPr/>
        </p:nvSpPr>
        <p:spPr>
          <a:xfrm>
            <a:off x="1193344" y="5616355"/>
            <a:ext cx="341760" cy="276999"/>
          </a:xfrm>
          <a:prstGeom prst="rect">
            <a:avLst/>
          </a:prstGeom>
          <a:noFill/>
        </p:spPr>
        <p:txBody>
          <a:bodyPr wrap="none" rtlCol="0">
            <a:spAutoFit/>
          </a:bodyPr>
          <a:lstStyle/>
          <a:p>
            <a:r>
              <a:rPr lang="en-US" sz="1200" b="1" dirty="0" smtClean="0">
                <a:solidFill>
                  <a:schemeClr val="bg1"/>
                </a:solidFill>
                <a:hlinkClick r:id="rId34" action="ppaction://hlinksldjump"/>
              </a:rPr>
              <a:t>13</a:t>
            </a:r>
            <a:endParaRPr lang="en-US" sz="1200" b="1" dirty="0">
              <a:solidFill>
                <a:schemeClr val="bg1"/>
              </a:solidFill>
            </a:endParaRPr>
          </a:p>
        </p:txBody>
      </p:sp>
      <p:sp>
        <p:nvSpPr>
          <p:cNvPr id="74" name="TextBox 73"/>
          <p:cNvSpPr txBox="1"/>
          <p:nvPr/>
        </p:nvSpPr>
        <p:spPr>
          <a:xfrm>
            <a:off x="1393372" y="5171608"/>
            <a:ext cx="341760" cy="276999"/>
          </a:xfrm>
          <a:prstGeom prst="rect">
            <a:avLst/>
          </a:prstGeom>
          <a:noFill/>
        </p:spPr>
        <p:txBody>
          <a:bodyPr wrap="none" rtlCol="0">
            <a:spAutoFit/>
          </a:bodyPr>
          <a:lstStyle/>
          <a:p>
            <a:r>
              <a:rPr lang="en-US" sz="1200" b="1" dirty="0" smtClean="0">
                <a:solidFill>
                  <a:schemeClr val="bg1"/>
                </a:solidFill>
                <a:hlinkClick r:id="rId35" action="ppaction://hlinksldjump"/>
              </a:rPr>
              <a:t>12</a:t>
            </a:r>
            <a:endParaRPr lang="en-US" sz="1200" b="1" dirty="0">
              <a:solidFill>
                <a:schemeClr val="bg1"/>
              </a:solidFill>
            </a:endParaRPr>
          </a:p>
        </p:txBody>
      </p:sp>
      <p:sp>
        <p:nvSpPr>
          <p:cNvPr id="75" name="TextBox 74"/>
          <p:cNvSpPr txBox="1"/>
          <p:nvPr/>
        </p:nvSpPr>
        <p:spPr>
          <a:xfrm>
            <a:off x="1909353" y="4115145"/>
            <a:ext cx="341760" cy="276999"/>
          </a:xfrm>
          <a:prstGeom prst="rect">
            <a:avLst/>
          </a:prstGeom>
          <a:noFill/>
        </p:spPr>
        <p:txBody>
          <a:bodyPr wrap="none" rtlCol="0">
            <a:spAutoFit/>
          </a:bodyPr>
          <a:lstStyle/>
          <a:p>
            <a:r>
              <a:rPr lang="en-US" sz="1200" b="1" dirty="0" smtClean="0">
                <a:solidFill>
                  <a:schemeClr val="bg1"/>
                </a:solidFill>
                <a:hlinkClick r:id="rId9" action="ppaction://hlinksldjump"/>
              </a:rPr>
              <a:t>10</a:t>
            </a:r>
            <a:endParaRPr lang="en-US" sz="1200" b="1" dirty="0">
              <a:solidFill>
                <a:schemeClr val="bg1"/>
              </a:solidFill>
            </a:endParaRPr>
          </a:p>
        </p:txBody>
      </p:sp>
      <p:sp>
        <p:nvSpPr>
          <p:cNvPr id="76" name="TextBox 75"/>
          <p:cNvSpPr txBox="1"/>
          <p:nvPr/>
        </p:nvSpPr>
        <p:spPr>
          <a:xfrm>
            <a:off x="1824974" y="4838073"/>
            <a:ext cx="341760" cy="276999"/>
          </a:xfrm>
          <a:prstGeom prst="rect">
            <a:avLst/>
          </a:prstGeom>
          <a:noFill/>
        </p:spPr>
        <p:txBody>
          <a:bodyPr wrap="none" rtlCol="0">
            <a:spAutoFit/>
          </a:bodyPr>
          <a:lstStyle/>
          <a:p>
            <a:r>
              <a:rPr lang="en-US" sz="1200" b="1" dirty="0" smtClean="0">
                <a:solidFill>
                  <a:schemeClr val="bg1"/>
                </a:solidFill>
                <a:hlinkClick r:id="rId36" action="ppaction://hlinksldjump"/>
              </a:rPr>
              <a:t>11</a:t>
            </a:r>
            <a:endParaRPr lang="en-US" sz="1200" b="1" dirty="0">
              <a:solidFill>
                <a:schemeClr val="bg1"/>
              </a:solidFill>
            </a:endParaRPr>
          </a:p>
        </p:txBody>
      </p:sp>
      <p:sp>
        <p:nvSpPr>
          <p:cNvPr id="77" name="TextBox 76"/>
          <p:cNvSpPr txBox="1"/>
          <p:nvPr/>
        </p:nvSpPr>
        <p:spPr>
          <a:xfrm>
            <a:off x="2419099" y="4188493"/>
            <a:ext cx="341760" cy="276999"/>
          </a:xfrm>
          <a:prstGeom prst="rect">
            <a:avLst/>
          </a:prstGeom>
          <a:noFill/>
        </p:spPr>
        <p:txBody>
          <a:bodyPr wrap="none" rtlCol="0">
            <a:spAutoFit/>
          </a:bodyPr>
          <a:lstStyle/>
          <a:p>
            <a:r>
              <a:rPr lang="en-US" sz="1200" b="1" dirty="0" smtClean="0">
                <a:solidFill>
                  <a:schemeClr val="bg1"/>
                </a:solidFill>
                <a:hlinkClick r:id="rId37" action="ppaction://hlinksldjump"/>
              </a:rPr>
              <a:t>17</a:t>
            </a:r>
            <a:endParaRPr lang="en-US" sz="1200" b="1" dirty="0">
              <a:solidFill>
                <a:schemeClr val="bg1"/>
              </a:solidFill>
            </a:endParaRPr>
          </a:p>
        </p:txBody>
      </p:sp>
      <p:sp>
        <p:nvSpPr>
          <p:cNvPr id="78" name="TextBox 77"/>
          <p:cNvSpPr txBox="1"/>
          <p:nvPr/>
        </p:nvSpPr>
        <p:spPr>
          <a:xfrm>
            <a:off x="2169210" y="3600053"/>
            <a:ext cx="341760" cy="276999"/>
          </a:xfrm>
          <a:prstGeom prst="rect">
            <a:avLst/>
          </a:prstGeom>
          <a:noFill/>
        </p:spPr>
        <p:txBody>
          <a:bodyPr wrap="none" rtlCol="0">
            <a:spAutoFit/>
          </a:bodyPr>
          <a:lstStyle/>
          <a:p>
            <a:r>
              <a:rPr lang="en-US" sz="1200" b="1" dirty="0" smtClean="0">
                <a:solidFill>
                  <a:schemeClr val="bg1"/>
                </a:solidFill>
                <a:hlinkClick r:id="rId38" action="ppaction://hlinksldjump"/>
              </a:rPr>
              <a:t>16</a:t>
            </a:r>
            <a:endParaRPr lang="en-US" sz="1200" b="1" dirty="0">
              <a:solidFill>
                <a:schemeClr val="bg1"/>
              </a:solidFill>
            </a:endParaRPr>
          </a:p>
        </p:txBody>
      </p:sp>
      <p:sp>
        <p:nvSpPr>
          <p:cNvPr id="79" name="TextBox 78"/>
          <p:cNvSpPr txBox="1"/>
          <p:nvPr/>
        </p:nvSpPr>
        <p:spPr>
          <a:xfrm>
            <a:off x="2174007" y="3306481"/>
            <a:ext cx="341760" cy="276999"/>
          </a:xfrm>
          <a:prstGeom prst="rect">
            <a:avLst/>
          </a:prstGeom>
          <a:noFill/>
        </p:spPr>
        <p:txBody>
          <a:bodyPr wrap="none" rtlCol="0">
            <a:spAutoFit/>
          </a:bodyPr>
          <a:lstStyle/>
          <a:p>
            <a:r>
              <a:rPr lang="en-US" sz="1200" b="1" dirty="0" smtClean="0">
                <a:solidFill>
                  <a:schemeClr val="bg1"/>
                </a:solidFill>
                <a:hlinkClick r:id="rId25" action="ppaction://hlinksldjump"/>
              </a:rPr>
              <a:t>15</a:t>
            </a:r>
            <a:endParaRPr lang="en-US" sz="1200" b="1" dirty="0">
              <a:solidFill>
                <a:schemeClr val="bg1"/>
              </a:solidFill>
            </a:endParaRPr>
          </a:p>
        </p:txBody>
      </p:sp>
      <p:sp>
        <p:nvSpPr>
          <p:cNvPr id="80" name="TextBox 79"/>
          <p:cNvSpPr txBox="1"/>
          <p:nvPr/>
        </p:nvSpPr>
        <p:spPr>
          <a:xfrm>
            <a:off x="1995995" y="2168594"/>
            <a:ext cx="341760" cy="276999"/>
          </a:xfrm>
          <a:prstGeom prst="rect">
            <a:avLst/>
          </a:prstGeom>
          <a:noFill/>
        </p:spPr>
        <p:txBody>
          <a:bodyPr wrap="none" rtlCol="0">
            <a:spAutoFit/>
          </a:bodyPr>
          <a:lstStyle/>
          <a:p>
            <a:r>
              <a:rPr lang="en-US" sz="1200" b="1" dirty="0" smtClean="0">
                <a:solidFill>
                  <a:schemeClr val="bg1"/>
                </a:solidFill>
                <a:hlinkClick r:id="rId39" action="ppaction://hlinksldjump"/>
              </a:rPr>
              <a:t>14</a:t>
            </a:r>
            <a:endParaRPr lang="en-US" sz="1200" b="1" dirty="0">
              <a:solidFill>
                <a:schemeClr val="bg1"/>
              </a:solidFill>
            </a:endParaRPr>
          </a:p>
        </p:txBody>
      </p:sp>
      <p:sp>
        <p:nvSpPr>
          <p:cNvPr id="81" name="TextBox 80"/>
          <p:cNvSpPr txBox="1"/>
          <p:nvPr/>
        </p:nvSpPr>
        <p:spPr>
          <a:xfrm>
            <a:off x="3020571" y="3855613"/>
            <a:ext cx="341760" cy="276999"/>
          </a:xfrm>
          <a:prstGeom prst="rect">
            <a:avLst/>
          </a:prstGeom>
          <a:noFill/>
        </p:spPr>
        <p:txBody>
          <a:bodyPr wrap="none" rtlCol="0">
            <a:spAutoFit/>
          </a:bodyPr>
          <a:lstStyle/>
          <a:p>
            <a:r>
              <a:rPr lang="en-US" sz="1200" b="1" dirty="0">
                <a:solidFill>
                  <a:schemeClr val="bg1"/>
                </a:solidFill>
                <a:hlinkClick r:id="rId21" action="ppaction://hlinksldjump"/>
              </a:rPr>
              <a:t>2</a:t>
            </a:r>
            <a:r>
              <a:rPr lang="en-US" sz="1200" b="1" dirty="0" smtClean="0">
                <a:solidFill>
                  <a:schemeClr val="bg1"/>
                </a:solidFill>
                <a:hlinkClick r:id="rId21" action="ppaction://hlinksldjump"/>
              </a:rPr>
              <a:t>0</a:t>
            </a:r>
            <a:endParaRPr lang="en-US" sz="1200" b="1" dirty="0">
              <a:solidFill>
                <a:schemeClr val="bg1"/>
              </a:solidFill>
            </a:endParaRPr>
          </a:p>
        </p:txBody>
      </p:sp>
      <p:sp>
        <p:nvSpPr>
          <p:cNvPr id="82" name="TextBox 81"/>
          <p:cNvSpPr txBox="1"/>
          <p:nvPr/>
        </p:nvSpPr>
        <p:spPr>
          <a:xfrm>
            <a:off x="2540911" y="2954051"/>
            <a:ext cx="341760" cy="276999"/>
          </a:xfrm>
          <a:prstGeom prst="rect">
            <a:avLst/>
          </a:prstGeom>
          <a:noFill/>
        </p:spPr>
        <p:txBody>
          <a:bodyPr wrap="none" rtlCol="0">
            <a:spAutoFit/>
          </a:bodyPr>
          <a:lstStyle/>
          <a:p>
            <a:r>
              <a:rPr lang="en-US" sz="1200" b="1" dirty="0" smtClean="0">
                <a:solidFill>
                  <a:schemeClr val="bg1"/>
                </a:solidFill>
                <a:hlinkClick r:id="rId40" action="ppaction://hlinksldjump"/>
              </a:rPr>
              <a:t>19</a:t>
            </a:r>
            <a:endParaRPr lang="en-US" sz="1200" b="1" dirty="0">
              <a:solidFill>
                <a:schemeClr val="bg1"/>
              </a:solidFill>
            </a:endParaRPr>
          </a:p>
        </p:txBody>
      </p:sp>
      <p:sp>
        <p:nvSpPr>
          <p:cNvPr id="83" name="TextBox 82"/>
          <p:cNvSpPr txBox="1"/>
          <p:nvPr/>
        </p:nvSpPr>
        <p:spPr>
          <a:xfrm>
            <a:off x="2475808" y="2153927"/>
            <a:ext cx="341760" cy="276999"/>
          </a:xfrm>
          <a:prstGeom prst="rect">
            <a:avLst/>
          </a:prstGeom>
          <a:noFill/>
        </p:spPr>
        <p:txBody>
          <a:bodyPr wrap="none" rtlCol="0">
            <a:spAutoFit/>
          </a:bodyPr>
          <a:lstStyle/>
          <a:p>
            <a:r>
              <a:rPr lang="en-US" sz="1200" b="1" dirty="0" smtClean="0">
                <a:solidFill>
                  <a:schemeClr val="bg1"/>
                </a:solidFill>
                <a:hlinkClick r:id="rId32" action="ppaction://hlinksldjump"/>
              </a:rPr>
              <a:t>18</a:t>
            </a:r>
            <a:endParaRPr lang="en-US" sz="1200" b="1" dirty="0">
              <a:solidFill>
                <a:schemeClr val="bg1"/>
              </a:solidFill>
            </a:endParaRPr>
          </a:p>
        </p:txBody>
      </p:sp>
      <p:sp>
        <p:nvSpPr>
          <p:cNvPr id="84" name="TextBox 83"/>
          <p:cNvSpPr txBox="1"/>
          <p:nvPr/>
        </p:nvSpPr>
        <p:spPr>
          <a:xfrm>
            <a:off x="3695188" y="4326992"/>
            <a:ext cx="341760" cy="276999"/>
          </a:xfrm>
          <a:prstGeom prst="rect">
            <a:avLst/>
          </a:prstGeom>
          <a:noFill/>
        </p:spPr>
        <p:txBody>
          <a:bodyPr wrap="none" rtlCol="0">
            <a:spAutoFit/>
          </a:bodyPr>
          <a:lstStyle/>
          <a:p>
            <a:r>
              <a:rPr lang="en-US" sz="1200" b="1" dirty="0" smtClean="0">
                <a:solidFill>
                  <a:schemeClr val="bg1"/>
                </a:solidFill>
                <a:hlinkClick r:id="rId41" action="ppaction://hlinksldjump"/>
              </a:rPr>
              <a:t>21</a:t>
            </a:r>
            <a:endParaRPr lang="en-US" sz="1200" b="1" dirty="0">
              <a:solidFill>
                <a:schemeClr val="bg1"/>
              </a:solidFill>
            </a:endParaRPr>
          </a:p>
        </p:txBody>
      </p:sp>
      <p:sp>
        <p:nvSpPr>
          <p:cNvPr id="85" name="TextBox 84"/>
          <p:cNvSpPr txBox="1"/>
          <p:nvPr/>
        </p:nvSpPr>
        <p:spPr>
          <a:xfrm>
            <a:off x="4569572" y="4336397"/>
            <a:ext cx="341760" cy="276999"/>
          </a:xfrm>
          <a:prstGeom prst="rect">
            <a:avLst/>
          </a:prstGeom>
          <a:noFill/>
        </p:spPr>
        <p:txBody>
          <a:bodyPr wrap="none" rtlCol="0">
            <a:spAutoFit/>
          </a:bodyPr>
          <a:lstStyle/>
          <a:p>
            <a:r>
              <a:rPr lang="en-US" sz="1200" b="1" dirty="0" smtClean="0">
                <a:solidFill>
                  <a:schemeClr val="bg1"/>
                </a:solidFill>
                <a:hlinkClick r:id="rId42" action="ppaction://hlinksldjump"/>
              </a:rPr>
              <a:t>27</a:t>
            </a:r>
            <a:endParaRPr lang="en-US" sz="1200" b="1" dirty="0">
              <a:solidFill>
                <a:schemeClr val="bg1"/>
              </a:solidFill>
            </a:endParaRPr>
          </a:p>
        </p:txBody>
      </p:sp>
      <p:sp>
        <p:nvSpPr>
          <p:cNvPr id="86" name="TextBox 85"/>
          <p:cNvSpPr txBox="1"/>
          <p:nvPr/>
        </p:nvSpPr>
        <p:spPr>
          <a:xfrm>
            <a:off x="4057937" y="4155210"/>
            <a:ext cx="341760" cy="276999"/>
          </a:xfrm>
          <a:prstGeom prst="rect">
            <a:avLst/>
          </a:prstGeom>
          <a:noFill/>
        </p:spPr>
        <p:txBody>
          <a:bodyPr wrap="none" rtlCol="0">
            <a:spAutoFit/>
          </a:bodyPr>
          <a:lstStyle/>
          <a:p>
            <a:r>
              <a:rPr lang="en-US" sz="1200" b="1" dirty="0" smtClean="0">
                <a:solidFill>
                  <a:schemeClr val="bg1"/>
                </a:solidFill>
                <a:hlinkClick r:id="rId43" action="ppaction://hlinksldjump"/>
              </a:rPr>
              <a:t>26</a:t>
            </a:r>
            <a:endParaRPr lang="en-US" sz="1200" b="1" dirty="0">
              <a:solidFill>
                <a:schemeClr val="bg1"/>
              </a:solidFill>
            </a:endParaRPr>
          </a:p>
        </p:txBody>
      </p:sp>
      <p:sp>
        <p:nvSpPr>
          <p:cNvPr id="87" name="TextBox 86"/>
          <p:cNvSpPr txBox="1"/>
          <p:nvPr/>
        </p:nvSpPr>
        <p:spPr>
          <a:xfrm>
            <a:off x="4295765" y="3339103"/>
            <a:ext cx="341760" cy="276999"/>
          </a:xfrm>
          <a:prstGeom prst="rect">
            <a:avLst/>
          </a:prstGeom>
          <a:noFill/>
        </p:spPr>
        <p:txBody>
          <a:bodyPr wrap="none" rtlCol="0">
            <a:spAutoFit/>
          </a:bodyPr>
          <a:lstStyle/>
          <a:p>
            <a:r>
              <a:rPr lang="en-US" sz="1200" b="1" dirty="0" smtClean="0">
                <a:solidFill>
                  <a:schemeClr val="bg1"/>
                </a:solidFill>
                <a:hlinkClick r:id="rId44" action="ppaction://hlinksldjump"/>
              </a:rPr>
              <a:t>25</a:t>
            </a:r>
            <a:endParaRPr lang="en-US" sz="1200" b="1" dirty="0">
              <a:solidFill>
                <a:schemeClr val="bg1"/>
              </a:solidFill>
            </a:endParaRPr>
          </a:p>
        </p:txBody>
      </p:sp>
      <p:sp>
        <p:nvSpPr>
          <p:cNvPr id="88" name="TextBox 87"/>
          <p:cNvSpPr txBox="1"/>
          <p:nvPr/>
        </p:nvSpPr>
        <p:spPr>
          <a:xfrm>
            <a:off x="4025657" y="3339104"/>
            <a:ext cx="341760" cy="276999"/>
          </a:xfrm>
          <a:prstGeom prst="rect">
            <a:avLst/>
          </a:prstGeom>
          <a:noFill/>
        </p:spPr>
        <p:txBody>
          <a:bodyPr wrap="none" rtlCol="0">
            <a:spAutoFit/>
          </a:bodyPr>
          <a:lstStyle/>
          <a:p>
            <a:r>
              <a:rPr lang="en-US" sz="1200" b="1" dirty="0" smtClean="0">
                <a:solidFill>
                  <a:schemeClr val="bg1"/>
                </a:solidFill>
                <a:hlinkClick r:id="rId45" action="ppaction://hlinksldjump"/>
              </a:rPr>
              <a:t>24</a:t>
            </a:r>
            <a:endParaRPr lang="en-US" sz="1200" b="1" dirty="0">
              <a:solidFill>
                <a:schemeClr val="bg1"/>
              </a:solidFill>
            </a:endParaRPr>
          </a:p>
        </p:txBody>
      </p:sp>
      <p:sp>
        <p:nvSpPr>
          <p:cNvPr id="89" name="TextBox 88"/>
          <p:cNvSpPr txBox="1"/>
          <p:nvPr/>
        </p:nvSpPr>
        <p:spPr>
          <a:xfrm>
            <a:off x="3146496" y="2096736"/>
            <a:ext cx="341760" cy="276999"/>
          </a:xfrm>
          <a:prstGeom prst="rect">
            <a:avLst/>
          </a:prstGeom>
          <a:noFill/>
        </p:spPr>
        <p:txBody>
          <a:bodyPr wrap="none" rtlCol="0">
            <a:spAutoFit/>
          </a:bodyPr>
          <a:lstStyle/>
          <a:p>
            <a:r>
              <a:rPr lang="en-US" sz="1200" b="1" dirty="0" smtClean="0">
                <a:solidFill>
                  <a:schemeClr val="bg1"/>
                </a:solidFill>
                <a:hlinkClick r:id="rId46" action="ppaction://hlinksldjump"/>
              </a:rPr>
              <a:t>23</a:t>
            </a:r>
            <a:endParaRPr lang="en-US" sz="1200" b="1" dirty="0">
              <a:solidFill>
                <a:schemeClr val="bg1"/>
              </a:solidFill>
            </a:endParaRPr>
          </a:p>
        </p:txBody>
      </p:sp>
      <p:sp>
        <p:nvSpPr>
          <p:cNvPr id="90" name="TextBox 89"/>
          <p:cNvSpPr txBox="1"/>
          <p:nvPr/>
        </p:nvSpPr>
        <p:spPr>
          <a:xfrm>
            <a:off x="2646688" y="1234332"/>
            <a:ext cx="341760" cy="276999"/>
          </a:xfrm>
          <a:prstGeom prst="rect">
            <a:avLst/>
          </a:prstGeom>
          <a:noFill/>
        </p:spPr>
        <p:txBody>
          <a:bodyPr wrap="none" rtlCol="0">
            <a:spAutoFit/>
          </a:bodyPr>
          <a:lstStyle/>
          <a:p>
            <a:r>
              <a:rPr lang="en-US" sz="1200" b="1" dirty="0" smtClean="0">
                <a:solidFill>
                  <a:schemeClr val="bg1"/>
                </a:solidFill>
                <a:hlinkClick r:id="rId47" action="ppaction://hlinksldjump"/>
              </a:rPr>
              <a:t>22</a:t>
            </a:r>
            <a:endParaRPr lang="en-US" sz="1200" b="1" dirty="0">
              <a:solidFill>
                <a:schemeClr val="bg1"/>
              </a:solidFill>
            </a:endParaRPr>
          </a:p>
        </p:txBody>
      </p:sp>
      <p:sp>
        <p:nvSpPr>
          <p:cNvPr id="91" name="TextBox 90"/>
          <p:cNvSpPr txBox="1"/>
          <p:nvPr/>
        </p:nvSpPr>
        <p:spPr>
          <a:xfrm>
            <a:off x="3580342" y="5304179"/>
            <a:ext cx="341760" cy="276999"/>
          </a:xfrm>
          <a:prstGeom prst="rect">
            <a:avLst/>
          </a:prstGeom>
          <a:noFill/>
        </p:spPr>
        <p:txBody>
          <a:bodyPr wrap="none" rtlCol="0">
            <a:spAutoFit/>
          </a:bodyPr>
          <a:lstStyle/>
          <a:p>
            <a:r>
              <a:rPr lang="en-US" sz="1200" b="1" dirty="0" smtClean="0">
                <a:solidFill>
                  <a:schemeClr val="bg1"/>
                </a:solidFill>
                <a:hlinkClick r:id="rId48" action="ppaction://hlinksldjump"/>
              </a:rPr>
              <a:t>32</a:t>
            </a:r>
            <a:endParaRPr lang="en-US" sz="1200" b="1" dirty="0">
              <a:solidFill>
                <a:schemeClr val="bg1"/>
              </a:solidFill>
            </a:endParaRPr>
          </a:p>
        </p:txBody>
      </p:sp>
      <p:sp>
        <p:nvSpPr>
          <p:cNvPr id="92" name="TextBox 91"/>
          <p:cNvSpPr txBox="1"/>
          <p:nvPr/>
        </p:nvSpPr>
        <p:spPr>
          <a:xfrm>
            <a:off x="3285651" y="5880057"/>
            <a:ext cx="341760" cy="276999"/>
          </a:xfrm>
          <a:prstGeom prst="rect">
            <a:avLst/>
          </a:prstGeom>
          <a:noFill/>
        </p:spPr>
        <p:txBody>
          <a:bodyPr wrap="none" rtlCol="0">
            <a:spAutoFit/>
          </a:bodyPr>
          <a:lstStyle/>
          <a:p>
            <a:r>
              <a:rPr lang="en-US" sz="1200" b="1" dirty="0" smtClean="0">
                <a:solidFill>
                  <a:schemeClr val="bg1"/>
                </a:solidFill>
                <a:hlinkClick r:id="rId49" action="ppaction://hlinksldjump"/>
              </a:rPr>
              <a:t>31</a:t>
            </a:r>
            <a:endParaRPr lang="en-US" sz="1200" b="1" dirty="0">
              <a:solidFill>
                <a:schemeClr val="bg1"/>
              </a:solidFill>
            </a:endParaRPr>
          </a:p>
        </p:txBody>
      </p:sp>
      <p:sp>
        <p:nvSpPr>
          <p:cNvPr id="93" name="TextBox 92"/>
          <p:cNvSpPr txBox="1"/>
          <p:nvPr/>
        </p:nvSpPr>
        <p:spPr>
          <a:xfrm>
            <a:off x="2913823" y="5863416"/>
            <a:ext cx="341760" cy="276999"/>
          </a:xfrm>
          <a:prstGeom prst="rect">
            <a:avLst/>
          </a:prstGeom>
          <a:noFill/>
        </p:spPr>
        <p:txBody>
          <a:bodyPr wrap="none" rtlCol="0">
            <a:spAutoFit/>
          </a:bodyPr>
          <a:lstStyle/>
          <a:p>
            <a:r>
              <a:rPr lang="en-US" sz="1200" b="1" dirty="0" smtClean="0">
                <a:solidFill>
                  <a:schemeClr val="bg1"/>
                </a:solidFill>
                <a:hlinkClick r:id="rId50" action="ppaction://hlinksldjump"/>
              </a:rPr>
              <a:t>30</a:t>
            </a:r>
            <a:endParaRPr lang="en-US" sz="1200" b="1" dirty="0">
              <a:solidFill>
                <a:schemeClr val="bg1"/>
              </a:solidFill>
            </a:endParaRPr>
          </a:p>
        </p:txBody>
      </p:sp>
      <p:sp>
        <p:nvSpPr>
          <p:cNvPr id="94" name="TextBox 93"/>
          <p:cNvSpPr txBox="1"/>
          <p:nvPr/>
        </p:nvSpPr>
        <p:spPr>
          <a:xfrm>
            <a:off x="2667520" y="6091331"/>
            <a:ext cx="341760" cy="276999"/>
          </a:xfrm>
          <a:prstGeom prst="rect">
            <a:avLst/>
          </a:prstGeom>
          <a:noFill/>
        </p:spPr>
        <p:txBody>
          <a:bodyPr wrap="none" rtlCol="0">
            <a:spAutoFit/>
          </a:bodyPr>
          <a:lstStyle/>
          <a:p>
            <a:r>
              <a:rPr lang="en-US" sz="1200" b="1" dirty="0" smtClean="0">
                <a:solidFill>
                  <a:schemeClr val="bg1"/>
                </a:solidFill>
                <a:hlinkClick r:id="rId51" action="ppaction://hlinksldjump"/>
              </a:rPr>
              <a:t>29</a:t>
            </a:r>
            <a:endParaRPr lang="en-US" sz="1200" b="1" dirty="0">
              <a:solidFill>
                <a:schemeClr val="bg1"/>
              </a:solidFill>
            </a:endParaRPr>
          </a:p>
        </p:txBody>
      </p:sp>
      <p:sp>
        <p:nvSpPr>
          <p:cNvPr id="95" name="TextBox 94"/>
          <p:cNvSpPr txBox="1"/>
          <p:nvPr/>
        </p:nvSpPr>
        <p:spPr>
          <a:xfrm>
            <a:off x="1815893" y="5652983"/>
            <a:ext cx="341760" cy="276999"/>
          </a:xfrm>
          <a:prstGeom prst="rect">
            <a:avLst/>
          </a:prstGeom>
          <a:noFill/>
        </p:spPr>
        <p:txBody>
          <a:bodyPr wrap="none" rtlCol="0">
            <a:spAutoFit/>
          </a:bodyPr>
          <a:lstStyle/>
          <a:p>
            <a:r>
              <a:rPr lang="en-US" sz="1200" b="1" dirty="0" smtClean="0">
                <a:solidFill>
                  <a:schemeClr val="bg1"/>
                </a:solidFill>
                <a:hlinkClick r:id="rId52" action="ppaction://hlinksldjump"/>
              </a:rPr>
              <a:t>28</a:t>
            </a:r>
            <a:endParaRPr lang="en-US" sz="1200" b="1" dirty="0">
              <a:solidFill>
                <a:schemeClr val="bg1"/>
              </a:solidFill>
            </a:endParaRPr>
          </a:p>
        </p:txBody>
      </p:sp>
      <p:sp>
        <p:nvSpPr>
          <p:cNvPr id="96" name="TextBox 95"/>
          <p:cNvSpPr txBox="1"/>
          <p:nvPr/>
        </p:nvSpPr>
        <p:spPr>
          <a:xfrm>
            <a:off x="3838868" y="5084611"/>
            <a:ext cx="341760" cy="276999"/>
          </a:xfrm>
          <a:prstGeom prst="rect">
            <a:avLst/>
          </a:prstGeom>
          <a:noFill/>
        </p:spPr>
        <p:txBody>
          <a:bodyPr wrap="none" rtlCol="0">
            <a:spAutoFit/>
          </a:bodyPr>
          <a:lstStyle/>
          <a:p>
            <a:r>
              <a:rPr lang="en-US" sz="1200" b="1" dirty="0" smtClean="0">
                <a:solidFill>
                  <a:schemeClr val="bg1"/>
                </a:solidFill>
                <a:hlinkClick r:id="rId53" action="ppaction://hlinksldjump"/>
              </a:rPr>
              <a:t>33</a:t>
            </a:r>
            <a:endParaRPr lang="en-US" sz="1200" b="1" dirty="0">
              <a:solidFill>
                <a:schemeClr val="bg1"/>
              </a:solidFill>
            </a:endParaRPr>
          </a:p>
        </p:txBody>
      </p:sp>
      <p:sp>
        <p:nvSpPr>
          <p:cNvPr id="7" name="Rectangle 6"/>
          <p:cNvSpPr/>
          <p:nvPr/>
        </p:nvSpPr>
        <p:spPr>
          <a:xfrm>
            <a:off x="533400" y="6490188"/>
            <a:ext cx="1885699" cy="1129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298933" y="304800"/>
            <a:ext cx="3845067" cy="707886"/>
          </a:xfrm>
          <a:prstGeom prst="rect">
            <a:avLst/>
          </a:prstGeom>
          <a:noFill/>
        </p:spPr>
        <p:txBody>
          <a:bodyPr wrap="square" rtlCol="0">
            <a:spAutoFit/>
          </a:bodyPr>
          <a:lstStyle/>
          <a:p>
            <a:r>
              <a:rPr lang="en-US" sz="2000" dirty="0" smtClean="0"/>
              <a:t>USGS Stream Gages Monitored by EPD to Assess Drought Conditions</a:t>
            </a:r>
            <a:endParaRPr lang="en-US" sz="2000" dirty="0"/>
          </a:p>
        </p:txBody>
      </p:sp>
      <p:sp>
        <p:nvSpPr>
          <p:cNvPr id="70" name="5-Point Star 69">
            <a:hlinkClick r:id="rId54" action="ppaction://hlinksldjump"/>
          </p:cNvPr>
          <p:cNvSpPr/>
          <p:nvPr/>
        </p:nvSpPr>
        <p:spPr>
          <a:xfrm>
            <a:off x="1238909" y="3911494"/>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9</a:t>
            </a:r>
            <a:endParaRPr lang="en-US" sz="1200" dirty="0"/>
          </a:p>
        </p:txBody>
      </p:sp>
    </p:spTree>
    <p:extLst>
      <p:ext uri="{BB962C8B-B14F-4D97-AF65-F5344CB8AC3E}">
        <p14:creationId xmlns:p14="http://schemas.microsoft.com/office/powerpoint/2010/main" val="114023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sz="3200" dirty="0" smtClean="0"/>
              <a:t>Streamflow Graphs</a:t>
            </a:r>
            <a:endParaRPr lang="en-US" sz="3200" dirty="0"/>
          </a:p>
        </p:txBody>
      </p:sp>
      <p:sp>
        <p:nvSpPr>
          <p:cNvPr id="3" name="Content Placeholder 2"/>
          <p:cNvSpPr>
            <a:spLocks noGrp="1"/>
          </p:cNvSpPr>
          <p:nvPr>
            <p:ph idx="1"/>
          </p:nvPr>
        </p:nvSpPr>
        <p:spPr>
          <a:xfrm>
            <a:off x="457200" y="990600"/>
            <a:ext cx="8229600" cy="5486400"/>
          </a:xfrm>
        </p:spPr>
        <p:txBody>
          <a:bodyPr>
            <a:normAutofit fontScale="92500" lnSpcReduction="20000"/>
          </a:bodyPr>
          <a:lstStyle/>
          <a:p>
            <a:r>
              <a:rPr lang="en-US" dirty="0" smtClean="0"/>
              <a:t>For each of the 34 gages, EPD has prepared a graph that shows monthly average streamflow from January 1, 2015  through December 31, 2015; </a:t>
            </a:r>
          </a:p>
          <a:p>
            <a:r>
              <a:rPr lang="en-US" dirty="0" smtClean="0"/>
              <a:t>To help put these streamflow conditions into perspective, for comparison purposes, each graph also shows:</a:t>
            </a:r>
          </a:p>
          <a:p>
            <a:pPr lvl="1"/>
            <a:r>
              <a:rPr lang="en-US" dirty="0" smtClean="0"/>
              <a:t>Monthly average streamflows for the years 2007 and 2011 when streamflows were at or near recorded low levels across much of the state; and</a:t>
            </a:r>
          </a:p>
          <a:p>
            <a:pPr lvl="1"/>
            <a:r>
              <a:rPr lang="en-US" dirty="0" smtClean="0"/>
              <a:t>A statistical composite of historical conditions showing the </a:t>
            </a:r>
            <a:r>
              <a:rPr lang="en-US" dirty="0"/>
              <a:t>“driest” 50, 20, 10, and 5 percent of all recorded </a:t>
            </a:r>
            <a:r>
              <a:rPr lang="en-US" dirty="0" smtClean="0"/>
              <a:t>monthly average stream flows at </a:t>
            </a:r>
            <a:r>
              <a:rPr lang="en-US" dirty="0"/>
              <a:t>the same </a:t>
            </a:r>
            <a:r>
              <a:rPr lang="en-US" dirty="0" smtClean="0"/>
              <a:t>gage</a:t>
            </a:r>
            <a:r>
              <a:rPr lang="en-US" dirty="0"/>
              <a:t>.</a:t>
            </a:r>
          </a:p>
        </p:txBody>
      </p:sp>
      <p:sp>
        <p:nvSpPr>
          <p:cNvPr id="4" name="Slide Number Placeholder 3"/>
          <p:cNvSpPr>
            <a:spLocks noGrp="1"/>
          </p:cNvSpPr>
          <p:nvPr>
            <p:ph type="sldNum" sz="quarter" idx="12"/>
          </p:nvPr>
        </p:nvSpPr>
        <p:spPr/>
        <p:txBody>
          <a:bodyPr/>
          <a:lstStyle/>
          <a:p>
            <a:fld id="{ABBCF1EC-C033-4120-BAC6-F9A4938E775D}" type="slidenum">
              <a:rPr lang="en-US" smtClean="0"/>
              <a:t>18</a:t>
            </a:fld>
            <a:endParaRPr lang="en-US"/>
          </a:p>
        </p:txBody>
      </p:sp>
    </p:spTree>
    <p:extLst>
      <p:ext uri="{BB962C8B-B14F-4D97-AF65-F5344CB8AC3E}">
        <p14:creationId xmlns:p14="http://schemas.microsoft.com/office/powerpoint/2010/main" val="4257476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sz="3600" dirty="0" smtClean="0">
                <a:latin typeface="+mn-lt"/>
              </a:rPr>
              <a:t>How to Read the Streamflow Graphs</a:t>
            </a:r>
            <a:br>
              <a:rPr lang="en-US" sz="3600" dirty="0" smtClean="0">
                <a:latin typeface="+mn-lt"/>
              </a:rPr>
            </a:br>
            <a:r>
              <a:rPr lang="en-US" sz="3600" u="sng" dirty="0">
                <a:latin typeface="+mn-lt"/>
              </a:rPr>
              <a:t>Example #1:</a:t>
            </a:r>
            <a:r>
              <a:rPr lang="en-US" sz="3600" dirty="0">
                <a:latin typeface="+mn-lt"/>
              </a:rPr>
              <a:t> </a:t>
            </a:r>
            <a:r>
              <a:rPr lang="en-US" sz="3600" b="1" dirty="0">
                <a:latin typeface="+mn-lt"/>
                <a:hlinkClick r:id="rId2" action="ppaction://hlinksldjump"/>
              </a:rPr>
              <a:t>Etowah River at Canton</a:t>
            </a:r>
            <a:r>
              <a:rPr lang="en-US" sz="3600" dirty="0">
                <a:latin typeface="+mn-lt"/>
                <a:hlinkClick r:id="rId2" action="ppaction://hlinksldjump"/>
              </a:rPr>
              <a:t>  </a:t>
            </a:r>
            <a:r>
              <a:rPr lang="en-US" dirty="0"/>
              <a:t/>
            </a:r>
            <a:br>
              <a:rPr lang="en-US" dirty="0"/>
            </a:br>
            <a:r>
              <a:rPr lang="en-US" dirty="0"/>
              <a:t> </a:t>
            </a:r>
          </a:p>
        </p:txBody>
      </p:sp>
      <p:sp>
        <p:nvSpPr>
          <p:cNvPr id="3" name="Content Placeholder 2"/>
          <p:cNvSpPr>
            <a:spLocks noGrp="1"/>
          </p:cNvSpPr>
          <p:nvPr>
            <p:ph idx="1"/>
          </p:nvPr>
        </p:nvSpPr>
        <p:spPr>
          <a:xfrm>
            <a:off x="457200" y="1447800"/>
            <a:ext cx="8229600" cy="4525963"/>
          </a:xfrm>
        </p:spPr>
        <p:txBody>
          <a:bodyPr>
            <a:noAutofit/>
          </a:bodyPr>
          <a:lstStyle/>
          <a:p>
            <a:pPr marL="0" indent="0">
              <a:buNone/>
            </a:pPr>
            <a:r>
              <a:rPr lang="en-US" sz="2000" dirty="0"/>
              <a:t>T</a:t>
            </a:r>
            <a:r>
              <a:rPr lang="en-US" sz="2000" dirty="0" smtClean="0"/>
              <a:t>he streamflow graph for Gage #5, </a:t>
            </a:r>
            <a:r>
              <a:rPr lang="en-US" sz="2000" dirty="0" smtClean="0">
                <a:hlinkClick r:id="rId2" action="ppaction://hlinksldjump"/>
              </a:rPr>
              <a:t>USGS Etowah River gage at Canton</a:t>
            </a:r>
            <a:r>
              <a:rPr lang="en-US" sz="2000" dirty="0" smtClean="0"/>
              <a:t> shows :</a:t>
            </a:r>
          </a:p>
          <a:p>
            <a:pPr lvl="1"/>
            <a:r>
              <a:rPr lang="en-US" sz="2000" dirty="0" smtClean="0"/>
              <a:t>Average </a:t>
            </a:r>
            <a:r>
              <a:rPr lang="en-US" sz="2000" dirty="0"/>
              <a:t>stream flow </a:t>
            </a:r>
            <a:r>
              <a:rPr lang="en-US" sz="2000" dirty="0" smtClean="0"/>
              <a:t>for May 2015 was 1008 </a:t>
            </a:r>
            <a:r>
              <a:rPr lang="en-US" sz="2000" dirty="0" err="1" smtClean="0"/>
              <a:t>cfs</a:t>
            </a:r>
            <a:r>
              <a:rPr lang="en-US" sz="2000" dirty="0" smtClean="0"/>
              <a:t>. The statistical composite of all historical data for this gage shows that average streamflow in May has historically been lower than May 2015 about 50% of the time; about 50% of the time in May it has been higher.</a:t>
            </a:r>
          </a:p>
          <a:p>
            <a:pPr lvl="1"/>
            <a:r>
              <a:rPr lang="en-US" sz="2000" dirty="0" smtClean="0"/>
              <a:t>Average stream flow in </a:t>
            </a:r>
            <a:r>
              <a:rPr lang="en-US" sz="2000" dirty="0"/>
              <a:t>May 2011 was </a:t>
            </a:r>
            <a:r>
              <a:rPr lang="en-US" sz="2000" dirty="0" smtClean="0"/>
              <a:t>726 </a:t>
            </a:r>
            <a:r>
              <a:rPr lang="en-US" sz="2000" dirty="0" err="1" smtClean="0"/>
              <a:t>cfs</a:t>
            </a:r>
            <a:r>
              <a:rPr lang="en-US" sz="2000" dirty="0" smtClean="0"/>
              <a:t>. The statistical composite of all historical data for this gage shows that average streamflow for May has historically been lower than May 2011 only 20% of the time; 80% of the time in May it has been higher.</a:t>
            </a:r>
            <a:endParaRPr lang="en-US" sz="2000" dirty="0"/>
          </a:p>
          <a:p>
            <a:pPr lvl="1"/>
            <a:r>
              <a:rPr lang="en-US" sz="2000" dirty="0"/>
              <a:t>Average stream flow in May </a:t>
            </a:r>
            <a:r>
              <a:rPr lang="en-US" sz="2000" dirty="0" smtClean="0"/>
              <a:t>2007 </a:t>
            </a:r>
            <a:r>
              <a:rPr lang="en-US" sz="2000" dirty="0"/>
              <a:t>was </a:t>
            </a:r>
            <a:r>
              <a:rPr lang="en-US" sz="2000" dirty="0" smtClean="0"/>
              <a:t>512 </a:t>
            </a:r>
            <a:r>
              <a:rPr lang="en-US" sz="2000" dirty="0" err="1" smtClean="0"/>
              <a:t>cfs</a:t>
            </a:r>
            <a:r>
              <a:rPr lang="en-US" sz="2000" dirty="0"/>
              <a:t>. The statistical composite of all historical data for this gage shows that average streamflow for May has historically been lower than May </a:t>
            </a:r>
            <a:r>
              <a:rPr lang="en-US" sz="2000" dirty="0" smtClean="0"/>
              <a:t>2007 </a:t>
            </a:r>
            <a:r>
              <a:rPr lang="en-US" sz="2000" dirty="0"/>
              <a:t>only </a:t>
            </a:r>
            <a:r>
              <a:rPr lang="en-US" sz="2000" dirty="0" smtClean="0"/>
              <a:t>5% </a:t>
            </a:r>
            <a:r>
              <a:rPr lang="en-US" sz="2000" dirty="0"/>
              <a:t>of the time; </a:t>
            </a:r>
            <a:r>
              <a:rPr lang="en-US" sz="2000" dirty="0" smtClean="0"/>
              <a:t>95% </a:t>
            </a:r>
            <a:r>
              <a:rPr lang="en-US" sz="2000" dirty="0"/>
              <a:t>of the time in May it has been higher.</a:t>
            </a:r>
          </a:p>
          <a:p>
            <a:pPr lvl="1"/>
            <a:r>
              <a:rPr lang="en-US" sz="2000" dirty="0" smtClean="0"/>
              <a:t>The lowest recorded average stream flow for May was 480 </a:t>
            </a:r>
            <a:r>
              <a:rPr lang="en-US" sz="2000" dirty="0" err="1" smtClean="0"/>
              <a:t>cfs</a:t>
            </a:r>
            <a:r>
              <a:rPr lang="en-US" sz="2000" dirty="0" smtClean="0"/>
              <a:t>.</a:t>
            </a:r>
            <a:endParaRPr lang="en-US" sz="2000" dirty="0"/>
          </a:p>
        </p:txBody>
      </p:sp>
      <p:sp>
        <p:nvSpPr>
          <p:cNvPr id="4" name="Slide Number Placeholder 3"/>
          <p:cNvSpPr>
            <a:spLocks noGrp="1"/>
          </p:cNvSpPr>
          <p:nvPr>
            <p:ph type="sldNum" sz="quarter" idx="12"/>
          </p:nvPr>
        </p:nvSpPr>
        <p:spPr/>
        <p:txBody>
          <a:bodyPr/>
          <a:lstStyle/>
          <a:p>
            <a:fld id="{ABBCF1EC-C033-4120-BAC6-F9A4938E775D}" type="slidenum">
              <a:rPr lang="en-US" smtClean="0"/>
              <a:t>19</a:t>
            </a:fld>
            <a:endParaRPr lang="en-US"/>
          </a:p>
        </p:txBody>
      </p:sp>
    </p:spTree>
    <p:extLst>
      <p:ext uri="{BB962C8B-B14F-4D97-AF65-F5344CB8AC3E}">
        <p14:creationId xmlns:p14="http://schemas.microsoft.com/office/powerpoint/2010/main" val="26168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63562"/>
          </a:xfrm>
        </p:spPr>
        <p:txBody>
          <a:bodyPr>
            <a:noAutofit/>
          </a:bodyPr>
          <a:lstStyle/>
          <a:p>
            <a:r>
              <a:rPr lang="en-US" sz="3200" dirty="0" smtClean="0">
                <a:latin typeface="+mn-lt"/>
              </a:rPr>
              <a:t>Background</a:t>
            </a:r>
            <a:endParaRPr lang="en-US" sz="3200" dirty="0">
              <a:latin typeface="+mn-lt"/>
            </a:endParaRPr>
          </a:p>
        </p:txBody>
      </p:sp>
      <p:sp>
        <p:nvSpPr>
          <p:cNvPr id="3" name="Content Placeholder 2"/>
          <p:cNvSpPr>
            <a:spLocks noGrp="1"/>
          </p:cNvSpPr>
          <p:nvPr>
            <p:ph idx="1"/>
          </p:nvPr>
        </p:nvSpPr>
        <p:spPr>
          <a:xfrm>
            <a:off x="381000" y="1295400"/>
            <a:ext cx="8229600" cy="5287963"/>
          </a:xfrm>
        </p:spPr>
        <p:txBody>
          <a:bodyPr>
            <a:normAutofit/>
          </a:bodyPr>
          <a:lstStyle/>
          <a:p>
            <a:pPr marL="0" indent="0">
              <a:buNone/>
            </a:pPr>
            <a:r>
              <a:rPr lang="en-US" sz="2000" dirty="0" smtClean="0"/>
              <a:t>Pursuant to the Rules for Drought Management, </a:t>
            </a:r>
            <a:r>
              <a:rPr lang="en-US" sz="2000" u="sng" dirty="0" smtClean="0"/>
              <a:t>Section 391-3-3-.04  Drought Indicators and Triggers</a:t>
            </a:r>
            <a:r>
              <a:rPr lang="en-US" sz="2000" dirty="0" smtClean="0"/>
              <a:t>, the Director of EPD monitors </a:t>
            </a:r>
            <a:r>
              <a:rPr lang="en-US" sz="2000" dirty="0"/>
              <a:t>climatic indicators and water supply conditions </a:t>
            </a:r>
            <a:r>
              <a:rPr lang="en-US" sz="2000" dirty="0" smtClean="0"/>
              <a:t>to </a:t>
            </a:r>
            <a:r>
              <a:rPr lang="en-US" sz="2000" dirty="0"/>
              <a:t>assess drought occurrence and severity, and its impact upon the ability of </a:t>
            </a:r>
            <a:r>
              <a:rPr lang="en-US" sz="2000" dirty="0" smtClean="0"/>
              <a:t>public </a:t>
            </a:r>
            <a:r>
              <a:rPr lang="en-US" sz="2000" dirty="0"/>
              <a:t>water systems to provide adequate supplies of </a:t>
            </a:r>
            <a:r>
              <a:rPr lang="en-US" sz="2000" dirty="0" smtClean="0"/>
              <a:t>water.  These </a:t>
            </a:r>
            <a:r>
              <a:rPr lang="en-US" sz="2000" dirty="0"/>
              <a:t>indicators and conditions may </a:t>
            </a:r>
            <a:r>
              <a:rPr lang="en-US" sz="2000" dirty="0" smtClean="0"/>
              <a:t>include, </a:t>
            </a:r>
            <a:r>
              <a:rPr lang="en-US" sz="2000" dirty="0"/>
              <a:t>but </a:t>
            </a:r>
            <a:r>
              <a:rPr lang="en-US" sz="2000" dirty="0" smtClean="0"/>
              <a:t>not </a:t>
            </a:r>
            <a:r>
              <a:rPr lang="en-US" sz="2000" dirty="0"/>
              <a:t>be </a:t>
            </a:r>
            <a:r>
              <a:rPr lang="en-US" sz="2000" dirty="0" smtClean="0"/>
              <a:t>limited, </a:t>
            </a:r>
            <a:r>
              <a:rPr lang="en-US" sz="2000" dirty="0"/>
              <a:t>to the following:</a:t>
            </a:r>
          </a:p>
          <a:p>
            <a:r>
              <a:rPr lang="en-US" sz="2000" dirty="0"/>
              <a:t>U.S. Drought Monitor; </a:t>
            </a:r>
          </a:p>
          <a:p>
            <a:r>
              <a:rPr lang="en-US" sz="2000" dirty="0" smtClean="0"/>
              <a:t>Precipitation;</a:t>
            </a:r>
            <a:r>
              <a:rPr lang="en-US" sz="2000" dirty="0"/>
              <a:t> </a:t>
            </a:r>
          </a:p>
          <a:p>
            <a:r>
              <a:rPr lang="en-US" sz="2000" dirty="0" smtClean="0"/>
              <a:t>Streamflow;</a:t>
            </a:r>
            <a:r>
              <a:rPr lang="en-US" sz="2000" dirty="0"/>
              <a:t> </a:t>
            </a:r>
          </a:p>
          <a:p>
            <a:r>
              <a:rPr lang="en-US" sz="2000" dirty="0" smtClean="0"/>
              <a:t>Groundwater;</a:t>
            </a:r>
            <a:r>
              <a:rPr lang="en-US" sz="2000" dirty="0"/>
              <a:t> </a:t>
            </a:r>
          </a:p>
          <a:p>
            <a:r>
              <a:rPr lang="en-US" sz="2000" dirty="0" smtClean="0"/>
              <a:t>Reservoir levels;</a:t>
            </a:r>
            <a:r>
              <a:rPr lang="en-US" sz="2000" dirty="0"/>
              <a:t> </a:t>
            </a:r>
          </a:p>
          <a:p>
            <a:r>
              <a:rPr lang="en-US" sz="2000" dirty="0" smtClean="0"/>
              <a:t>Short term climate predictions;</a:t>
            </a:r>
          </a:p>
          <a:p>
            <a:r>
              <a:rPr lang="en-US" sz="2000" dirty="0" smtClean="0"/>
              <a:t>Soil </a:t>
            </a:r>
            <a:r>
              <a:rPr lang="en-US" sz="2000" dirty="0"/>
              <a:t>moisture; </a:t>
            </a:r>
            <a:r>
              <a:rPr lang="en-US" sz="2000" dirty="0" smtClean="0"/>
              <a:t>and</a:t>
            </a:r>
            <a:endParaRPr lang="en-US" sz="2000" dirty="0"/>
          </a:p>
          <a:p>
            <a:r>
              <a:rPr lang="en-US" sz="2000" dirty="0" smtClean="0"/>
              <a:t>Water supply conditions</a:t>
            </a:r>
            <a:r>
              <a:rPr lang="en-US" sz="2000" dirty="0"/>
              <a:t>.</a:t>
            </a:r>
          </a:p>
          <a:p>
            <a:endParaRPr lang="en-US" sz="2000" dirty="0"/>
          </a:p>
        </p:txBody>
      </p:sp>
      <p:sp>
        <p:nvSpPr>
          <p:cNvPr id="4" name="Slide Number Placeholder 3"/>
          <p:cNvSpPr>
            <a:spLocks noGrp="1"/>
          </p:cNvSpPr>
          <p:nvPr>
            <p:ph type="sldNum" sz="quarter" idx="12"/>
          </p:nvPr>
        </p:nvSpPr>
        <p:spPr/>
        <p:txBody>
          <a:bodyPr/>
          <a:lstStyle/>
          <a:p>
            <a:fld id="{E2BBE89F-BD2C-47AF-B152-5060FEBAA9D8}" type="slidenum">
              <a:rPr lang="en-US" smtClean="0"/>
              <a:t>2</a:t>
            </a:fld>
            <a:endParaRPr lang="en-US"/>
          </a:p>
        </p:txBody>
      </p:sp>
    </p:spTree>
    <p:extLst>
      <p:ext uri="{BB962C8B-B14F-4D97-AF65-F5344CB8AC3E}">
        <p14:creationId xmlns:p14="http://schemas.microsoft.com/office/powerpoint/2010/main" val="4110941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sz="3600" dirty="0" smtClean="0"/>
              <a:t>How to Read the Streamflow Graphs</a:t>
            </a:r>
            <a:br>
              <a:rPr lang="en-US" sz="3600" dirty="0" smtClean="0"/>
            </a:br>
            <a:r>
              <a:rPr lang="en-US" sz="3600" u="sng" dirty="0"/>
              <a:t>Example </a:t>
            </a:r>
            <a:r>
              <a:rPr lang="en-US" sz="3600" u="sng" dirty="0" smtClean="0"/>
              <a:t>#2:</a:t>
            </a:r>
            <a:r>
              <a:rPr lang="en-US" sz="3600" dirty="0" smtClean="0"/>
              <a:t> </a:t>
            </a:r>
            <a:r>
              <a:rPr lang="en-US" sz="3600" b="1" dirty="0" smtClean="0">
                <a:hlinkClick r:id="rId2" action="ppaction://hlinksldjump"/>
              </a:rPr>
              <a:t>Flint River at Albany</a:t>
            </a:r>
            <a:r>
              <a:rPr lang="en-US" sz="3600" dirty="0" smtClean="0">
                <a:hlinkClick r:id="rId2" action="ppaction://hlinksldjump"/>
              </a:rPr>
              <a:t> </a:t>
            </a:r>
            <a:r>
              <a:rPr lang="en-US" dirty="0"/>
              <a:t/>
            </a:r>
            <a:br>
              <a:rPr lang="en-US" dirty="0"/>
            </a:br>
            <a:r>
              <a:rPr lang="en-US" dirty="0"/>
              <a:t> </a:t>
            </a:r>
          </a:p>
        </p:txBody>
      </p:sp>
      <p:sp>
        <p:nvSpPr>
          <p:cNvPr id="3" name="Content Placeholder 2"/>
          <p:cNvSpPr>
            <a:spLocks noGrp="1"/>
          </p:cNvSpPr>
          <p:nvPr>
            <p:ph idx="1"/>
          </p:nvPr>
        </p:nvSpPr>
        <p:spPr/>
        <p:txBody>
          <a:bodyPr>
            <a:normAutofit fontScale="92500"/>
          </a:bodyPr>
          <a:lstStyle/>
          <a:p>
            <a:pPr marL="0" indent="0">
              <a:buNone/>
            </a:pPr>
            <a:r>
              <a:rPr lang="en-US" sz="2200" dirty="0" smtClean="0"/>
              <a:t>The streamflow graph for Gage #11,  </a:t>
            </a:r>
            <a:r>
              <a:rPr lang="en-US" sz="2200" dirty="0" smtClean="0">
                <a:hlinkClick r:id="rId2" action="ppaction://hlinksldjump"/>
              </a:rPr>
              <a:t>USGS Flint River gage at Albany</a:t>
            </a:r>
            <a:r>
              <a:rPr lang="en-US" sz="2200" dirty="0"/>
              <a:t> </a:t>
            </a:r>
            <a:r>
              <a:rPr lang="en-US" sz="2200" dirty="0" smtClean="0"/>
              <a:t>shows:</a:t>
            </a:r>
          </a:p>
          <a:p>
            <a:pPr lvl="1"/>
            <a:r>
              <a:rPr lang="en-US" sz="2200" dirty="0" smtClean="0"/>
              <a:t>Average </a:t>
            </a:r>
            <a:r>
              <a:rPr lang="en-US" sz="2200" dirty="0"/>
              <a:t>stream flow </a:t>
            </a:r>
            <a:r>
              <a:rPr lang="en-US" sz="2200" dirty="0" smtClean="0"/>
              <a:t>for May 2015 was 3361 </a:t>
            </a:r>
            <a:r>
              <a:rPr lang="en-US" sz="2200" dirty="0" err="1" smtClean="0"/>
              <a:t>cfs</a:t>
            </a:r>
            <a:r>
              <a:rPr lang="en-US" sz="2200" dirty="0" smtClean="0"/>
              <a:t>. The statistical composite of all historical data for this gage shows that average streamflow in May has historically been lower than May 2015 about 50% of the time; about 50% of the time in May it has been higher.</a:t>
            </a:r>
          </a:p>
          <a:p>
            <a:pPr lvl="1"/>
            <a:r>
              <a:rPr lang="en-US" sz="2200" dirty="0" smtClean="0"/>
              <a:t>Average stream flow in </a:t>
            </a:r>
            <a:r>
              <a:rPr lang="en-US" sz="2200" dirty="0"/>
              <a:t>May 2011 was </a:t>
            </a:r>
            <a:r>
              <a:rPr lang="en-US" sz="2200" dirty="0" smtClean="0"/>
              <a:t>1575 </a:t>
            </a:r>
            <a:r>
              <a:rPr lang="en-US" sz="2200" dirty="0" err="1" smtClean="0"/>
              <a:t>cfs</a:t>
            </a:r>
            <a:r>
              <a:rPr lang="en-US" sz="2200" dirty="0" smtClean="0"/>
              <a:t>. The statistical composite of all historical data for this gage shows that average streamflow for May has historically been lower than May 2011 only 10% of the time; 90% of the time in May it has been higher.</a:t>
            </a:r>
            <a:endParaRPr lang="en-US" sz="2200" dirty="0"/>
          </a:p>
          <a:p>
            <a:pPr lvl="1"/>
            <a:r>
              <a:rPr lang="en-US" sz="2200" dirty="0"/>
              <a:t>Average stream flow in May </a:t>
            </a:r>
            <a:r>
              <a:rPr lang="en-US" sz="2200" dirty="0" smtClean="0"/>
              <a:t>2007 </a:t>
            </a:r>
            <a:r>
              <a:rPr lang="en-US" sz="2200" dirty="0"/>
              <a:t>was </a:t>
            </a:r>
            <a:r>
              <a:rPr lang="en-US" sz="2200" dirty="0" smtClean="0"/>
              <a:t>1291 </a:t>
            </a:r>
            <a:r>
              <a:rPr lang="en-US" sz="2200" dirty="0" err="1" smtClean="0"/>
              <a:t>cfs</a:t>
            </a:r>
            <a:r>
              <a:rPr lang="en-US" sz="2200" dirty="0"/>
              <a:t>. The statistical composite of all historical data for this gage shows that average streamflow for May </a:t>
            </a:r>
            <a:r>
              <a:rPr lang="en-US" sz="2200" dirty="0" smtClean="0"/>
              <a:t>equal to the historically lowest recorded average stream flow for May. </a:t>
            </a:r>
            <a:endParaRPr lang="en-US" sz="2200"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ABBCF1EC-C033-4120-BAC6-F9A4938E775D}" type="slidenum">
              <a:rPr lang="en-US" smtClean="0"/>
              <a:t>20</a:t>
            </a:fld>
            <a:endParaRPr lang="en-US"/>
          </a:p>
        </p:txBody>
      </p:sp>
    </p:spTree>
    <p:extLst>
      <p:ext uri="{BB962C8B-B14F-4D97-AF65-F5344CB8AC3E}">
        <p14:creationId xmlns:p14="http://schemas.microsoft.com/office/powerpoint/2010/main" val="11662266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2997961865"/>
              </p:ext>
            </p:extLst>
          </p:nvPr>
        </p:nvGraphicFramePr>
        <p:xfrm>
          <a:off x="228600" y="228600"/>
          <a:ext cx="8667750"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45829" y="6019800"/>
            <a:ext cx="1371601"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21</a:t>
            </a:fld>
            <a:endParaRPr lang="en-US"/>
          </a:p>
        </p:txBody>
      </p:sp>
    </p:spTree>
    <p:extLst>
      <p:ext uri="{BB962C8B-B14F-4D97-AF65-F5344CB8AC3E}">
        <p14:creationId xmlns:p14="http://schemas.microsoft.com/office/powerpoint/2010/main" val="14653479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819553082"/>
              </p:ext>
            </p:extLst>
          </p:nvPr>
        </p:nvGraphicFramePr>
        <p:xfrm>
          <a:off x="228600" y="152401"/>
          <a:ext cx="8667750" cy="6172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391400" y="6019800"/>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22</a:t>
            </a:fld>
            <a:endParaRPr lang="en-US"/>
          </a:p>
        </p:txBody>
      </p:sp>
    </p:spTree>
    <p:extLst>
      <p:ext uri="{BB962C8B-B14F-4D97-AF65-F5344CB8AC3E}">
        <p14:creationId xmlns:p14="http://schemas.microsoft.com/office/powerpoint/2010/main" val="3029948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1279299471"/>
              </p:ext>
            </p:extLst>
          </p:nvPr>
        </p:nvGraphicFramePr>
        <p:xfrm>
          <a:off x="228600" y="228600"/>
          <a:ext cx="8667750" cy="6019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391400" y="5977039"/>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23</a:t>
            </a:fld>
            <a:endParaRPr lang="en-US"/>
          </a:p>
        </p:txBody>
      </p:sp>
    </p:spTree>
    <p:extLst>
      <p:ext uri="{BB962C8B-B14F-4D97-AF65-F5344CB8AC3E}">
        <p14:creationId xmlns:p14="http://schemas.microsoft.com/office/powerpoint/2010/main" val="41929728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539922013"/>
              </p:ext>
            </p:extLst>
          </p:nvPr>
        </p:nvGraphicFramePr>
        <p:xfrm>
          <a:off x="228600" y="152400"/>
          <a:ext cx="8667750" cy="596741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7467599" y="5825422"/>
            <a:ext cx="1447799"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24</a:t>
            </a:fld>
            <a:endParaRPr lang="en-US"/>
          </a:p>
        </p:txBody>
      </p:sp>
    </p:spTree>
    <p:extLst>
      <p:ext uri="{BB962C8B-B14F-4D97-AF65-F5344CB8AC3E}">
        <p14:creationId xmlns:p14="http://schemas.microsoft.com/office/powerpoint/2010/main" val="30533320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noGrp="1"/>
          </p:cNvGraphicFramePr>
          <p:nvPr>
            <p:extLst>
              <p:ext uri="{D42A27DB-BD31-4B8C-83A1-F6EECF244321}">
                <p14:modId xmlns:p14="http://schemas.microsoft.com/office/powerpoint/2010/main" val="1794074173"/>
              </p:ext>
            </p:extLst>
          </p:nvPr>
        </p:nvGraphicFramePr>
        <p:xfrm>
          <a:off x="228600" y="228600"/>
          <a:ext cx="8667750" cy="575547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1143000" y="5828159"/>
            <a:ext cx="2438400" cy="369332"/>
          </a:xfrm>
          <a:prstGeom prst="rect">
            <a:avLst/>
          </a:prstGeom>
          <a:noFill/>
        </p:spPr>
        <p:txBody>
          <a:bodyPr wrap="square" rtlCol="0">
            <a:spAutoFit/>
          </a:bodyPr>
          <a:lstStyle/>
          <a:p>
            <a:r>
              <a:rPr lang="en-US" u="sng" dirty="0">
                <a:solidFill>
                  <a:srgbClr val="00B0F0"/>
                </a:solidFill>
                <a:hlinkClick r:id="rId3" action="ppaction://hlinksldjump"/>
              </a:rPr>
              <a:t>Back to Interpretation</a:t>
            </a:r>
            <a:endParaRPr lang="en-US" u="sng" dirty="0">
              <a:solidFill>
                <a:srgbClr val="00B0F0"/>
              </a:solidFill>
            </a:endParaRPr>
          </a:p>
        </p:txBody>
      </p:sp>
      <p:sp>
        <p:nvSpPr>
          <p:cNvPr id="11" name="TextBox 10"/>
          <p:cNvSpPr txBox="1"/>
          <p:nvPr/>
        </p:nvSpPr>
        <p:spPr>
          <a:xfrm>
            <a:off x="7391400" y="5828159"/>
            <a:ext cx="1371600" cy="369332"/>
          </a:xfrm>
          <a:prstGeom prst="rect">
            <a:avLst/>
          </a:prstGeom>
          <a:noFill/>
        </p:spPr>
        <p:txBody>
          <a:bodyPr wrap="square" rtlCol="0">
            <a:spAutoFit/>
          </a:bodyPr>
          <a:lstStyle/>
          <a:p>
            <a:r>
              <a:rPr lang="en-US" u="sng" dirty="0">
                <a:solidFill>
                  <a:srgbClr val="00B0F0"/>
                </a:solidFill>
                <a:hlinkClick r:id="rId4"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25</a:t>
            </a:fld>
            <a:endParaRPr lang="en-US"/>
          </a:p>
        </p:txBody>
      </p:sp>
    </p:spTree>
    <p:extLst>
      <p:ext uri="{BB962C8B-B14F-4D97-AF65-F5344CB8AC3E}">
        <p14:creationId xmlns:p14="http://schemas.microsoft.com/office/powerpoint/2010/main" val="35849604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1337542587"/>
              </p:ext>
            </p:extLst>
          </p:nvPr>
        </p:nvGraphicFramePr>
        <p:xfrm>
          <a:off x="228600" y="152400"/>
          <a:ext cx="866775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391400" y="5879068"/>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26</a:t>
            </a:fld>
            <a:endParaRPr lang="en-US"/>
          </a:p>
        </p:txBody>
      </p:sp>
    </p:spTree>
    <p:extLst>
      <p:ext uri="{BB962C8B-B14F-4D97-AF65-F5344CB8AC3E}">
        <p14:creationId xmlns:p14="http://schemas.microsoft.com/office/powerpoint/2010/main" val="25973448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607787947"/>
              </p:ext>
            </p:extLst>
          </p:nvPr>
        </p:nvGraphicFramePr>
        <p:xfrm>
          <a:off x="228600" y="152401"/>
          <a:ext cx="866775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934279"/>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27</a:t>
            </a:fld>
            <a:endParaRPr lang="en-US"/>
          </a:p>
        </p:txBody>
      </p:sp>
    </p:spTree>
    <p:extLst>
      <p:ext uri="{BB962C8B-B14F-4D97-AF65-F5344CB8AC3E}">
        <p14:creationId xmlns:p14="http://schemas.microsoft.com/office/powerpoint/2010/main" val="35034778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914132560"/>
              </p:ext>
            </p:extLst>
          </p:nvPr>
        </p:nvGraphicFramePr>
        <p:xfrm>
          <a:off x="238125" y="152401"/>
          <a:ext cx="8667750" cy="586739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889563"/>
            <a:ext cx="14478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28</a:t>
            </a:fld>
            <a:endParaRPr lang="en-US"/>
          </a:p>
        </p:txBody>
      </p:sp>
    </p:spTree>
    <p:extLst>
      <p:ext uri="{BB962C8B-B14F-4D97-AF65-F5344CB8AC3E}">
        <p14:creationId xmlns:p14="http://schemas.microsoft.com/office/powerpoint/2010/main" val="5457525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692715331"/>
              </p:ext>
            </p:extLst>
          </p:nvPr>
        </p:nvGraphicFramePr>
        <p:xfrm>
          <a:off x="228600" y="228600"/>
          <a:ext cx="866775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802868"/>
            <a:ext cx="15240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29</a:t>
            </a:fld>
            <a:endParaRPr lang="en-US"/>
          </a:p>
        </p:txBody>
      </p:sp>
    </p:spTree>
    <p:extLst>
      <p:ext uri="{BB962C8B-B14F-4D97-AF65-F5344CB8AC3E}">
        <p14:creationId xmlns:p14="http://schemas.microsoft.com/office/powerpoint/2010/main" val="449161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3200" dirty="0" smtClean="0">
                <a:solidFill>
                  <a:prstClr val="black"/>
                </a:solidFill>
                <a:latin typeface="+mn-lt"/>
              </a:rPr>
              <a:t>Background</a:t>
            </a:r>
            <a:endParaRPr lang="en-US" dirty="0">
              <a:latin typeface="+mn-lt"/>
            </a:endParaRPr>
          </a:p>
        </p:txBody>
      </p:sp>
      <p:sp>
        <p:nvSpPr>
          <p:cNvPr id="3" name="Content Placeholder 2"/>
          <p:cNvSpPr>
            <a:spLocks noGrp="1"/>
          </p:cNvSpPr>
          <p:nvPr>
            <p:ph idx="1"/>
          </p:nvPr>
        </p:nvSpPr>
        <p:spPr>
          <a:xfrm>
            <a:off x="457200" y="1143000"/>
            <a:ext cx="8229600" cy="5486400"/>
          </a:xfrm>
        </p:spPr>
        <p:txBody>
          <a:bodyPr>
            <a:normAutofit fontScale="85000" lnSpcReduction="10000"/>
          </a:bodyPr>
          <a:lstStyle/>
          <a:p>
            <a:r>
              <a:rPr lang="en-US" sz="2600" dirty="0" smtClean="0"/>
              <a:t>The Rules require EPD to report on </a:t>
            </a:r>
            <a:r>
              <a:rPr lang="en-US" sz="2600" dirty="0"/>
              <a:t>current climatic </a:t>
            </a:r>
            <a:r>
              <a:rPr lang="en-US" sz="2600" dirty="0" smtClean="0"/>
              <a:t>indicators at </a:t>
            </a:r>
            <a:r>
              <a:rPr lang="en-US" sz="2600" dirty="0"/>
              <a:t>least </a:t>
            </a:r>
            <a:r>
              <a:rPr lang="en-US" sz="2600" dirty="0" smtClean="0"/>
              <a:t>semi-annually or monthly when any part of the state has experienced at </a:t>
            </a:r>
            <a:r>
              <a:rPr lang="en-US" sz="2600" dirty="0"/>
              <a:t>least two consecutive </a:t>
            </a:r>
            <a:r>
              <a:rPr lang="en-US" sz="2600" dirty="0" smtClean="0"/>
              <a:t>months of severe drought. </a:t>
            </a:r>
          </a:p>
          <a:p>
            <a:r>
              <a:rPr lang="en-US" sz="2600" dirty="0" smtClean="0"/>
              <a:t>This report compares </a:t>
            </a:r>
            <a:r>
              <a:rPr lang="en-US" sz="2600" dirty="0"/>
              <a:t>current </a:t>
            </a:r>
            <a:r>
              <a:rPr lang="en-US" sz="2600" dirty="0" smtClean="0"/>
              <a:t>conditions </a:t>
            </a:r>
            <a:r>
              <a:rPr lang="en-US" sz="2600" dirty="0"/>
              <a:t>to historical levels </a:t>
            </a:r>
            <a:r>
              <a:rPr lang="en-US" sz="2600" dirty="0" smtClean="0"/>
              <a:t>(and/or </a:t>
            </a:r>
            <a:r>
              <a:rPr lang="en-US" sz="2600" dirty="0"/>
              <a:t>reservoir rule </a:t>
            </a:r>
            <a:r>
              <a:rPr lang="en-US" sz="2600" dirty="0" smtClean="0"/>
              <a:t>curves) </a:t>
            </a:r>
            <a:r>
              <a:rPr lang="en-US" sz="2600" dirty="0"/>
              <a:t>for each </a:t>
            </a:r>
            <a:r>
              <a:rPr lang="en-US" sz="2600" dirty="0" smtClean="0"/>
              <a:t>of the following indicators:</a:t>
            </a:r>
            <a:r>
              <a:rPr lang="en-US" sz="2600" dirty="0"/>
              <a:t> </a:t>
            </a:r>
            <a:endParaRPr lang="en-US" sz="2600" dirty="0" smtClean="0"/>
          </a:p>
          <a:p>
            <a:pPr lvl="1"/>
            <a:r>
              <a:rPr lang="en-US" sz="2600" dirty="0" smtClean="0"/>
              <a:t>Precipitation during the prior 3, 6, and 12 months;</a:t>
            </a:r>
            <a:r>
              <a:rPr lang="en-US" sz="2600" dirty="0"/>
              <a:t> </a:t>
            </a:r>
            <a:endParaRPr lang="en-US" sz="2600" dirty="0" smtClean="0"/>
          </a:p>
          <a:p>
            <a:pPr lvl="1"/>
            <a:r>
              <a:rPr lang="en-US" sz="2600" dirty="0" smtClean="0"/>
              <a:t>Streamflow at the select United States Geological Survey gages;</a:t>
            </a:r>
            <a:endParaRPr lang="en-US" sz="2600" dirty="0"/>
          </a:p>
          <a:p>
            <a:pPr lvl="1"/>
            <a:r>
              <a:rPr lang="en-US" sz="2600" dirty="0" smtClean="0"/>
              <a:t>Groundwater levels at select United States Geological Survey monitoring wells; and</a:t>
            </a:r>
            <a:r>
              <a:rPr lang="en-US" sz="2600" dirty="0"/>
              <a:t> </a:t>
            </a:r>
          </a:p>
          <a:p>
            <a:pPr lvl="1"/>
            <a:r>
              <a:rPr lang="en-US" sz="2600" dirty="0" smtClean="0"/>
              <a:t>Reservoir levels at </a:t>
            </a:r>
            <a:r>
              <a:rPr lang="en-US" sz="2600" dirty="0"/>
              <a:t>Allatoona Lake, Lake Hartwell, Clarks Hill Lake, </a:t>
            </a:r>
            <a:r>
              <a:rPr lang="en-US" sz="2600" dirty="0" smtClean="0"/>
              <a:t>and Lake </a:t>
            </a:r>
            <a:r>
              <a:rPr lang="en-US" sz="2600" dirty="0"/>
              <a:t>Lanier</a:t>
            </a:r>
            <a:r>
              <a:rPr lang="en-US" sz="2600" dirty="0" smtClean="0"/>
              <a:t>.</a:t>
            </a:r>
          </a:p>
          <a:p>
            <a:pPr marL="514350" indent="-457200"/>
            <a:r>
              <a:rPr lang="en-US" sz="2600" dirty="0"/>
              <a:t>The following sections of this presentation provide the data and information sources </a:t>
            </a:r>
            <a:r>
              <a:rPr lang="en-US" sz="2600" dirty="0" smtClean="0"/>
              <a:t>analyzed by </a:t>
            </a:r>
            <a:r>
              <a:rPr lang="en-US" sz="2600" dirty="0"/>
              <a:t>EPD in developing this drought indicators report for </a:t>
            </a:r>
            <a:r>
              <a:rPr lang="en-US" sz="2600" dirty="0" smtClean="0"/>
              <a:t>conditions as of December </a:t>
            </a:r>
            <a:r>
              <a:rPr lang="en-US" sz="2600" dirty="0"/>
              <a:t>31, </a:t>
            </a:r>
            <a:r>
              <a:rPr lang="en-US" sz="2600" dirty="0" smtClean="0"/>
              <a:t>2015.</a:t>
            </a:r>
            <a:endParaRPr lang="en-US" sz="2600" dirty="0"/>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3</a:t>
            </a:fld>
            <a:endParaRPr lang="en-US"/>
          </a:p>
        </p:txBody>
      </p:sp>
    </p:spTree>
    <p:extLst>
      <p:ext uri="{BB962C8B-B14F-4D97-AF65-F5344CB8AC3E}">
        <p14:creationId xmlns:p14="http://schemas.microsoft.com/office/powerpoint/2010/main" val="32439515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424136440"/>
              </p:ext>
            </p:extLst>
          </p:nvPr>
        </p:nvGraphicFramePr>
        <p:xfrm>
          <a:off x="228600" y="152400"/>
          <a:ext cx="8667750" cy="57388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522029" y="5715000"/>
            <a:ext cx="14478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30</a:t>
            </a:fld>
            <a:endParaRPr lang="en-US"/>
          </a:p>
        </p:txBody>
      </p:sp>
    </p:spTree>
    <p:extLst>
      <p:ext uri="{BB962C8B-B14F-4D97-AF65-F5344CB8AC3E}">
        <p14:creationId xmlns:p14="http://schemas.microsoft.com/office/powerpoint/2010/main" val="2413894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08705900"/>
              </p:ext>
            </p:extLst>
          </p:nvPr>
        </p:nvGraphicFramePr>
        <p:xfrm>
          <a:off x="228600" y="152400"/>
          <a:ext cx="866775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26086" y="5879068"/>
            <a:ext cx="1371599"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TextBox 3"/>
          <p:cNvSpPr txBox="1"/>
          <p:nvPr/>
        </p:nvSpPr>
        <p:spPr>
          <a:xfrm>
            <a:off x="1235365" y="5879068"/>
            <a:ext cx="2346035" cy="369332"/>
          </a:xfrm>
          <a:prstGeom prst="rect">
            <a:avLst/>
          </a:prstGeom>
          <a:noFill/>
        </p:spPr>
        <p:txBody>
          <a:bodyPr wrap="square" rtlCol="0">
            <a:spAutoFit/>
          </a:bodyPr>
          <a:lstStyle/>
          <a:p>
            <a:r>
              <a:rPr lang="en-US" u="sng" dirty="0">
                <a:solidFill>
                  <a:srgbClr val="00B0F0"/>
                </a:solidFill>
                <a:hlinkClick r:id="rId4" action="ppaction://hlinksldjump"/>
              </a:rPr>
              <a:t>Back to Interpretation</a:t>
            </a:r>
            <a:endParaRPr lang="en-US" u="sng" dirty="0">
              <a:solidFill>
                <a:srgbClr val="00B0F0"/>
              </a:solidFill>
            </a:endParaRPr>
          </a:p>
        </p:txBody>
      </p:sp>
      <p:sp>
        <p:nvSpPr>
          <p:cNvPr id="5" name="Slide Number Placeholder 4"/>
          <p:cNvSpPr>
            <a:spLocks noGrp="1"/>
          </p:cNvSpPr>
          <p:nvPr>
            <p:ph type="sldNum" sz="quarter" idx="12"/>
          </p:nvPr>
        </p:nvSpPr>
        <p:spPr/>
        <p:txBody>
          <a:bodyPr/>
          <a:lstStyle/>
          <a:p>
            <a:fld id="{E2BBE89F-BD2C-47AF-B152-5060FEBAA9D8}" type="slidenum">
              <a:rPr lang="en-US" smtClean="0"/>
              <a:t>31</a:t>
            </a:fld>
            <a:endParaRPr lang="en-US"/>
          </a:p>
        </p:txBody>
      </p:sp>
    </p:spTree>
    <p:extLst>
      <p:ext uri="{BB962C8B-B14F-4D97-AF65-F5344CB8AC3E}">
        <p14:creationId xmlns:p14="http://schemas.microsoft.com/office/powerpoint/2010/main" val="879388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867724852"/>
              </p:ext>
            </p:extLst>
          </p:nvPr>
        </p:nvGraphicFramePr>
        <p:xfrm>
          <a:off x="228600" y="152400"/>
          <a:ext cx="866775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715000"/>
            <a:ext cx="1447799"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32</a:t>
            </a:fld>
            <a:endParaRPr lang="en-US"/>
          </a:p>
        </p:txBody>
      </p:sp>
    </p:spTree>
    <p:extLst>
      <p:ext uri="{BB962C8B-B14F-4D97-AF65-F5344CB8AC3E}">
        <p14:creationId xmlns:p14="http://schemas.microsoft.com/office/powerpoint/2010/main" val="39654949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713736891"/>
              </p:ext>
            </p:extLst>
          </p:nvPr>
        </p:nvGraphicFramePr>
        <p:xfrm>
          <a:off x="228600" y="228600"/>
          <a:ext cx="866775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562600"/>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33</a:t>
            </a:fld>
            <a:endParaRPr lang="en-US"/>
          </a:p>
        </p:txBody>
      </p:sp>
    </p:spTree>
    <p:extLst>
      <p:ext uri="{BB962C8B-B14F-4D97-AF65-F5344CB8AC3E}">
        <p14:creationId xmlns:p14="http://schemas.microsoft.com/office/powerpoint/2010/main" val="9964722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713468638"/>
              </p:ext>
            </p:extLst>
          </p:nvPr>
        </p:nvGraphicFramePr>
        <p:xfrm>
          <a:off x="152400" y="152400"/>
          <a:ext cx="866775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15200" y="5638800"/>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34</a:t>
            </a:fld>
            <a:endParaRPr lang="en-US"/>
          </a:p>
        </p:txBody>
      </p:sp>
    </p:spTree>
    <p:extLst>
      <p:ext uri="{BB962C8B-B14F-4D97-AF65-F5344CB8AC3E}">
        <p14:creationId xmlns:p14="http://schemas.microsoft.com/office/powerpoint/2010/main" val="940521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400952321"/>
              </p:ext>
            </p:extLst>
          </p:nvPr>
        </p:nvGraphicFramePr>
        <p:xfrm>
          <a:off x="238125" y="280987"/>
          <a:ext cx="8667750" cy="566261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239000" y="5847976"/>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7" name="Slide Number Placeholder 6"/>
          <p:cNvSpPr>
            <a:spLocks noGrp="1"/>
          </p:cNvSpPr>
          <p:nvPr>
            <p:ph type="sldNum" sz="quarter" idx="12"/>
          </p:nvPr>
        </p:nvSpPr>
        <p:spPr/>
        <p:txBody>
          <a:bodyPr/>
          <a:lstStyle/>
          <a:p>
            <a:fld id="{E2BBE89F-BD2C-47AF-B152-5060FEBAA9D8}" type="slidenum">
              <a:rPr lang="en-US" smtClean="0"/>
              <a:t>35</a:t>
            </a:fld>
            <a:endParaRPr lang="en-US"/>
          </a:p>
        </p:txBody>
      </p:sp>
    </p:spTree>
    <p:extLst>
      <p:ext uri="{BB962C8B-B14F-4D97-AF65-F5344CB8AC3E}">
        <p14:creationId xmlns:p14="http://schemas.microsoft.com/office/powerpoint/2010/main" val="1357704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72547369"/>
              </p:ext>
            </p:extLst>
          </p:nvPr>
        </p:nvGraphicFramePr>
        <p:xfrm>
          <a:off x="228600" y="152401"/>
          <a:ext cx="8667750" cy="58674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791200"/>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36</a:t>
            </a:fld>
            <a:endParaRPr lang="en-US"/>
          </a:p>
        </p:txBody>
      </p:sp>
    </p:spTree>
    <p:extLst>
      <p:ext uri="{BB962C8B-B14F-4D97-AF65-F5344CB8AC3E}">
        <p14:creationId xmlns:p14="http://schemas.microsoft.com/office/powerpoint/2010/main" val="27083217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854148471"/>
              </p:ext>
            </p:extLst>
          </p:nvPr>
        </p:nvGraphicFramePr>
        <p:xfrm>
          <a:off x="238125" y="152401"/>
          <a:ext cx="866775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758934"/>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37</a:t>
            </a:fld>
            <a:endParaRPr lang="en-US"/>
          </a:p>
        </p:txBody>
      </p:sp>
    </p:spTree>
    <p:extLst>
      <p:ext uri="{BB962C8B-B14F-4D97-AF65-F5344CB8AC3E}">
        <p14:creationId xmlns:p14="http://schemas.microsoft.com/office/powerpoint/2010/main" val="25435406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2463759555"/>
              </p:ext>
            </p:extLst>
          </p:nvPr>
        </p:nvGraphicFramePr>
        <p:xfrm>
          <a:off x="228600" y="152400"/>
          <a:ext cx="8667750" cy="589121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391400" y="5835134"/>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38</a:t>
            </a:fld>
            <a:endParaRPr lang="en-US"/>
          </a:p>
        </p:txBody>
      </p:sp>
    </p:spTree>
    <p:extLst>
      <p:ext uri="{BB962C8B-B14F-4D97-AF65-F5344CB8AC3E}">
        <p14:creationId xmlns:p14="http://schemas.microsoft.com/office/powerpoint/2010/main" val="35228749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471917008"/>
              </p:ext>
            </p:extLst>
          </p:nvPr>
        </p:nvGraphicFramePr>
        <p:xfrm>
          <a:off x="228600" y="152400"/>
          <a:ext cx="8667750" cy="56626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650468"/>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39</a:t>
            </a:fld>
            <a:endParaRPr lang="en-US"/>
          </a:p>
        </p:txBody>
      </p:sp>
    </p:spTree>
    <p:extLst>
      <p:ext uri="{BB962C8B-B14F-4D97-AF65-F5344CB8AC3E}">
        <p14:creationId xmlns:p14="http://schemas.microsoft.com/office/powerpoint/2010/main" val="24198384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400" dirty="0" smtClean="0"/>
              <a:t>Drought Indicator Analysis Summary</a:t>
            </a:r>
            <a:endParaRPr lang="en-US" sz="2400" dirty="0"/>
          </a:p>
        </p:txBody>
      </p:sp>
      <p:sp>
        <p:nvSpPr>
          <p:cNvPr id="3" name="Content Placeholder 2"/>
          <p:cNvSpPr>
            <a:spLocks noGrp="1"/>
          </p:cNvSpPr>
          <p:nvPr>
            <p:ph idx="1"/>
          </p:nvPr>
        </p:nvSpPr>
        <p:spPr>
          <a:xfrm>
            <a:off x="457200" y="990600"/>
            <a:ext cx="8229600" cy="5562600"/>
          </a:xfrm>
        </p:spPr>
        <p:txBody>
          <a:bodyPr>
            <a:normAutofit fontScale="92500" lnSpcReduction="10000"/>
          </a:bodyPr>
          <a:lstStyle/>
          <a:p>
            <a:r>
              <a:rPr lang="en-US" sz="1900" b="1" dirty="0" smtClean="0"/>
              <a:t>Drought Monitor </a:t>
            </a:r>
            <a:r>
              <a:rPr lang="en-US" sz="1900" dirty="0" smtClean="0"/>
              <a:t>- According to the US Drought Monitor, the only area of the state showing any signs of dryness are 14 counties along the coast which are experiencing abnormally dry conditions. </a:t>
            </a:r>
          </a:p>
          <a:p>
            <a:r>
              <a:rPr lang="en-US" sz="1900" b="1" dirty="0" smtClean="0"/>
              <a:t>Precipitation</a:t>
            </a:r>
            <a:r>
              <a:rPr lang="en-US" sz="1900" dirty="0" smtClean="0"/>
              <a:t> - For most of the state, precipitation has been well above normal.</a:t>
            </a:r>
          </a:p>
          <a:p>
            <a:r>
              <a:rPr lang="en-US" sz="1900" b="1" dirty="0" smtClean="0"/>
              <a:t>Streamflow</a:t>
            </a:r>
            <a:r>
              <a:rPr lang="en-US" sz="1900" dirty="0" smtClean="0"/>
              <a:t> - With the exception of some USGS gages in southeastern Georgia, where there has been less rainfall, streamflow measured at USGS gages in the rest of the state have been normal or above normal.</a:t>
            </a:r>
          </a:p>
          <a:p>
            <a:r>
              <a:rPr lang="en-US" sz="1900" b="1" dirty="0" smtClean="0"/>
              <a:t>Groundwater</a:t>
            </a:r>
            <a:r>
              <a:rPr lang="en-US" sz="1900" dirty="0" smtClean="0"/>
              <a:t> – Groundwater levels throughout the state are mostly near, at, or above normal for this time of year.</a:t>
            </a:r>
          </a:p>
          <a:p>
            <a:r>
              <a:rPr lang="en-US" sz="1900" b="1" dirty="0" smtClean="0"/>
              <a:t>Reservoir Levels </a:t>
            </a:r>
            <a:r>
              <a:rPr lang="en-US" sz="1900" dirty="0" smtClean="0"/>
              <a:t>– All of the state’s major reservoirs are at or near full pool or are operating around their operational rule curves.</a:t>
            </a:r>
          </a:p>
          <a:p>
            <a:r>
              <a:rPr lang="en-US" sz="1900" b="1" dirty="0" smtClean="0"/>
              <a:t>Short-term Climate Prediction </a:t>
            </a:r>
            <a:r>
              <a:rPr lang="en-US" sz="1900" dirty="0" smtClean="0"/>
              <a:t>- </a:t>
            </a:r>
            <a:r>
              <a:rPr lang="en-US" sz="1900" dirty="0">
                <a:solidFill>
                  <a:prstClr val="black"/>
                </a:solidFill>
              </a:rPr>
              <a:t>The Climate Prediction Center </a:t>
            </a:r>
            <a:r>
              <a:rPr lang="en-US" sz="1900" dirty="0" smtClean="0">
                <a:solidFill>
                  <a:prstClr val="black"/>
                </a:solidFill>
              </a:rPr>
              <a:t>outlook for February – April </a:t>
            </a:r>
            <a:r>
              <a:rPr lang="en-US" sz="1900" dirty="0">
                <a:solidFill>
                  <a:prstClr val="black"/>
                </a:solidFill>
              </a:rPr>
              <a:t>2016 calls </a:t>
            </a:r>
            <a:r>
              <a:rPr lang="en-US" sz="1900" dirty="0" smtClean="0">
                <a:solidFill>
                  <a:prstClr val="black"/>
                </a:solidFill>
              </a:rPr>
              <a:t>for an equal chance of above or below normal temperatures and above normal precipitation for most of the state.  </a:t>
            </a:r>
          </a:p>
          <a:p>
            <a:r>
              <a:rPr lang="en-US" sz="1900" b="1" dirty="0" smtClean="0">
                <a:solidFill>
                  <a:prstClr val="black"/>
                </a:solidFill>
              </a:rPr>
              <a:t>Soil Moisture</a:t>
            </a:r>
            <a:r>
              <a:rPr lang="en-US" sz="1900" dirty="0" smtClean="0">
                <a:solidFill>
                  <a:prstClr val="black"/>
                </a:solidFill>
              </a:rPr>
              <a:t> – While there is a slight deficit in soil moisture in southeastern Georgia due to abnormally dry conditions, abundant rainfall throughout the rest of state has resulted in soil moisture levels adequate for healthy plant growth.</a:t>
            </a:r>
          </a:p>
          <a:p>
            <a:r>
              <a:rPr lang="en-US" sz="1900" b="1" dirty="0" smtClean="0">
                <a:solidFill>
                  <a:prstClr val="black"/>
                </a:solidFill>
              </a:rPr>
              <a:t>Water Supplies – </a:t>
            </a:r>
            <a:r>
              <a:rPr lang="en-US" sz="1900" dirty="0" smtClean="0">
                <a:solidFill>
                  <a:prstClr val="black"/>
                </a:solidFill>
              </a:rPr>
              <a:t>Water supplies were not assessed as part of this report since drought impacts would not be expected under the present conditions .</a:t>
            </a:r>
            <a:r>
              <a:rPr lang="en-US" sz="1800" dirty="0"/>
              <a:t/>
            </a:r>
            <a:br>
              <a:rPr lang="en-US" sz="1800" dirty="0"/>
            </a:br>
            <a:endParaRPr lang="en-US" sz="1800" dirty="0"/>
          </a:p>
        </p:txBody>
      </p:sp>
      <p:sp>
        <p:nvSpPr>
          <p:cNvPr id="4" name="Slide Number Placeholder 3"/>
          <p:cNvSpPr>
            <a:spLocks noGrp="1"/>
          </p:cNvSpPr>
          <p:nvPr>
            <p:ph type="sldNum" sz="quarter" idx="12"/>
          </p:nvPr>
        </p:nvSpPr>
        <p:spPr/>
        <p:txBody>
          <a:bodyPr/>
          <a:lstStyle/>
          <a:p>
            <a:fld id="{E2BBE89F-BD2C-47AF-B152-5060FEBAA9D8}" type="slidenum">
              <a:rPr lang="en-US" smtClean="0"/>
              <a:t>4</a:t>
            </a:fld>
            <a:endParaRPr lang="en-US"/>
          </a:p>
        </p:txBody>
      </p:sp>
    </p:spTree>
    <p:extLst>
      <p:ext uri="{BB962C8B-B14F-4D97-AF65-F5344CB8AC3E}">
        <p14:creationId xmlns:p14="http://schemas.microsoft.com/office/powerpoint/2010/main" val="36249609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398439820"/>
              </p:ext>
            </p:extLst>
          </p:nvPr>
        </p:nvGraphicFramePr>
        <p:xfrm>
          <a:off x="228600" y="152400"/>
          <a:ext cx="8667750" cy="58150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791591"/>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40</a:t>
            </a:fld>
            <a:endParaRPr lang="en-US"/>
          </a:p>
        </p:txBody>
      </p:sp>
    </p:spTree>
    <p:extLst>
      <p:ext uri="{BB962C8B-B14F-4D97-AF65-F5344CB8AC3E}">
        <p14:creationId xmlns:p14="http://schemas.microsoft.com/office/powerpoint/2010/main" val="26849166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721760888"/>
              </p:ext>
            </p:extLst>
          </p:nvPr>
        </p:nvGraphicFramePr>
        <p:xfrm>
          <a:off x="238125" y="280987"/>
          <a:ext cx="8667750" cy="55864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7391400" y="5683126"/>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8" name="Slide Number Placeholder 7"/>
          <p:cNvSpPr>
            <a:spLocks noGrp="1"/>
          </p:cNvSpPr>
          <p:nvPr>
            <p:ph type="sldNum" sz="quarter" idx="12"/>
          </p:nvPr>
        </p:nvSpPr>
        <p:spPr/>
        <p:txBody>
          <a:bodyPr/>
          <a:lstStyle/>
          <a:p>
            <a:fld id="{E2BBE89F-BD2C-47AF-B152-5060FEBAA9D8}" type="slidenum">
              <a:rPr lang="en-US" smtClean="0"/>
              <a:t>41</a:t>
            </a:fld>
            <a:endParaRPr lang="en-US"/>
          </a:p>
        </p:txBody>
      </p:sp>
    </p:spTree>
    <p:extLst>
      <p:ext uri="{BB962C8B-B14F-4D97-AF65-F5344CB8AC3E}">
        <p14:creationId xmlns:p14="http://schemas.microsoft.com/office/powerpoint/2010/main" val="25897118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962260024"/>
              </p:ext>
            </p:extLst>
          </p:nvPr>
        </p:nvGraphicFramePr>
        <p:xfrm>
          <a:off x="238125" y="280987"/>
          <a:ext cx="8667750" cy="58150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835134"/>
            <a:ext cx="1403931"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42</a:t>
            </a:fld>
            <a:endParaRPr lang="en-US"/>
          </a:p>
        </p:txBody>
      </p:sp>
    </p:spTree>
    <p:extLst>
      <p:ext uri="{BB962C8B-B14F-4D97-AF65-F5344CB8AC3E}">
        <p14:creationId xmlns:p14="http://schemas.microsoft.com/office/powerpoint/2010/main" val="7089684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567245156"/>
              </p:ext>
            </p:extLst>
          </p:nvPr>
        </p:nvGraphicFramePr>
        <p:xfrm>
          <a:off x="238125" y="280987"/>
          <a:ext cx="8667750" cy="57388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791200"/>
            <a:ext cx="1371599"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43</a:t>
            </a:fld>
            <a:endParaRPr lang="en-US"/>
          </a:p>
        </p:txBody>
      </p:sp>
    </p:spTree>
    <p:extLst>
      <p:ext uri="{BB962C8B-B14F-4D97-AF65-F5344CB8AC3E}">
        <p14:creationId xmlns:p14="http://schemas.microsoft.com/office/powerpoint/2010/main" val="39332287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326762267"/>
              </p:ext>
            </p:extLst>
          </p:nvPr>
        </p:nvGraphicFramePr>
        <p:xfrm>
          <a:off x="238125" y="280987"/>
          <a:ext cx="8667750" cy="58912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911334"/>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44</a:t>
            </a:fld>
            <a:endParaRPr lang="en-US"/>
          </a:p>
        </p:txBody>
      </p:sp>
    </p:spTree>
    <p:extLst>
      <p:ext uri="{BB962C8B-B14F-4D97-AF65-F5344CB8AC3E}">
        <p14:creationId xmlns:p14="http://schemas.microsoft.com/office/powerpoint/2010/main" val="18377785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2127557058"/>
              </p:ext>
            </p:extLst>
          </p:nvPr>
        </p:nvGraphicFramePr>
        <p:xfrm>
          <a:off x="228600" y="228600"/>
          <a:ext cx="8667750" cy="573881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7391400" y="5758934"/>
            <a:ext cx="1403931"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5" name="Slide Number Placeholder 4"/>
          <p:cNvSpPr>
            <a:spLocks noGrp="1"/>
          </p:cNvSpPr>
          <p:nvPr>
            <p:ph type="sldNum" sz="quarter" idx="12"/>
          </p:nvPr>
        </p:nvSpPr>
        <p:spPr/>
        <p:txBody>
          <a:bodyPr/>
          <a:lstStyle/>
          <a:p>
            <a:fld id="{E2BBE89F-BD2C-47AF-B152-5060FEBAA9D8}" type="slidenum">
              <a:rPr lang="en-US" smtClean="0"/>
              <a:t>45</a:t>
            </a:fld>
            <a:endParaRPr lang="en-US"/>
          </a:p>
        </p:txBody>
      </p:sp>
    </p:spTree>
    <p:extLst>
      <p:ext uri="{BB962C8B-B14F-4D97-AF65-F5344CB8AC3E}">
        <p14:creationId xmlns:p14="http://schemas.microsoft.com/office/powerpoint/2010/main" val="13428031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404768453"/>
              </p:ext>
            </p:extLst>
          </p:nvPr>
        </p:nvGraphicFramePr>
        <p:xfrm>
          <a:off x="238125" y="280987"/>
          <a:ext cx="8667750" cy="57388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13171" y="5910943"/>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46</a:t>
            </a:fld>
            <a:endParaRPr lang="en-US"/>
          </a:p>
        </p:txBody>
      </p:sp>
    </p:spTree>
    <p:extLst>
      <p:ext uri="{BB962C8B-B14F-4D97-AF65-F5344CB8AC3E}">
        <p14:creationId xmlns:p14="http://schemas.microsoft.com/office/powerpoint/2010/main" val="41576038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2846465665"/>
              </p:ext>
            </p:extLst>
          </p:nvPr>
        </p:nvGraphicFramePr>
        <p:xfrm>
          <a:off x="228600" y="152400"/>
          <a:ext cx="8667750" cy="59674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15200" y="5867400"/>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47</a:t>
            </a:fld>
            <a:endParaRPr lang="en-US"/>
          </a:p>
        </p:txBody>
      </p:sp>
    </p:spTree>
    <p:extLst>
      <p:ext uri="{BB962C8B-B14F-4D97-AF65-F5344CB8AC3E}">
        <p14:creationId xmlns:p14="http://schemas.microsoft.com/office/powerpoint/2010/main" val="5117839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908746103"/>
              </p:ext>
            </p:extLst>
          </p:nvPr>
        </p:nvGraphicFramePr>
        <p:xfrm>
          <a:off x="228600" y="152400"/>
          <a:ext cx="8667750" cy="58912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835134"/>
            <a:ext cx="14478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48</a:t>
            </a:fld>
            <a:endParaRPr lang="en-US"/>
          </a:p>
        </p:txBody>
      </p:sp>
    </p:spTree>
    <p:extLst>
      <p:ext uri="{BB962C8B-B14F-4D97-AF65-F5344CB8AC3E}">
        <p14:creationId xmlns:p14="http://schemas.microsoft.com/office/powerpoint/2010/main" val="15358066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2884409583"/>
              </p:ext>
            </p:extLst>
          </p:nvPr>
        </p:nvGraphicFramePr>
        <p:xfrm>
          <a:off x="228600" y="152400"/>
          <a:ext cx="8667750" cy="58150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02286" y="5758934"/>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49</a:t>
            </a:fld>
            <a:endParaRPr lang="en-US"/>
          </a:p>
        </p:txBody>
      </p:sp>
    </p:spTree>
    <p:extLst>
      <p:ext uri="{BB962C8B-B14F-4D97-AF65-F5344CB8AC3E}">
        <p14:creationId xmlns:p14="http://schemas.microsoft.com/office/powerpoint/2010/main" val="2973483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en-US" dirty="0" smtClean="0">
                <a:latin typeface="+mn-lt"/>
              </a:rPr>
              <a:t>US Drought Monitor</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fontScale="92500" lnSpcReduction="10000"/>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a:t>
            </a:r>
            <a:r>
              <a:rPr lang="en-US" sz="2000" dirty="0">
                <a:solidFill>
                  <a:schemeClr val="tx1"/>
                </a:solidFill>
              </a:rPr>
              <a:t>: </a:t>
            </a:r>
            <a:endParaRPr lang="en-US" sz="2000" dirty="0" smtClean="0">
              <a:solidFill>
                <a:schemeClr val="tx1"/>
              </a:solidFill>
            </a:endParaRPr>
          </a:p>
          <a:p>
            <a:pPr algn="r"/>
            <a:r>
              <a:rPr lang="en-US" sz="2000" dirty="0" smtClean="0">
                <a:solidFill>
                  <a:schemeClr val="tx1"/>
                </a:solidFill>
              </a:rPr>
              <a:t>http</a:t>
            </a:r>
            <a:r>
              <a:rPr lang="en-US" sz="2000" dirty="0">
                <a:solidFill>
                  <a:schemeClr val="tx1"/>
                </a:solidFill>
              </a:rPr>
              <a:t>://</a:t>
            </a:r>
            <a:r>
              <a:rPr lang="en-US" sz="2000" dirty="0" smtClean="0">
                <a:solidFill>
                  <a:schemeClr val="tx1"/>
                </a:solidFill>
              </a:rPr>
              <a:t>droughtmonitor.unl.edu/</a:t>
            </a:r>
            <a:endParaRPr lang="en-US" sz="2000" dirty="0">
              <a:solidFill>
                <a:schemeClr val="tx1"/>
              </a:solidFill>
            </a:endParaRPr>
          </a:p>
        </p:txBody>
      </p:sp>
      <p:sp>
        <p:nvSpPr>
          <p:cNvPr id="6" name="Subtitle 2"/>
          <p:cNvSpPr txBox="1">
            <a:spLocks/>
          </p:cNvSpPr>
          <p:nvPr/>
        </p:nvSpPr>
        <p:spPr>
          <a:xfrm>
            <a:off x="1415803" y="2514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5</a:t>
            </a:fld>
            <a:endParaRPr lang="en-US"/>
          </a:p>
        </p:txBody>
      </p:sp>
    </p:spTree>
    <p:extLst>
      <p:ext uri="{BB962C8B-B14F-4D97-AF65-F5344CB8AC3E}">
        <p14:creationId xmlns:p14="http://schemas.microsoft.com/office/powerpoint/2010/main" val="39587729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2550660510"/>
              </p:ext>
            </p:extLst>
          </p:nvPr>
        </p:nvGraphicFramePr>
        <p:xfrm>
          <a:off x="238125" y="280987"/>
          <a:ext cx="8667750" cy="57388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758934"/>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50</a:t>
            </a:fld>
            <a:endParaRPr lang="en-US"/>
          </a:p>
        </p:txBody>
      </p:sp>
    </p:spTree>
    <p:extLst>
      <p:ext uri="{BB962C8B-B14F-4D97-AF65-F5344CB8AC3E}">
        <p14:creationId xmlns:p14="http://schemas.microsoft.com/office/powerpoint/2010/main" val="35825200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754694326"/>
              </p:ext>
            </p:extLst>
          </p:nvPr>
        </p:nvGraphicFramePr>
        <p:xfrm>
          <a:off x="238125" y="280987"/>
          <a:ext cx="8667750" cy="58912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467600" y="5976648"/>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51</a:t>
            </a:fld>
            <a:endParaRPr lang="en-US"/>
          </a:p>
        </p:txBody>
      </p:sp>
    </p:spTree>
    <p:extLst>
      <p:ext uri="{BB962C8B-B14F-4D97-AF65-F5344CB8AC3E}">
        <p14:creationId xmlns:p14="http://schemas.microsoft.com/office/powerpoint/2010/main" val="4908286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494834714"/>
              </p:ext>
            </p:extLst>
          </p:nvPr>
        </p:nvGraphicFramePr>
        <p:xfrm>
          <a:off x="228600" y="152400"/>
          <a:ext cx="8667750" cy="58912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791591"/>
            <a:ext cx="1403931"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52</a:t>
            </a:fld>
            <a:endParaRPr lang="en-US"/>
          </a:p>
        </p:txBody>
      </p:sp>
    </p:spTree>
    <p:extLst>
      <p:ext uri="{BB962C8B-B14F-4D97-AF65-F5344CB8AC3E}">
        <p14:creationId xmlns:p14="http://schemas.microsoft.com/office/powerpoint/2010/main" val="7031830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229772086"/>
              </p:ext>
            </p:extLst>
          </p:nvPr>
        </p:nvGraphicFramePr>
        <p:xfrm>
          <a:off x="228600" y="152400"/>
          <a:ext cx="8667750" cy="56626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391400" y="5606534"/>
            <a:ext cx="1371600" cy="369332"/>
          </a:xfrm>
          <a:prstGeom prst="rect">
            <a:avLst/>
          </a:prstGeom>
          <a:noFill/>
        </p:spPr>
        <p:txBody>
          <a:bodyPr wrap="square" rtlCol="0">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53</a:t>
            </a:fld>
            <a:endParaRPr lang="en-US"/>
          </a:p>
        </p:txBody>
      </p:sp>
    </p:spTree>
    <p:extLst>
      <p:ext uri="{BB962C8B-B14F-4D97-AF65-F5344CB8AC3E}">
        <p14:creationId xmlns:p14="http://schemas.microsoft.com/office/powerpoint/2010/main" val="22450470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940223236"/>
              </p:ext>
            </p:extLst>
          </p:nvPr>
        </p:nvGraphicFramePr>
        <p:xfrm>
          <a:off x="228600" y="152400"/>
          <a:ext cx="8667750" cy="5967413"/>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7391400" y="5943600"/>
            <a:ext cx="1354217" cy="369332"/>
          </a:xfrm>
          <a:prstGeom prst="rect">
            <a:avLst/>
          </a:prstGeom>
        </p:spPr>
        <p:txBody>
          <a:bodyPr wrap="none">
            <a:spAutoFit/>
          </a:bodyPr>
          <a:lstStyle/>
          <a:p>
            <a:r>
              <a:rPr lang="en-US" u="sng" dirty="0">
                <a:solidFill>
                  <a:srgbClr val="00B0F0"/>
                </a:solidFill>
                <a:hlinkClick r:id="rId3"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54</a:t>
            </a:fld>
            <a:endParaRPr lang="en-US"/>
          </a:p>
        </p:txBody>
      </p:sp>
    </p:spTree>
    <p:extLst>
      <p:ext uri="{BB962C8B-B14F-4D97-AF65-F5344CB8AC3E}">
        <p14:creationId xmlns:p14="http://schemas.microsoft.com/office/powerpoint/2010/main" val="8670928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en-US" dirty="0" smtClean="0">
                <a:latin typeface="+mn-lt"/>
              </a:rPr>
              <a:t>Groundwater Levels</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  USGS </a:t>
            </a:r>
          </a:p>
        </p:txBody>
      </p:sp>
      <p:sp>
        <p:nvSpPr>
          <p:cNvPr id="6" name="Subtitle 2"/>
          <p:cNvSpPr txBox="1">
            <a:spLocks/>
          </p:cNvSpPr>
          <p:nvPr/>
        </p:nvSpPr>
        <p:spPr>
          <a:xfrm>
            <a:off x="1491673" y="2514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55</a:t>
            </a:fld>
            <a:endParaRPr lang="en-US"/>
          </a:p>
        </p:txBody>
      </p:sp>
    </p:spTree>
    <p:extLst>
      <p:ext uri="{BB962C8B-B14F-4D97-AF65-F5344CB8AC3E}">
        <p14:creationId xmlns:p14="http://schemas.microsoft.com/office/powerpoint/2010/main" val="27702255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74638"/>
            <a:ext cx="8610600" cy="944562"/>
          </a:xfrm>
        </p:spPr>
        <p:txBody>
          <a:bodyPr>
            <a:noAutofit/>
          </a:bodyPr>
          <a:lstStyle/>
          <a:p>
            <a:r>
              <a:rPr lang="en-US" sz="3200" dirty="0" smtClean="0">
                <a:latin typeface="+mn-lt"/>
              </a:rPr>
              <a:t>Short Term (Daily) Conditions of All Available USGS Monitoring Wells in Georgia as of January 2016</a:t>
            </a:r>
            <a:endParaRPr lang="en-US" sz="3200" dirty="0">
              <a:latin typeface="+mn-lt"/>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56</a:t>
            </a:fld>
            <a:endParaRPr lang="en-US"/>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3600" y="1251663"/>
            <a:ext cx="5181600" cy="5549479"/>
          </a:xfrm>
        </p:spPr>
      </p:pic>
    </p:spTree>
    <p:extLst>
      <p:ext uri="{BB962C8B-B14F-4D97-AF65-F5344CB8AC3E}">
        <p14:creationId xmlns:p14="http://schemas.microsoft.com/office/powerpoint/2010/main" val="6290247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latin typeface="+mn-lt"/>
              </a:rPr>
              <a:t>Rationale for Choosing USGS Monitoring Wells</a:t>
            </a:r>
            <a:endParaRPr lang="en-US" sz="3200" dirty="0">
              <a:latin typeface="+mn-lt"/>
            </a:endParaRPr>
          </a:p>
        </p:txBody>
      </p:sp>
      <p:sp>
        <p:nvSpPr>
          <p:cNvPr id="4" name="Content Placeholder 3"/>
          <p:cNvSpPr>
            <a:spLocks noGrp="1"/>
          </p:cNvSpPr>
          <p:nvPr>
            <p:ph idx="1"/>
          </p:nvPr>
        </p:nvSpPr>
        <p:spPr>
          <a:xfrm>
            <a:off x="457200" y="1371600"/>
            <a:ext cx="8229600" cy="4525963"/>
          </a:xfrm>
        </p:spPr>
        <p:txBody>
          <a:bodyPr>
            <a:normAutofit/>
          </a:bodyPr>
          <a:lstStyle/>
          <a:p>
            <a:pPr marL="0" indent="0">
              <a:buNone/>
            </a:pPr>
            <a:r>
              <a:rPr lang="en-US" dirty="0" smtClean="0"/>
              <a:t>EPD monitors 15 groundwater USGS monitoring wells shown on the following slide to assess drought conditions.  These wells were selected for monitoring because they have: </a:t>
            </a:r>
          </a:p>
          <a:p>
            <a:r>
              <a:rPr lang="en-US" dirty="0" smtClean="0"/>
              <a:t>Long-term monitoring records consisting of three decades or more of data; and</a:t>
            </a:r>
          </a:p>
          <a:p>
            <a:r>
              <a:rPr lang="en-US" dirty="0" smtClean="0"/>
              <a:t>Real-time monitoring that represents the most up-to-date conditions.</a:t>
            </a:r>
          </a:p>
          <a:p>
            <a:pPr marL="0" indent="0">
              <a:buNone/>
            </a:pPr>
            <a:endParaRPr lang="en-US" dirty="0"/>
          </a:p>
        </p:txBody>
      </p:sp>
      <p:sp>
        <p:nvSpPr>
          <p:cNvPr id="2" name="Slide Number Placeholder 1"/>
          <p:cNvSpPr>
            <a:spLocks noGrp="1"/>
          </p:cNvSpPr>
          <p:nvPr>
            <p:ph type="sldNum" sz="quarter" idx="12"/>
          </p:nvPr>
        </p:nvSpPr>
        <p:spPr/>
        <p:txBody>
          <a:bodyPr/>
          <a:lstStyle/>
          <a:p>
            <a:fld id="{E2BBE89F-BD2C-47AF-B152-5060FEBAA9D8}" type="slidenum">
              <a:rPr lang="en-US" smtClean="0"/>
              <a:t>57</a:t>
            </a:fld>
            <a:endParaRPr lang="en-US"/>
          </a:p>
        </p:txBody>
      </p:sp>
    </p:spTree>
    <p:extLst>
      <p:ext uri="{BB962C8B-B14F-4D97-AF65-F5344CB8AC3E}">
        <p14:creationId xmlns:p14="http://schemas.microsoft.com/office/powerpoint/2010/main" val="25590717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0"/>
            <a:ext cx="5486400" cy="6858000"/>
          </a:xfrm>
          <a:prstGeom prst="rect">
            <a:avLst/>
          </a:prstGeom>
        </p:spPr>
      </p:pic>
      <p:sp>
        <p:nvSpPr>
          <p:cNvPr id="6" name="7-Point Star 5">
            <a:hlinkClick r:id="rId3" action="ppaction://hlinksldjump"/>
          </p:cNvPr>
          <p:cNvSpPr/>
          <p:nvPr/>
        </p:nvSpPr>
        <p:spPr>
          <a:xfrm>
            <a:off x="3090405" y="4273593"/>
            <a:ext cx="228600" cy="2286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200" b="1" dirty="0" smtClean="0"/>
              <a:t>10</a:t>
            </a:r>
            <a:endParaRPr lang="en-US" sz="1200" b="1" dirty="0"/>
          </a:p>
        </p:txBody>
      </p:sp>
      <p:sp>
        <p:nvSpPr>
          <p:cNvPr id="18" name="7-Point Star 17">
            <a:hlinkClick r:id="rId4" action="ppaction://hlinksldjump"/>
          </p:cNvPr>
          <p:cNvSpPr/>
          <p:nvPr/>
        </p:nvSpPr>
        <p:spPr>
          <a:xfrm>
            <a:off x="2971800" y="4495800"/>
            <a:ext cx="228600" cy="2286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400" b="1" dirty="0" smtClean="0"/>
              <a:t>11</a:t>
            </a:r>
            <a:endParaRPr lang="en-US" sz="1400" b="1" dirty="0"/>
          </a:p>
        </p:txBody>
      </p:sp>
      <p:sp>
        <p:nvSpPr>
          <p:cNvPr id="19" name="7-Point Star 18">
            <a:hlinkClick r:id="rId5" action="ppaction://hlinksldjump"/>
          </p:cNvPr>
          <p:cNvSpPr/>
          <p:nvPr/>
        </p:nvSpPr>
        <p:spPr>
          <a:xfrm>
            <a:off x="4386153" y="2895600"/>
            <a:ext cx="228600" cy="2286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600" dirty="0" smtClean="0"/>
              <a:t>12</a:t>
            </a:r>
            <a:endParaRPr lang="en-US" sz="1600" dirty="0"/>
          </a:p>
        </p:txBody>
      </p:sp>
      <p:sp>
        <p:nvSpPr>
          <p:cNvPr id="20" name="7-Point Star 19">
            <a:hlinkClick r:id="rId6" action="ppaction://hlinksldjump"/>
          </p:cNvPr>
          <p:cNvSpPr/>
          <p:nvPr/>
        </p:nvSpPr>
        <p:spPr>
          <a:xfrm>
            <a:off x="5408493" y="1981200"/>
            <a:ext cx="228600" cy="2286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600" dirty="0" smtClean="0"/>
              <a:t>14</a:t>
            </a:r>
            <a:endParaRPr lang="en-US" sz="1600" dirty="0"/>
          </a:p>
        </p:txBody>
      </p:sp>
      <p:sp>
        <p:nvSpPr>
          <p:cNvPr id="22" name="7-Point Star 21">
            <a:hlinkClick r:id="rId7" action="ppaction://hlinksldjump"/>
          </p:cNvPr>
          <p:cNvSpPr/>
          <p:nvPr/>
        </p:nvSpPr>
        <p:spPr>
          <a:xfrm>
            <a:off x="4267200" y="4610100"/>
            <a:ext cx="228600" cy="2286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600" dirty="0" smtClean="0"/>
              <a:t>15</a:t>
            </a:r>
            <a:endParaRPr lang="en-US" sz="1600" dirty="0"/>
          </a:p>
        </p:txBody>
      </p:sp>
      <p:sp>
        <p:nvSpPr>
          <p:cNvPr id="33" name="7-Point Star 32">
            <a:hlinkClick r:id="rId8" action="ppaction://hlinksldjump"/>
          </p:cNvPr>
          <p:cNvSpPr/>
          <p:nvPr/>
        </p:nvSpPr>
        <p:spPr>
          <a:xfrm>
            <a:off x="4951293" y="3124200"/>
            <a:ext cx="228600" cy="2286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600" dirty="0" smtClean="0"/>
              <a:t>13</a:t>
            </a:r>
            <a:endParaRPr lang="en-US" sz="1600" dirty="0"/>
          </a:p>
        </p:txBody>
      </p:sp>
      <p:sp>
        <p:nvSpPr>
          <p:cNvPr id="29" name="Slide Number Placeholder 28"/>
          <p:cNvSpPr>
            <a:spLocks noGrp="1"/>
          </p:cNvSpPr>
          <p:nvPr>
            <p:ph type="sldNum" sz="quarter" idx="12"/>
          </p:nvPr>
        </p:nvSpPr>
        <p:spPr/>
        <p:txBody>
          <a:bodyPr/>
          <a:lstStyle/>
          <a:p>
            <a:fld id="{ABBCF1EC-C033-4120-BAC6-F9A4938E775D}" type="slidenum">
              <a:rPr lang="en-US" smtClean="0"/>
              <a:t>58</a:t>
            </a:fld>
            <a:endParaRPr lang="en-US"/>
          </a:p>
        </p:txBody>
      </p:sp>
      <p:sp>
        <p:nvSpPr>
          <p:cNvPr id="3" name="Rectangle 2"/>
          <p:cNvSpPr/>
          <p:nvPr/>
        </p:nvSpPr>
        <p:spPr>
          <a:xfrm>
            <a:off x="76200" y="769709"/>
            <a:ext cx="2286000" cy="5693866"/>
          </a:xfrm>
          <a:prstGeom prst="rect">
            <a:avLst/>
          </a:prstGeom>
        </p:spPr>
        <p:txBody>
          <a:bodyPr wrap="square">
            <a:spAutoFit/>
          </a:bodyPr>
          <a:lstStyle/>
          <a:p>
            <a:pPr algn="ctr"/>
            <a:r>
              <a:rPr lang="en-US" sz="1600" b="1" dirty="0"/>
              <a:t>U</a:t>
            </a:r>
            <a:r>
              <a:rPr lang="en-US" sz="1600" b="1" dirty="0" smtClean="0"/>
              <a:t>SGS Wells Monitored by EPD to Assess Drought Conditions</a:t>
            </a:r>
          </a:p>
          <a:p>
            <a:endParaRPr lang="en-US" sz="1600" b="1" dirty="0"/>
          </a:p>
          <a:p>
            <a:pPr lvl="1"/>
            <a:r>
              <a:rPr lang="en-US" sz="1600" b="1" dirty="0" smtClean="0"/>
              <a:t>Flint Basin</a:t>
            </a:r>
          </a:p>
          <a:p>
            <a:pPr lvl="1"/>
            <a:r>
              <a:rPr lang="en-US" sz="1200" dirty="0" smtClean="0"/>
              <a:t> 1.  11AA01</a:t>
            </a:r>
            <a:endParaRPr lang="en-US" sz="1200" dirty="0"/>
          </a:p>
          <a:p>
            <a:pPr lvl="1"/>
            <a:r>
              <a:rPr lang="en-US" sz="1200" dirty="0" smtClean="0"/>
              <a:t> 2.  09M007 </a:t>
            </a:r>
            <a:endParaRPr lang="en-US" sz="1200" dirty="0"/>
          </a:p>
          <a:p>
            <a:pPr lvl="1"/>
            <a:r>
              <a:rPr lang="en-US" sz="1200" dirty="0" smtClean="0"/>
              <a:t> 3.  13L180 </a:t>
            </a:r>
          </a:p>
          <a:p>
            <a:pPr lvl="1"/>
            <a:r>
              <a:rPr lang="en-US" sz="1200" dirty="0" smtClean="0"/>
              <a:t> 4.  12M017</a:t>
            </a:r>
          </a:p>
          <a:p>
            <a:pPr lvl="1"/>
            <a:r>
              <a:rPr lang="en-US" sz="1200" dirty="0" smtClean="0"/>
              <a:t> 5.  08K001</a:t>
            </a:r>
          </a:p>
          <a:p>
            <a:pPr lvl="1"/>
            <a:r>
              <a:rPr lang="en-US" sz="1200" dirty="0" smtClean="0"/>
              <a:t> 6.  11K003</a:t>
            </a:r>
          </a:p>
          <a:p>
            <a:pPr lvl="1"/>
            <a:r>
              <a:rPr lang="en-US" sz="1200" dirty="0" smtClean="0"/>
              <a:t> 7.  12K014</a:t>
            </a:r>
          </a:p>
          <a:p>
            <a:pPr lvl="1"/>
            <a:r>
              <a:rPr lang="en-US" sz="1200" dirty="0" smtClean="0"/>
              <a:t> 8.  13J004</a:t>
            </a:r>
          </a:p>
          <a:p>
            <a:pPr lvl="1"/>
            <a:r>
              <a:rPr lang="en-US" sz="1200" dirty="0" smtClean="0"/>
              <a:t> 9.  08G001</a:t>
            </a:r>
          </a:p>
          <a:p>
            <a:pPr lvl="1"/>
            <a:r>
              <a:rPr lang="en-US" sz="1200" dirty="0" smtClean="0"/>
              <a:t>10. 10G313</a:t>
            </a:r>
          </a:p>
          <a:p>
            <a:pPr lvl="1"/>
            <a:r>
              <a:rPr lang="en-US" sz="1200" dirty="0" smtClean="0"/>
              <a:t>11. 09F520 </a:t>
            </a:r>
          </a:p>
          <a:p>
            <a:pPr lvl="1"/>
            <a:endParaRPr lang="en-US" sz="1200" dirty="0" smtClean="0"/>
          </a:p>
          <a:p>
            <a:pPr lvl="1"/>
            <a:r>
              <a:rPr lang="en-US" sz="1400" b="1" dirty="0" smtClean="0"/>
              <a:t>Oconee Basin</a:t>
            </a:r>
            <a:endParaRPr lang="en-US" sz="1400" b="1" dirty="0"/>
          </a:p>
          <a:p>
            <a:pPr lvl="1"/>
            <a:r>
              <a:rPr lang="en-US" sz="1200" dirty="0" smtClean="0"/>
              <a:t>12.  21T001</a:t>
            </a:r>
          </a:p>
          <a:p>
            <a:pPr lvl="1"/>
            <a:endParaRPr lang="en-US" sz="1200" dirty="0"/>
          </a:p>
          <a:p>
            <a:pPr lvl="1"/>
            <a:r>
              <a:rPr lang="en-US" sz="1400" b="1" dirty="0" smtClean="0"/>
              <a:t>Altamaha  Basin</a:t>
            </a:r>
            <a:endParaRPr lang="en-US" sz="1400" b="1" dirty="0"/>
          </a:p>
          <a:p>
            <a:pPr lvl="1"/>
            <a:r>
              <a:rPr lang="en-US" sz="1200" dirty="0" smtClean="0"/>
              <a:t>13.  26R001</a:t>
            </a:r>
            <a:endParaRPr lang="en-US" sz="1200" dirty="0"/>
          </a:p>
          <a:p>
            <a:pPr lvl="1"/>
            <a:endParaRPr lang="en-US" sz="1200" dirty="0" smtClean="0"/>
          </a:p>
          <a:p>
            <a:pPr lvl="1"/>
            <a:r>
              <a:rPr lang="en-US" sz="1400" b="1" dirty="0" smtClean="0"/>
              <a:t>Savannah Basin</a:t>
            </a:r>
            <a:endParaRPr lang="en-US" sz="1400" b="1" dirty="0"/>
          </a:p>
          <a:p>
            <a:pPr lvl="1"/>
            <a:r>
              <a:rPr lang="en-US" sz="1200" dirty="0" smtClean="0"/>
              <a:t>14.  30AA04</a:t>
            </a:r>
          </a:p>
          <a:p>
            <a:pPr lvl="1"/>
            <a:endParaRPr lang="en-US" sz="1200" dirty="0"/>
          </a:p>
          <a:p>
            <a:pPr lvl="1"/>
            <a:r>
              <a:rPr lang="en-US" sz="1400" b="1" dirty="0" smtClean="0"/>
              <a:t>Suwanee Basin</a:t>
            </a:r>
            <a:endParaRPr lang="en-US" sz="1400" b="1" dirty="0"/>
          </a:p>
          <a:p>
            <a:pPr lvl="1"/>
            <a:r>
              <a:rPr lang="en-US" sz="1200" dirty="0" smtClean="0"/>
              <a:t>15.  19E009</a:t>
            </a:r>
            <a:endParaRPr lang="en-US" sz="1200" dirty="0"/>
          </a:p>
        </p:txBody>
      </p:sp>
      <p:sp>
        <p:nvSpPr>
          <p:cNvPr id="21" name="5-Point Star 20">
            <a:hlinkClick r:id="rId9" action="ppaction://hlinksldjump"/>
          </p:cNvPr>
          <p:cNvSpPr/>
          <p:nvPr/>
        </p:nvSpPr>
        <p:spPr>
          <a:xfrm>
            <a:off x="3341752" y="191589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hlinkClick r:id="rId10" action="ppaction://hlinksldjump"/>
              </a:rPr>
              <a:t>1</a:t>
            </a:r>
            <a:endParaRPr lang="en-US" sz="1200" dirty="0"/>
          </a:p>
        </p:txBody>
      </p:sp>
      <p:sp>
        <p:nvSpPr>
          <p:cNvPr id="25" name="5-Point Star 24">
            <a:hlinkClick r:id="rId11" action="ppaction://hlinksldjump"/>
          </p:cNvPr>
          <p:cNvSpPr/>
          <p:nvPr/>
        </p:nvSpPr>
        <p:spPr>
          <a:xfrm>
            <a:off x="3372114" y="3643176"/>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3</a:t>
            </a:r>
            <a:endParaRPr lang="en-US" sz="1200" dirty="0"/>
          </a:p>
        </p:txBody>
      </p:sp>
      <p:sp>
        <p:nvSpPr>
          <p:cNvPr id="26" name="5-Point Star 25">
            <a:hlinkClick r:id="rId12" action="ppaction://hlinksldjump"/>
          </p:cNvPr>
          <p:cNvSpPr/>
          <p:nvPr/>
        </p:nvSpPr>
        <p:spPr>
          <a:xfrm>
            <a:off x="3581400" y="3735249"/>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4</a:t>
            </a:r>
            <a:endParaRPr lang="en-US" sz="1200" dirty="0"/>
          </a:p>
        </p:txBody>
      </p:sp>
      <p:sp>
        <p:nvSpPr>
          <p:cNvPr id="27" name="5-Point Star 26">
            <a:hlinkClick r:id="rId13" action="ppaction://hlinksldjump"/>
          </p:cNvPr>
          <p:cNvSpPr/>
          <p:nvPr/>
        </p:nvSpPr>
        <p:spPr>
          <a:xfrm>
            <a:off x="3032647" y="3973956"/>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5</a:t>
            </a:r>
            <a:endParaRPr lang="en-US" sz="1200" dirty="0"/>
          </a:p>
        </p:txBody>
      </p:sp>
      <p:sp>
        <p:nvSpPr>
          <p:cNvPr id="36" name="5-Point Star 35">
            <a:hlinkClick r:id="rId14" action="ppaction://hlinksldjump"/>
          </p:cNvPr>
          <p:cNvSpPr/>
          <p:nvPr/>
        </p:nvSpPr>
        <p:spPr>
          <a:xfrm>
            <a:off x="3204705" y="385019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6</a:t>
            </a:r>
            <a:endParaRPr lang="en-US" sz="1200" dirty="0"/>
          </a:p>
        </p:txBody>
      </p:sp>
      <p:sp>
        <p:nvSpPr>
          <p:cNvPr id="37" name="5-Point Star 36">
            <a:hlinkClick r:id="rId15" action="ppaction://hlinksldjump"/>
          </p:cNvPr>
          <p:cNvSpPr/>
          <p:nvPr/>
        </p:nvSpPr>
        <p:spPr>
          <a:xfrm>
            <a:off x="3402131" y="4009507"/>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7</a:t>
            </a:r>
            <a:endParaRPr lang="en-US" sz="1200" dirty="0"/>
          </a:p>
        </p:txBody>
      </p:sp>
      <p:sp>
        <p:nvSpPr>
          <p:cNvPr id="38" name="5-Point Star 37">
            <a:hlinkClick r:id="rId16" action="ppaction://hlinksldjump"/>
          </p:cNvPr>
          <p:cNvSpPr/>
          <p:nvPr/>
        </p:nvSpPr>
        <p:spPr>
          <a:xfrm>
            <a:off x="3607984" y="3989624"/>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8</a:t>
            </a:r>
            <a:endParaRPr lang="en-US" sz="1200" dirty="0"/>
          </a:p>
        </p:txBody>
      </p:sp>
      <p:sp>
        <p:nvSpPr>
          <p:cNvPr id="39" name="5-Point Star 38">
            <a:hlinkClick r:id="rId17" action="ppaction://hlinksldjump"/>
          </p:cNvPr>
          <p:cNvSpPr/>
          <p:nvPr/>
        </p:nvSpPr>
        <p:spPr>
          <a:xfrm>
            <a:off x="2884552" y="4284690"/>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9</a:t>
            </a:r>
            <a:endParaRPr lang="en-US" sz="1200" dirty="0"/>
          </a:p>
        </p:txBody>
      </p:sp>
      <p:sp>
        <p:nvSpPr>
          <p:cNvPr id="42" name="5-Point Star 41">
            <a:hlinkClick r:id="rId18" action="ppaction://hlinksldjump"/>
          </p:cNvPr>
          <p:cNvSpPr/>
          <p:nvPr/>
        </p:nvSpPr>
        <p:spPr>
          <a:xfrm>
            <a:off x="3079842" y="3643933"/>
            <a:ext cx="205853" cy="24371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2</a:t>
            </a:r>
            <a:endParaRPr lang="en-US" sz="1200" dirty="0"/>
          </a:p>
        </p:txBody>
      </p:sp>
    </p:spTree>
    <p:extLst>
      <p:ext uri="{BB962C8B-B14F-4D97-AF65-F5344CB8AC3E}">
        <p14:creationId xmlns:p14="http://schemas.microsoft.com/office/powerpoint/2010/main" val="24069964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200" dirty="0" smtClean="0">
                <a:latin typeface="+mn-lt"/>
              </a:rPr>
              <a:t>Groundwater Level Graphs</a:t>
            </a:r>
            <a:endParaRPr lang="en-US" sz="3200" dirty="0">
              <a:latin typeface="+mn-lt"/>
            </a:endParaRPr>
          </a:p>
        </p:txBody>
      </p:sp>
      <p:sp>
        <p:nvSpPr>
          <p:cNvPr id="3" name="Content Placeholder 2"/>
          <p:cNvSpPr>
            <a:spLocks noGrp="1"/>
          </p:cNvSpPr>
          <p:nvPr>
            <p:ph idx="1"/>
          </p:nvPr>
        </p:nvSpPr>
        <p:spPr>
          <a:xfrm>
            <a:off x="457200" y="1066800"/>
            <a:ext cx="8229600" cy="5486400"/>
          </a:xfrm>
        </p:spPr>
        <p:txBody>
          <a:bodyPr>
            <a:normAutofit fontScale="92500" lnSpcReduction="10000"/>
          </a:bodyPr>
          <a:lstStyle/>
          <a:p>
            <a:r>
              <a:rPr lang="en-US" dirty="0" smtClean="0"/>
              <a:t>For each of the 15 groundwater wells, EPD has prepared a graph that shows monthly average groundwater levels  from January 1, 2015 through </a:t>
            </a:r>
            <a:r>
              <a:rPr lang="en-US" dirty="0"/>
              <a:t>December 31, 2015; </a:t>
            </a:r>
          </a:p>
          <a:p>
            <a:r>
              <a:rPr lang="en-US" dirty="0" smtClean="0"/>
              <a:t>To help put these levels into perspective, for comparison purposes, each graph also shows:</a:t>
            </a:r>
          </a:p>
          <a:p>
            <a:pPr lvl="1"/>
            <a:r>
              <a:rPr lang="en-US" dirty="0" smtClean="0"/>
              <a:t>Monthly average levels at that same well for the years 2007 and 2011 when groundwater levels were at or near recorded low levels across much of the state; and</a:t>
            </a:r>
          </a:p>
          <a:p>
            <a:pPr lvl="1"/>
            <a:r>
              <a:rPr lang="en-US" dirty="0" smtClean="0"/>
              <a:t>And a statistical composite of historical conditions at that same gage showing the “lowest” </a:t>
            </a:r>
            <a:r>
              <a:rPr lang="en-US" dirty="0"/>
              <a:t>50, 20, 10, and 5 percent of all recorded </a:t>
            </a:r>
            <a:r>
              <a:rPr lang="en-US" dirty="0" smtClean="0"/>
              <a:t>monthly average levels at </a:t>
            </a:r>
            <a:r>
              <a:rPr lang="en-US" dirty="0"/>
              <a:t>the same </a:t>
            </a:r>
            <a:r>
              <a:rPr lang="en-US" dirty="0" smtClean="0"/>
              <a:t>well.</a:t>
            </a:r>
            <a:endParaRPr lang="en-US" dirty="0"/>
          </a:p>
        </p:txBody>
      </p:sp>
      <p:sp>
        <p:nvSpPr>
          <p:cNvPr id="4" name="Slide Number Placeholder 3"/>
          <p:cNvSpPr>
            <a:spLocks noGrp="1"/>
          </p:cNvSpPr>
          <p:nvPr>
            <p:ph type="sldNum" sz="quarter" idx="12"/>
          </p:nvPr>
        </p:nvSpPr>
        <p:spPr/>
        <p:txBody>
          <a:bodyPr/>
          <a:lstStyle/>
          <a:p>
            <a:fld id="{ABBCF1EC-C033-4120-BAC6-F9A4938E775D}" type="slidenum">
              <a:rPr lang="en-US" smtClean="0"/>
              <a:t>59</a:t>
            </a:fld>
            <a:endParaRPr lang="en-US"/>
          </a:p>
        </p:txBody>
      </p:sp>
    </p:spTree>
    <p:extLst>
      <p:ext uri="{BB962C8B-B14F-4D97-AF65-F5344CB8AC3E}">
        <p14:creationId xmlns:p14="http://schemas.microsoft.com/office/powerpoint/2010/main" val="3852263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2BBE89F-BD2C-47AF-B152-5060FEBAA9D8}" type="slidenum">
              <a:rPr lang="en-US" smtClean="0"/>
              <a:t>6</a:t>
            </a:fld>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457200"/>
            <a:ext cx="7836740" cy="6055664"/>
          </a:xfrm>
        </p:spPr>
      </p:pic>
    </p:spTree>
    <p:extLst>
      <p:ext uri="{BB962C8B-B14F-4D97-AF65-F5344CB8AC3E}">
        <p14:creationId xmlns:p14="http://schemas.microsoft.com/office/powerpoint/2010/main" val="4816529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62000"/>
          </a:xfrm>
        </p:spPr>
        <p:txBody>
          <a:bodyPr>
            <a:normAutofit fontScale="90000"/>
          </a:bodyPr>
          <a:lstStyle/>
          <a:p>
            <a:r>
              <a:rPr lang="en-US" sz="3600" dirty="0" smtClean="0">
                <a:latin typeface="+mn-lt"/>
              </a:rPr>
              <a:t>How to Read the Groundwater Level Graphs</a:t>
            </a:r>
            <a:br>
              <a:rPr lang="en-US" sz="3600" dirty="0" smtClean="0">
                <a:latin typeface="+mn-lt"/>
              </a:rPr>
            </a:br>
            <a:r>
              <a:rPr lang="en-US" sz="3600" u="sng" dirty="0" smtClean="0">
                <a:latin typeface="+mn-lt"/>
              </a:rPr>
              <a:t>Example:</a:t>
            </a:r>
            <a:r>
              <a:rPr lang="en-US" sz="3600" dirty="0" smtClean="0">
                <a:latin typeface="+mn-lt"/>
              </a:rPr>
              <a:t> </a:t>
            </a:r>
            <a:r>
              <a:rPr lang="en-US" sz="3600" b="1" dirty="0" smtClean="0">
                <a:latin typeface="+mn-lt"/>
                <a:hlinkClick r:id="rId2" action="ppaction://hlinksldjump"/>
              </a:rPr>
              <a:t> Well #11, 09F520, Flint River Basin</a:t>
            </a:r>
            <a:r>
              <a:rPr lang="en-US" sz="3600" dirty="0" smtClean="0">
                <a:latin typeface="+mn-lt"/>
                <a:hlinkClick r:id="rId2" action="ppaction://hlinksldjump"/>
              </a:rPr>
              <a:t>  </a:t>
            </a:r>
            <a:r>
              <a:rPr lang="en-US" sz="3600" dirty="0">
                <a:latin typeface="+mn-lt"/>
              </a:rPr>
              <a:t/>
            </a:r>
            <a:br>
              <a:rPr lang="en-US" sz="3600" dirty="0">
                <a:latin typeface="+mn-lt"/>
              </a:rPr>
            </a:br>
            <a:r>
              <a:rPr lang="en-US" dirty="0"/>
              <a:t> </a:t>
            </a:r>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pPr marL="0" indent="0">
              <a:buNone/>
            </a:pPr>
            <a:r>
              <a:rPr lang="en-US" dirty="0" smtClean="0"/>
              <a:t>The groundwater level graph for Well #11, USGS 09F520 shows:</a:t>
            </a:r>
          </a:p>
          <a:p>
            <a:pPr lvl="1"/>
            <a:r>
              <a:rPr lang="en-US" dirty="0" smtClean="0"/>
              <a:t>The average monthly groundwater level for May 2015 was 47ft below land surface. The statistical composite of all historical data for this well shows that monthly average groundwater levels in May have historically been lower than May 2015 about 50% of the time; about 50% of the time in May they have been higher.</a:t>
            </a:r>
          </a:p>
          <a:p>
            <a:pPr lvl="1"/>
            <a:r>
              <a:rPr lang="en-US" dirty="0" smtClean="0"/>
              <a:t>The average monthly groundwater level in </a:t>
            </a:r>
            <a:r>
              <a:rPr lang="en-US" dirty="0"/>
              <a:t>May 2011 was </a:t>
            </a:r>
            <a:r>
              <a:rPr lang="en-US" dirty="0" smtClean="0"/>
              <a:t>52ft below land surface. The statistical composite of all historical data for this well shows that average monthly groundwater elevation levels for May have historically been lower than May 2011 only 10% of the time; 90% of the time in May they have been higher.</a:t>
            </a:r>
            <a:endParaRPr lang="en-US" dirty="0"/>
          </a:p>
          <a:p>
            <a:pPr lvl="1"/>
            <a:r>
              <a:rPr lang="en-US" dirty="0" smtClean="0"/>
              <a:t>The average monthly groundwater level in </a:t>
            </a:r>
            <a:r>
              <a:rPr lang="en-US" dirty="0"/>
              <a:t>May </a:t>
            </a:r>
            <a:r>
              <a:rPr lang="en-US" dirty="0" smtClean="0"/>
              <a:t>2007 </a:t>
            </a:r>
            <a:r>
              <a:rPr lang="en-US" dirty="0"/>
              <a:t>was </a:t>
            </a:r>
            <a:r>
              <a:rPr lang="en-US" dirty="0" smtClean="0"/>
              <a:t>53ft below land surface. </a:t>
            </a:r>
            <a:r>
              <a:rPr lang="en-US" dirty="0"/>
              <a:t>The statistical composite of all historical data for this </a:t>
            </a:r>
            <a:r>
              <a:rPr lang="en-US" dirty="0" smtClean="0"/>
              <a:t>well </a:t>
            </a:r>
            <a:r>
              <a:rPr lang="en-US" dirty="0"/>
              <a:t>shows that average </a:t>
            </a:r>
            <a:r>
              <a:rPr lang="en-US" dirty="0" smtClean="0"/>
              <a:t>monthly groundwater levels for </a:t>
            </a:r>
            <a:r>
              <a:rPr lang="en-US" dirty="0"/>
              <a:t>May </a:t>
            </a:r>
            <a:r>
              <a:rPr lang="en-US" dirty="0" smtClean="0"/>
              <a:t>have </a:t>
            </a:r>
            <a:r>
              <a:rPr lang="en-US" dirty="0"/>
              <a:t>historically been lower than May </a:t>
            </a:r>
            <a:r>
              <a:rPr lang="en-US" dirty="0" smtClean="0"/>
              <a:t>2007 </a:t>
            </a:r>
            <a:r>
              <a:rPr lang="en-US" dirty="0"/>
              <a:t>only </a:t>
            </a:r>
            <a:r>
              <a:rPr lang="en-US" dirty="0" smtClean="0"/>
              <a:t>5% </a:t>
            </a:r>
            <a:r>
              <a:rPr lang="en-US" dirty="0"/>
              <a:t>of the time; </a:t>
            </a:r>
            <a:r>
              <a:rPr lang="en-US" dirty="0" smtClean="0"/>
              <a:t>95% </a:t>
            </a:r>
            <a:r>
              <a:rPr lang="en-US" dirty="0"/>
              <a:t>of the time in May it has been higher.</a:t>
            </a:r>
          </a:p>
          <a:p>
            <a:pPr lvl="1"/>
            <a:r>
              <a:rPr lang="en-US" dirty="0" smtClean="0"/>
              <a:t>The lowest recorded average monthly groundwater level for May was 53ft below land surface.</a:t>
            </a:r>
            <a:endParaRPr lang="en-US" dirty="0"/>
          </a:p>
        </p:txBody>
      </p:sp>
      <p:sp>
        <p:nvSpPr>
          <p:cNvPr id="4" name="Slide Number Placeholder 3"/>
          <p:cNvSpPr>
            <a:spLocks noGrp="1"/>
          </p:cNvSpPr>
          <p:nvPr>
            <p:ph type="sldNum" sz="quarter" idx="12"/>
          </p:nvPr>
        </p:nvSpPr>
        <p:spPr/>
        <p:txBody>
          <a:bodyPr/>
          <a:lstStyle/>
          <a:p>
            <a:fld id="{ABBCF1EC-C033-4120-BAC6-F9A4938E775D}" type="slidenum">
              <a:rPr lang="en-US" smtClean="0"/>
              <a:t>60</a:t>
            </a:fld>
            <a:endParaRPr lang="en-US"/>
          </a:p>
        </p:txBody>
      </p:sp>
    </p:spTree>
    <p:extLst>
      <p:ext uri="{BB962C8B-B14F-4D97-AF65-F5344CB8AC3E}">
        <p14:creationId xmlns:p14="http://schemas.microsoft.com/office/powerpoint/2010/main" val="21917384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533400" y="1295400"/>
            <a:ext cx="8229600" cy="4525963"/>
          </a:xfrm>
        </p:spPr>
        <p:txBody>
          <a:bodyPr/>
          <a:lstStyle/>
          <a:p>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4247609999"/>
              </p:ext>
            </p:extLst>
          </p:nvPr>
        </p:nvGraphicFramePr>
        <p:xfrm>
          <a:off x="228600" y="152400"/>
          <a:ext cx="8763000" cy="5937250"/>
        </p:xfrm>
        <a:graphic>
          <a:graphicData uri="http://schemas.openxmlformats.org/presentationml/2006/ole">
            <mc:AlternateContent xmlns:mc="http://schemas.openxmlformats.org/markup-compatibility/2006">
              <mc:Choice xmlns:v="urn:schemas-microsoft-com:vml" Requires="v">
                <p:oleObj spid="_x0000_s36008"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28600" y="152400"/>
                        <a:ext cx="8763000" cy="5937250"/>
                      </a:xfrm>
                      <a:prstGeom prst="rect">
                        <a:avLst/>
                      </a:prstGeom>
                    </p:spPr>
                  </p:pic>
                </p:oleObj>
              </mc:Fallback>
            </mc:AlternateContent>
          </a:graphicData>
        </a:graphic>
      </p:graphicFrame>
      <p:sp>
        <p:nvSpPr>
          <p:cNvPr id="5" name="TextBox 4">
            <a:hlinkClick r:id="rId5" action="ppaction://hlinksldjump"/>
          </p:cNvPr>
          <p:cNvSpPr txBox="1"/>
          <p:nvPr/>
        </p:nvSpPr>
        <p:spPr>
          <a:xfrm>
            <a:off x="7736884" y="6019800"/>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61</a:t>
            </a:fld>
            <a:endParaRPr lang="en-US"/>
          </a:p>
        </p:txBody>
      </p:sp>
    </p:spTree>
    <p:extLst>
      <p:ext uri="{BB962C8B-B14F-4D97-AF65-F5344CB8AC3E}">
        <p14:creationId xmlns:p14="http://schemas.microsoft.com/office/powerpoint/2010/main" val="373583503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710690841"/>
              </p:ext>
            </p:extLst>
          </p:nvPr>
        </p:nvGraphicFramePr>
        <p:xfrm>
          <a:off x="162308" y="152400"/>
          <a:ext cx="8763000" cy="5943600"/>
        </p:xfrm>
        <a:graphic>
          <a:graphicData uri="http://schemas.openxmlformats.org/presentationml/2006/ole">
            <mc:AlternateContent xmlns:mc="http://schemas.openxmlformats.org/markup-compatibility/2006">
              <mc:Choice xmlns:v="urn:schemas-microsoft-com:vml" Requires="v">
                <p:oleObj spid="_x0000_s37032"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152400"/>
                        <a:ext cx="8763000" cy="5943600"/>
                      </a:xfrm>
                      <a:prstGeom prst="rect">
                        <a:avLst/>
                      </a:prstGeom>
                    </p:spPr>
                  </p:pic>
                </p:oleObj>
              </mc:Fallback>
            </mc:AlternateContent>
          </a:graphicData>
        </a:graphic>
      </p:graphicFrame>
      <p:sp>
        <p:nvSpPr>
          <p:cNvPr id="5" name="TextBox 4">
            <a:hlinkClick r:id="rId5" action="ppaction://hlinksldjump"/>
          </p:cNvPr>
          <p:cNvSpPr txBox="1"/>
          <p:nvPr/>
        </p:nvSpPr>
        <p:spPr>
          <a:xfrm>
            <a:off x="7543800" y="6019800"/>
            <a:ext cx="1407116"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62</a:t>
            </a:fld>
            <a:endParaRPr lang="en-US"/>
          </a:p>
        </p:txBody>
      </p:sp>
    </p:spTree>
    <p:extLst>
      <p:ext uri="{BB962C8B-B14F-4D97-AF65-F5344CB8AC3E}">
        <p14:creationId xmlns:p14="http://schemas.microsoft.com/office/powerpoint/2010/main" val="11625833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hlinkClick r:id="rId4" action="ppaction://hlinksldjump"/>
          </p:cNvPr>
          <p:cNvSpPr txBox="1"/>
          <p:nvPr/>
        </p:nvSpPr>
        <p:spPr>
          <a:xfrm>
            <a:off x="7620000" y="6019800"/>
            <a:ext cx="1354217" cy="369332"/>
          </a:xfrm>
          <a:prstGeom prst="rect">
            <a:avLst/>
          </a:prstGeom>
          <a:noFill/>
        </p:spPr>
        <p:txBody>
          <a:bodyPr wrap="none" rtlCol="0">
            <a:spAutoFit/>
          </a:bodyPr>
          <a:lstStyle/>
          <a:p>
            <a:r>
              <a:rPr lang="en-US" u="sng" dirty="0">
                <a:solidFill>
                  <a:srgbClr val="00B0F0"/>
                </a:solidFill>
                <a:hlinkClick r:id="rId5" action="ppaction://hlinksldjump"/>
              </a:rPr>
              <a:t>Back to Map</a:t>
            </a:r>
            <a:endParaRPr lang="en-US" u="sng" dirty="0">
              <a:solidFill>
                <a:srgbClr val="00B0F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831348597"/>
              </p:ext>
            </p:extLst>
          </p:nvPr>
        </p:nvGraphicFramePr>
        <p:xfrm>
          <a:off x="184079" y="152400"/>
          <a:ext cx="8763000" cy="5937250"/>
        </p:xfrm>
        <a:graphic>
          <a:graphicData uri="http://schemas.openxmlformats.org/presentationml/2006/ole">
            <mc:AlternateContent xmlns:mc="http://schemas.openxmlformats.org/markup-compatibility/2006">
              <mc:Choice xmlns:v="urn:schemas-microsoft-com:vml" Requires="v">
                <p:oleObj spid="_x0000_s38056" name="Worksheet" r:id="rId6" imgW="8763120" imgH="6391365" progId="Excel.Sheet.12">
                  <p:link updateAutomatic="1"/>
                </p:oleObj>
              </mc:Choice>
              <mc:Fallback>
                <p:oleObj name="Worksheet" r:id="rId6" imgW="8763120" imgH="6391365" progId="Excel.Sheet.12">
                  <p:link updateAutomatic="1"/>
                  <p:pic>
                    <p:nvPicPr>
                      <p:cNvPr id="0" name=""/>
                      <p:cNvPicPr/>
                      <p:nvPr/>
                    </p:nvPicPr>
                    <p:blipFill>
                      <a:blip r:embed="rId7"/>
                      <a:stretch>
                        <a:fillRect/>
                      </a:stretch>
                    </p:blipFill>
                    <p:spPr>
                      <a:xfrm>
                        <a:off x="184079" y="152400"/>
                        <a:ext cx="8763000" cy="5937250"/>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fld id="{E2BBE89F-BD2C-47AF-B152-5060FEBAA9D8}" type="slidenum">
              <a:rPr lang="en-US" smtClean="0"/>
              <a:t>63</a:t>
            </a:fld>
            <a:endParaRPr lang="en-US"/>
          </a:p>
        </p:txBody>
      </p:sp>
    </p:spTree>
    <p:extLst>
      <p:ext uri="{BB962C8B-B14F-4D97-AF65-F5344CB8AC3E}">
        <p14:creationId xmlns:p14="http://schemas.microsoft.com/office/powerpoint/2010/main" val="34401538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533400" y="1219200"/>
            <a:ext cx="8229600" cy="4525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275615101"/>
              </p:ext>
            </p:extLst>
          </p:nvPr>
        </p:nvGraphicFramePr>
        <p:xfrm>
          <a:off x="162308" y="76200"/>
          <a:ext cx="8763000" cy="5861049"/>
        </p:xfrm>
        <a:graphic>
          <a:graphicData uri="http://schemas.openxmlformats.org/presentationml/2006/ole">
            <mc:AlternateContent xmlns:mc="http://schemas.openxmlformats.org/markup-compatibility/2006">
              <mc:Choice xmlns:v="urn:schemas-microsoft-com:vml" Requires="v">
                <p:oleObj spid="_x0000_s39080"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76200"/>
                        <a:ext cx="8763000" cy="5861049"/>
                      </a:xfrm>
                      <a:prstGeom prst="rect">
                        <a:avLst/>
                      </a:prstGeom>
                    </p:spPr>
                  </p:pic>
                </p:oleObj>
              </mc:Fallback>
            </mc:AlternateContent>
          </a:graphicData>
        </a:graphic>
      </p:graphicFrame>
      <p:sp>
        <p:nvSpPr>
          <p:cNvPr id="5" name="TextBox 4">
            <a:hlinkClick r:id="rId5" action="ppaction://hlinksldjump"/>
          </p:cNvPr>
          <p:cNvSpPr txBox="1"/>
          <p:nvPr/>
        </p:nvSpPr>
        <p:spPr>
          <a:xfrm>
            <a:off x="7620000" y="5943600"/>
            <a:ext cx="1407116"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64</a:t>
            </a:fld>
            <a:endParaRPr lang="en-US"/>
          </a:p>
        </p:txBody>
      </p:sp>
    </p:spTree>
    <p:extLst>
      <p:ext uri="{BB962C8B-B14F-4D97-AF65-F5344CB8AC3E}">
        <p14:creationId xmlns:p14="http://schemas.microsoft.com/office/powerpoint/2010/main" val="147323754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533400" y="1219200"/>
            <a:ext cx="8229600" cy="4525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09828859"/>
              </p:ext>
            </p:extLst>
          </p:nvPr>
        </p:nvGraphicFramePr>
        <p:xfrm>
          <a:off x="228600" y="152400"/>
          <a:ext cx="8763000" cy="5784849"/>
        </p:xfrm>
        <a:graphic>
          <a:graphicData uri="http://schemas.openxmlformats.org/presentationml/2006/ole">
            <mc:AlternateContent xmlns:mc="http://schemas.openxmlformats.org/markup-compatibility/2006">
              <mc:Choice xmlns:v="urn:schemas-microsoft-com:vml" Requires="v">
                <p:oleObj spid="_x0000_s40104"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28600" y="152400"/>
                        <a:ext cx="8763000" cy="5784849"/>
                      </a:xfrm>
                      <a:prstGeom prst="rect">
                        <a:avLst/>
                      </a:prstGeom>
                    </p:spPr>
                  </p:pic>
                </p:oleObj>
              </mc:Fallback>
            </mc:AlternateContent>
          </a:graphicData>
        </a:graphic>
      </p:graphicFrame>
      <p:sp>
        <p:nvSpPr>
          <p:cNvPr id="5" name="TextBox 4">
            <a:hlinkClick r:id="rId5" action="ppaction://hlinksldjump"/>
          </p:cNvPr>
          <p:cNvSpPr txBox="1"/>
          <p:nvPr/>
        </p:nvSpPr>
        <p:spPr>
          <a:xfrm>
            <a:off x="7752822" y="5943600"/>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65</a:t>
            </a:fld>
            <a:endParaRPr lang="en-US"/>
          </a:p>
        </p:txBody>
      </p:sp>
    </p:spTree>
    <p:extLst>
      <p:ext uri="{BB962C8B-B14F-4D97-AF65-F5344CB8AC3E}">
        <p14:creationId xmlns:p14="http://schemas.microsoft.com/office/powerpoint/2010/main" val="291232774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457200" y="1371600"/>
            <a:ext cx="8229600" cy="4525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474820359"/>
              </p:ext>
            </p:extLst>
          </p:nvPr>
        </p:nvGraphicFramePr>
        <p:xfrm>
          <a:off x="162308" y="76200"/>
          <a:ext cx="8763000" cy="6013450"/>
        </p:xfrm>
        <a:graphic>
          <a:graphicData uri="http://schemas.openxmlformats.org/presentationml/2006/ole">
            <mc:AlternateContent xmlns:mc="http://schemas.openxmlformats.org/markup-compatibility/2006">
              <mc:Choice xmlns:v="urn:schemas-microsoft-com:vml" Requires="v">
                <p:oleObj spid="_x0000_s41128"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76200"/>
                        <a:ext cx="8763000" cy="6013450"/>
                      </a:xfrm>
                      <a:prstGeom prst="rect">
                        <a:avLst/>
                      </a:prstGeom>
                    </p:spPr>
                  </p:pic>
                </p:oleObj>
              </mc:Fallback>
            </mc:AlternateContent>
          </a:graphicData>
        </a:graphic>
      </p:graphicFrame>
      <p:sp>
        <p:nvSpPr>
          <p:cNvPr id="5" name="TextBox 4">
            <a:hlinkClick r:id="rId5" action="ppaction://hlinksldjump"/>
          </p:cNvPr>
          <p:cNvSpPr txBox="1"/>
          <p:nvPr/>
        </p:nvSpPr>
        <p:spPr>
          <a:xfrm>
            <a:off x="7620000" y="6019800"/>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66</a:t>
            </a:fld>
            <a:endParaRPr lang="en-US"/>
          </a:p>
        </p:txBody>
      </p:sp>
    </p:spTree>
    <p:extLst>
      <p:ext uri="{BB962C8B-B14F-4D97-AF65-F5344CB8AC3E}">
        <p14:creationId xmlns:p14="http://schemas.microsoft.com/office/powerpoint/2010/main" val="6399349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533400" y="1295400"/>
            <a:ext cx="8229600" cy="4525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776393687"/>
              </p:ext>
            </p:extLst>
          </p:nvPr>
        </p:nvGraphicFramePr>
        <p:xfrm>
          <a:off x="162308" y="152400"/>
          <a:ext cx="8763000" cy="5937250"/>
        </p:xfrm>
        <a:graphic>
          <a:graphicData uri="http://schemas.openxmlformats.org/presentationml/2006/ole">
            <mc:AlternateContent xmlns:mc="http://schemas.openxmlformats.org/markup-compatibility/2006">
              <mc:Choice xmlns:v="urn:schemas-microsoft-com:vml" Requires="v">
                <p:oleObj spid="_x0000_s42152"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152400"/>
                        <a:ext cx="8763000" cy="5937250"/>
                      </a:xfrm>
                      <a:prstGeom prst="rect">
                        <a:avLst/>
                      </a:prstGeom>
                    </p:spPr>
                  </p:pic>
                </p:oleObj>
              </mc:Fallback>
            </mc:AlternateContent>
          </a:graphicData>
        </a:graphic>
      </p:graphicFrame>
      <p:sp>
        <p:nvSpPr>
          <p:cNvPr id="5" name="TextBox 4">
            <a:hlinkClick r:id="rId5" action="ppaction://hlinksldjump"/>
          </p:cNvPr>
          <p:cNvSpPr txBox="1"/>
          <p:nvPr/>
        </p:nvSpPr>
        <p:spPr>
          <a:xfrm>
            <a:off x="7620000" y="6019800"/>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67</a:t>
            </a:fld>
            <a:endParaRPr lang="en-US"/>
          </a:p>
        </p:txBody>
      </p:sp>
    </p:spTree>
    <p:extLst>
      <p:ext uri="{BB962C8B-B14F-4D97-AF65-F5344CB8AC3E}">
        <p14:creationId xmlns:p14="http://schemas.microsoft.com/office/powerpoint/2010/main" val="42901094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p:txBody>
          <a:bodyPr/>
          <a:lstStyle/>
          <a:p>
            <a:endParaRPr lang="en-US"/>
          </a:p>
        </p:txBody>
      </p:sp>
      <p:sp>
        <p:nvSpPr>
          <p:cNvPr id="5" name="TextBox 4">
            <a:hlinkClick r:id="rId3" action="ppaction://hlinksldjump"/>
          </p:cNvPr>
          <p:cNvSpPr txBox="1"/>
          <p:nvPr/>
        </p:nvSpPr>
        <p:spPr>
          <a:xfrm>
            <a:off x="7620000" y="6167610"/>
            <a:ext cx="1354217" cy="369332"/>
          </a:xfrm>
          <a:prstGeom prst="rect">
            <a:avLst/>
          </a:prstGeom>
          <a:noFill/>
        </p:spPr>
        <p:txBody>
          <a:bodyPr wrap="none" rtlCol="0">
            <a:spAutoFit/>
          </a:bodyPr>
          <a:lstStyle/>
          <a:p>
            <a:r>
              <a:rPr lang="en-US" u="sng" dirty="0">
                <a:solidFill>
                  <a:srgbClr val="00B0F0"/>
                </a:solidFill>
                <a:hlinkClick r:id="rId4" action="ppaction://hlinksldjump"/>
              </a:rPr>
              <a:t>Back to Map</a:t>
            </a:r>
            <a:endParaRPr lang="en-US" u="sng" dirty="0">
              <a:solidFill>
                <a:srgbClr val="00B0F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9647096"/>
              </p:ext>
            </p:extLst>
          </p:nvPr>
        </p:nvGraphicFramePr>
        <p:xfrm>
          <a:off x="162308" y="152401"/>
          <a:ext cx="8763000" cy="6096000"/>
        </p:xfrm>
        <a:graphic>
          <a:graphicData uri="http://schemas.openxmlformats.org/presentationml/2006/ole">
            <mc:AlternateContent xmlns:mc="http://schemas.openxmlformats.org/markup-compatibility/2006">
              <mc:Choice xmlns:v="urn:schemas-microsoft-com:vml" Requires="v">
                <p:oleObj spid="_x0000_s43176" name="Worksheet" r:id="rId5" imgW="8763120" imgH="6391365" progId="Excel.Sheet.12">
                  <p:link updateAutomatic="1"/>
                </p:oleObj>
              </mc:Choice>
              <mc:Fallback>
                <p:oleObj name="Worksheet" r:id="rId5" imgW="8763120" imgH="6391365" progId="Excel.Sheet.12">
                  <p:link updateAutomatic="1"/>
                  <p:pic>
                    <p:nvPicPr>
                      <p:cNvPr id="0" name=""/>
                      <p:cNvPicPr/>
                      <p:nvPr/>
                    </p:nvPicPr>
                    <p:blipFill>
                      <a:blip r:embed="rId6"/>
                      <a:stretch>
                        <a:fillRect/>
                      </a:stretch>
                    </p:blipFill>
                    <p:spPr>
                      <a:xfrm>
                        <a:off x="162308" y="152401"/>
                        <a:ext cx="8763000" cy="6096000"/>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fld id="{E2BBE89F-BD2C-47AF-B152-5060FEBAA9D8}" type="slidenum">
              <a:rPr lang="en-US" smtClean="0"/>
              <a:t>68</a:t>
            </a:fld>
            <a:endParaRPr lang="en-US"/>
          </a:p>
        </p:txBody>
      </p:sp>
    </p:spTree>
    <p:extLst>
      <p:ext uri="{BB962C8B-B14F-4D97-AF65-F5344CB8AC3E}">
        <p14:creationId xmlns:p14="http://schemas.microsoft.com/office/powerpoint/2010/main" val="273860857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357041003"/>
              </p:ext>
            </p:extLst>
          </p:nvPr>
        </p:nvGraphicFramePr>
        <p:xfrm>
          <a:off x="162308" y="76200"/>
          <a:ext cx="8763000" cy="6089650"/>
        </p:xfrm>
        <a:graphic>
          <a:graphicData uri="http://schemas.openxmlformats.org/presentationml/2006/ole">
            <mc:AlternateContent xmlns:mc="http://schemas.openxmlformats.org/markup-compatibility/2006">
              <mc:Choice xmlns:v="urn:schemas-microsoft-com:vml" Requires="v">
                <p:oleObj spid="_x0000_s44200"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76200"/>
                        <a:ext cx="8763000" cy="6089650"/>
                      </a:xfrm>
                      <a:prstGeom prst="rect">
                        <a:avLst/>
                      </a:prstGeom>
                    </p:spPr>
                  </p:pic>
                </p:oleObj>
              </mc:Fallback>
            </mc:AlternateContent>
          </a:graphicData>
        </a:graphic>
      </p:graphicFrame>
      <p:sp>
        <p:nvSpPr>
          <p:cNvPr id="5" name="TextBox 4">
            <a:hlinkClick r:id="rId5" action="ppaction://hlinksldjump"/>
          </p:cNvPr>
          <p:cNvSpPr txBox="1"/>
          <p:nvPr/>
        </p:nvSpPr>
        <p:spPr>
          <a:xfrm>
            <a:off x="7620000" y="6129581"/>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69</a:t>
            </a:fld>
            <a:endParaRPr lang="en-US"/>
          </a:p>
        </p:txBody>
      </p:sp>
    </p:spTree>
    <p:extLst>
      <p:ext uri="{BB962C8B-B14F-4D97-AF65-F5344CB8AC3E}">
        <p14:creationId xmlns:p14="http://schemas.microsoft.com/office/powerpoint/2010/main" val="107983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2BBE89F-BD2C-47AF-B152-5060FEBAA9D8}" type="slidenum">
              <a:rPr lang="en-US" smtClean="0"/>
              <a:t>7</a:t>
            </a:fld>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827" y="894450"/>
            <a:ext cx="8730173" cy="5231714"/>
          </a:xfrm>
        </p:spPr>
      </p:pic>
    </p:spTree>
    <p:extLst>
      <p:ext uri="{BB962C8B-B14F-4D97-AF65-F5344CB8AC3E}">
        <p14:creationId xmlns:p14="http://schemas.microsoft.com/office/powerpoint/2010/main" val="10524589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609600" y="838200"/>
            <a:ext cx="8229600" cy="4800600"/>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113138648"/>
              </p:ext>
            </p:extLst>
          </p:nvPr>
        </p:nvGraphicFramePr>
        <p:xfrm>
          <a:off x="162308" y="152400"/>
          <a:ext cx="8763000" cy="5943600"/>
        </p:xfrm>
        <a:graphic>
          <a:graphicData uri="http://schemas.openxmlformats.org/presentationml/2006/ole">
            <mc:AlternateContent xmlns:mc="http://schemas.openxmlformats.org/markup-compatibility/2006">
              <mc:Choice xmlns:v="urn:schemas-microsoft-com:vml" Requires="v">
                <p:oleObj spid="_x0000_s45224"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152400"/>
                        <a:ext cx="8763000" cy="5943600"/>
                      </a:xfrm>
                      <a:prstGeom prst="rect">
                        <a:avLst/>
                      </a:prstGeom>
                    </p:spPr>
                  </p:pic>
                </p:oleObj>
              </mc:Fallback>
            </mc:AlternateContent>
          </a:graphicData>
        </a:graphic>
      </p:graphicFrame>
      <p:sp>
        <p:nvSpPr>
          <p:cNvPr id="5" name="TextBox 4">
            <a:hlinkClick r:id="rId5" action="ppaction://hlinksldjump"/>
          </p:cNvPr>
          <p:cNvSpPr txBox="1"/>
          <p:nvPr/>
        </p:nvSpPr>
        <p:spPr>
          <a:xfrm>
            <a:off x="7620000" y="6019800"/>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70</a:t>
            </a:fld>
            <a:endParaRPr lang="en-US"/>
          </a:p>
        </p:txBody>
      </p:sp>
    </p:spTree>
    <p:extLst>
      <p:ext uri="{BB962C8B-B14F-4D97-AF65-F5344CB8AC3E}">
        <p14:creationId xmlns:p14="http://schemas.microsoft.com/office/powerpoint/2010/main" val="14593884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533400" y="1066800"/>
            <a:ext cx="8229600" cy="4525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328643055"/>
              </p:ext>
            </p:extLst>
          </p:nvPr>
        </p:nvGraphicFramePr>
        <p:xfrm>
          <a:off x="162308" y="152400"/>
          <a:ext cx="8763000" cy="6013450"/>
        </p:xfrm>
        <a:graphic>
          <a:graphicData uri="http://schemas.openxmlformats.org/presentationml/2006/ole">
            <mc:AlternateContent xmlns:mc="http://schemas.openxmlformats.org/markup-compatibility/2006">
              <mc:Choice xmlns:v="urn:schemas-microsoft-com:vml" Requires="v">
                <p:oleObj spid="_x0000_s46248"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152400"/>
                        <a:ext cx="8763000" cy="6013450"/>
                      </a:xfrm>
                      <a:prstGeom prst="rect">
                        <a:avLst/>
                      </a:prstGeom>
                    </p:spPr>
                  </p:pic>
                </p:oleObj>
              </mc:Fallback>
            </mc:AlternateContent>
          </a:graphicData>
        </a:graphic>
      </p:graphicFrame>
      <p:sp>
        <p:nvSpPr>
          <p:cNvPr id="5" name="TextBox 4">
            <a:hlinkClick r:id="rId5" action="ppaction://hlinksldjump"/>
          </p:cNvPr>
          <p:cNvSpPr txBox="1"/>
          <p:nvPr/>
        </p:nvSpPr>
        <p:spPr>
          <a:xfrm>
            <a:off x="7682455" y="6110458"/>
            <a:ext cx="1385345" cy="369332"/>
          </a:xfrm>
          <a:prstGeom prst="rect">
            <a:avLst/>
          </a:prstGeom>
          <a:noFill/>
        </p:spPr>
        <p:txBody>
          <a:bodyPr wrap="squar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6" name="TextBox 5"/>
          <p:cNvSpPr txBox="1"/>
          <p:nvPr/>
        </p:nvSpPr>
        <p:spPr>
          <a:xfrm>
            <a:off x="228600" y="6110458"/>
            <a:ext cx="2286000" cy="369332"/>
          </a:xfrm>
          <a:prstGeom prst="rect">
            <a:avLst/>
          </a:prstGeom>
          <a:noFill/>
        </p:spPr>
        <p:txBody>
          <a:bodyPr wrap="square" rtlCol="0">
            <a:spAutoFit/>
          </a:bodyPr>
          <a:lstStyle/>
          <a:p>
            <a:r>
              <a:rPr lang="en-US" u="sng" dirty="0">
                <a:solidFill>
                  <a:srgbClr val="00B0F0"/>
                </a:solidFill>
                <a:hlinkClick r:id="rId7" action="ppaction://hlinksldjump"/>
              </a:rPr>
              <a:t>Back to Interpretation</a:t>
            </a:r>
            <a:endParaRPr lang="en-US" u="sng" dirty="0">
              <a:solidFill>
                <a:srgbClr val="00B0F0"/>
              </a:solidFill>
            </a:endParaRPr>
          </a:p>
        </p:txBody>
      </p:sp>
      <p:sp>
        <p:nvSpPr>
          <p:cNvPr id="7" name="Slide Number Placeholder 6"/>
          <p:cNvSpPr>
            <a:spLocks noGrp="1"/>
          </p:cNvSpPr>
          <p:nvPr>
            <p:ph type="sldNum" sz="quarter" idx="12"/>
          </p:nvPr>
        </p:nvSpPr>
        <p:spPr/>
        <p:txBody>
          <a:bodyPr/>
          <a:lstStyle/>
          <a:p>
            <a:fld id="{E2BBE89F-BD2C-47AF-B152-5060FEBAA9D8}" type="slidenum">
              <a:rPr lang="en-US" smtClean="0"/>
              <a:t>71</a:t>
            </a:fld>
            <a:endParaRPr lang="en-US"/>
          </a:p>
        </p:txBody>
      </p:sp>
    </p:spTree>
    <p:extLst>
      <p:ext uri="{BB962C8B-B14F-4D97-AF65-F5344CB8AC3E}">
        <p14:creationId xmlns:p14="http://schemas.microsoft.com/office/powerpoint/2010/main" val="352279210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185819888"/>
              </p:ext>
            </p:extLst>
          </p:nvPr>
        </p:nvGraphicFramePr>
        <p:xfrm>
          <a:off x="190500" y="234951"/>
          <a:ext cx="8763000" cy="5937249"/>
        </p:xfrm>
        <a:graphic>
          <a:graphicData uri="http://schemas.openxmlformats.org/presentationml/2006/ole">
            <mc:AlternateContent xmlns:mc="http://schemas.openxmlformats.org/markup-compatibility/2006">
              <mc:Choice xmlns:v="urn:schemas-microsoft-com:vml" Requires="v">
                <p:oleObj spid="_x0000_s47272"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90500" y="234951"/>
                        <a:ext cx="8763000" cy="5937249"/>
                      </a:xfrm>
                      <a:prstGeom prst="rect">
                        <a:avLst/>
                      </a:prstGeom>
                    </p:spPr>
                  </p:pic>
                </p:oleObj>
              </mc:Fallback>
            </mc:AlternateContent>
          </a:graphicData>
        </a:graphic>
      </p:graphicFrame>
      <p:sp>
        <p:nvSpPr>
          <p:cNvPr id="5" name="TextBox 4">
            <a:hlinkClick r:id="rId5" action="ppaction://hlinksldjump"/>
          </p:cNvPr>
          <p:cNvSpPr txBox="1"/>
          <p:nvPr/>
        </p:nvSpPr>
        <p:spPr>
          <a:xfrm>
            <a:off x="7620000" y="6096000"/>
            <a:ext cx="1407116"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72</a:t>
            </a:fld>
            <a:endParaRPr lang="en-US"/>
          </a:p>
        </p:txBody>
      </p:sp>
    </p:spTree>
    <p:extLst>
      <p:ext uri="{BB962C8B-B14F-4D97-AF65-F5344CB8AC3E}">
        <p14:creationId xmlns:p14="http://schemas.microsoft.com/office/powerpoint/2010/main" val="314567687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197469387"/>
              </p:ext>
            </p:extLst>
          </p:nvPr>
        </p:nvGraphicFramePr>
        <p:xfrm>
          <a:off x="162308" y="152400"/>
          <a:ext cx="8763000" cy="5937249"/>
        </p:xfrm>
        <a:graphic>
          <a:graphicData uri="http://schemas.openxmlformats.org/presentationml/2006/ole">
            <mc:AlternateContent xmlns:mc="http://schemas.openxmlformats.org/markup-compatibility/2006">
              <mc:Choice xmlns:v="urn:schemas-microsoft-com:vml" Requires="v">
                <p:oleObj spid="_x0000_s48296"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62308" y="152400"/>
                        <a:ext cx="8763000" cy="5937249"/>
                      </a:xfrm>
                      <a:prstGeom prst="rect">
                        <a:avLst/>
                      </a:prstGeom>
                    </p:spPr>
                  </p:pic>
                </p:oleObj>
              </mc:Fallback>
            </mc:AlternateContent>
          </a:graphicData>
        </a:graphic>
      </p:graphicFrame>
      <p:sp>
        <p:nvSpPr>
          <p:cNvPr id="6" name="TextBox 5">
            <a:hlinkClick r:id="rId5" action="ppaction://hlinksldjump"/>
          </p:cNvPr>
          <p:cNvSpPr txBox="1"/>
          <p:nvPr/>
        </p:nvSpPr>
        <p:spPr>
          <a:xfrm>
            <a:off x="7543800" y="6019800"/>
            <a:ext cx="1407116"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73</a:t>
            </a:fld>
            <a:endParaRPr lang="en-US"/>
          </a:p>
        </p:txBody>
      </p:sp>
    </p:spTree>
    <p:extLst>
      <p:ext uri="{BB962C8B-B14F-4D97-AF65-F5344CB8AC3E}">
        <p14:creationId xmlns:p14="http://schemas.microsoft.com/office/powerpoint/2010/main" val="22660189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454663000"/>
              </p:ext>
            </p:extLst>
          </p:nvPr>
        </p:nvGraphicFramePr>
        <p:xfrm>
          <a:off x="211217" y="76200"/>
          <a:ext cx="8763000" cy="5861050"/>
        </p:xfrm>
        <a:graphic>
          <a:graphicData uri="http://schemas.openxmlformats.org/presentationml/2006/ole">
            <mc:AlternateContent xmlns:mc="http://schemas.openxmlformats.org/markup-compatibility/2006">
              <mc:Choice xmlns:v="urn:schemas-microsoft-com:vml" Requires="v">
                <p:oleObj spid="_x0000_s49320" name="Worksheet" r:id="rId4" imgW="8763120" imgH="6391365" progId="Excel.Sheet.12">
                  <p:link updateAutomatic="1"/>
                </p:oleObj>
              </mc:Choice>
              <mc:Fallback>
                <p:oleObj name="Worksheet" r:id="rId4" imgW="8763120" imgH="6391365" progId="Excel.Sheet.12">
                  <p:link updateAutomatic="1"/>
                  <p:pic>
                    <p:nvPicPr>
                      <p:cNvPr id="0" name=""/>
                      <p:cNvPicPr/>
                      <p:nvPr/>
                    </p:nvPicPr>
                    <p:blipFill>
                      <a:blip r:embed="rId5"/>
                      <a:stretch>
                        <a:fillRect/>
                      </a:stretch>
                    </p:blipFill>
                    <p:spPr>
                      <a:xfrm>
                        <a:off x="211217" y="76200"/>
                        <a:ext cx="8763000" cy="5861050"/>
                      </a:xfrm>
                      <a:prstGeom prst="rect">
                        <a:avLst/>
                      </a:prstGeom>
                    </p:spPr>
                  </p:pic>
                </p:oleObj>
              </mc:Fallback>
            </mc:AlternateContent>
          </a:graphicData>
        </a:graphic>
      </p:graphicFrame>
      <p:sp>
        <p:nvSpPr>
          <p:cNvPr id="2" name="TextBox 1">
            <a:hlinkClick r:id="rId6" action="ppaction://hlinksldjump"/>
          </p:cNvPr>
          <p:cNvSpPr txBox="1"/>
          <p:nvPr/>
        </p:nvSpPr>
        <p:spPr>
          <a:xfrm>
            <a:off x="7620000" y="5923144"/>
            <a:ext cx="1354217" cy="369332"/>
          </a:xfrm>
          <a:prstGeom prst="rect">
            <a:avLst/>
          </a:prstGeom>
          <a:noFill/>
        </p:spPr>
        <p:txBody>
          <a:bodyPr wrap="none" rtlCol="0">
            <a:spAutoFit/>
          </a:bodyPr>
          <a:lstStyle/>
          <a:p>
            <a:r>
              <a:rPr lang="en-US" u="sng" dirty="0">
                <a:solidFill>
                  <a:srgbClr val="00B0F0"/>
                </a:solidFill>
                <a:hlinkClick r:id="rId7" action="ppaction://hlinksldjump"/>
              </a:rPr>
              <a:t>Back to Map</a:t>
            </a:r>
            <a:endParaRPr lang="en-US" u="sng" dirty="0">
              <a:solidFill>
                <a:srgbClr val="00B0F0"/>
              </a:solidFill>
            </a:endParaRPr>
          </a:p>
        </p:txBody>
      </p:sp>
      <p:sp>
        <p:nvSpPr>
          <p:cNvPr id="3" name="Slide Number Placeholder 2"/>
          <p:cNvSpPr>
            <a:spLocks noGrp="1"/>
          </p:cNvSpPr>
          <p:nvPr>
            <p:ph type="sldNum" sz="quarter" idx="12"/>
          </p:nvPr>
        </p:nvSpPr>
        <p:spPr/>
        <p:txBody>
          <a:bodyPr/>
          <a:lstStyle/>
          <a:p>
            <a:fld id="{E2BBE89F-BD2C-47AF-B152-5060FEBAA9D8}" type="slidenum">
              <a:rPr lang="en-US" smtClean="0"/>
              <a:t>74</a:t>
            </a:fld>
            <a:endParaRPr lang="en-US"/>
          </a:p>
        </p:txBody>
      </p:sp>
    </p:spTree>
    <p:extLst>
      <p:ext uri="{BB962C8B-B14F-4D97-AF65-F5344CB8AC3E}">
        <p14:creationId xmlns:p14="http://schemas.microsoft.com/office/powerpoint/2010/main" val="119751227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533400" y="1295400"/>
            <a:ext cx="8229600" cy="4525963"/>
          </a:xfrm>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018594343"/>
              </p:ext>
            </p:extLst>
          </p:nvPr>
        </p:nvGraphicFramePr>
        <p:xfrm>
          <a:off x="228600" y="76200"/>
          <a:ext cx="8763000" cy="5937250"/>
        </p:xfrm>
        <a:graphic>
          <a:graphicData uri="http://schemas.openxmlformats.org/presentationml/2006/ole">
            <mc:AlternateContent xmlns:mc="http://schemas.openxmlformats.org/markup-compatibility/2006">
              <mc:Choice xmlns:v="urn:schemas-microsoft-com:vml" Requires="v">
                <p:oleObj spid="_x0000_s50344"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28600" y="76200"/>
                        <a:ext cx="8763000" cy="5937250"/>
                      </a:xfrm>
                      <a:prstGeom prst="rect">
                        <a:avLst/>
                      </a:prstGeom>
                    </p:spPr>
                  </p:pic>
                </p:oleObj>
              </mc:Fallback>
            </mc:AlternateContent>
          </a:graphicData>
        </a:graphic>
      </p:graphicFrame>
      <p:sp>
        <p:nvSpPr>
          <p:cNvPr id="6" name="TextBox 5">
            <a:hlinkClick r:id="rId5" action="ppaction://hlinksldjump"/>
          </p:cNvPr>
          <p:cNvSpPr txBox="1"/>
          <p:nvPr/>
        </p:nvSpPr>
        <p:spPr>
          <a:xfrm>
            <a:off x="7620000" y="5943600"/>
            <a:ext cx="1354217" cy="369332"/>
          </a:xfrm>
          <a:prstGeom prst="rect">
            <a:avLst/>
          </a:prstGeom>
          <a:noFill/>
        </p:spPr>
        <p:txBody>
          <a:bodyPr wrap="none" rtlCol="0">
            <a:spAutoFit/>
          </a:bodyPr>
          <a:lstStyle/>
          <a:p>
            <a:r>
              <a:rPr lang="en-US" u="sng" dirty="0">
                <a:solidFill>
                  <a:srgbClr val="00B0F0"/>
                </a:solidFill>
                <a:hlinkClick r:id="rId6" action="ppaction://hlinksldjump"/>
              </a:rPr>
              <a:t>Back to Map</a:t>
            </a:r>
            <a:endParaRPr lang="en-US" u="sng" dirty="0">
              <a:solidFill>
                <a:srgbClr val="00B0F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75</a:t>
            </a:fld>
            <a:endParaRPr lang="en-US"/>
          </a:p>
        </p:txBody>
      </p:sp>
    </p:spTree>
    <p:extLst>
      <p:ext uri="{BB962C8B-B14F-4D97-AF65-F5344CB8AC3E}">
        <p14:creationId xmlns:p14="http://schemas.microsoft.com/office/powerpoint/2010/main" val="40985169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en-US" dirty="0" smtClean="0">
                <a:latin typeface="+mn-lt"/>
              </a:rPr>
              <a:t>Reservoir Levels</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lnSpcReduction="10000"/>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a:t>
            </a:r>
            <a:r>
              <a:rPr lang="en-US" sz="2000" dirty="0">
                <a:solidFill>
                  <a:schemeClr val="tx1"/>
                </a:solidFill>
              </a:rPr>
              <a:t>: </a:t>
            </a:r>
            <a:endParaRPr lang="en-US" sz="2000" dirty="0" smtClean="0">
              <a:solidFill>
                <a:schemeClr val="tx1"/>
              </a:solidFill>
            </a:endParaRPr>
          </a:p>
          <a:p>
            <a:pPr algn="r"/>
            <a:r>
              <a:rPr lang="en-US" sz="2000" dirty="0" smtClean="0">
                <a:solidFill>
                  <a:schemeClr val="tx1"/>
                </a:solidFill>
              </a:rPr>
              <a:t>US Army Corps of Engineers</a:t>
            </a:r>
          </a:p>
        </p:txBody>
      </p:sp>
      <p:sp>
        <p:nvSpPr>
          <p:cNvPr id="6" name="Subtitle 2"/>
          <p:cNvSpPr txBox="1">
            <a:spLocks/>
          </p:cNvSpPr>
          <p:nvPr/>
        </p:nvSpPr>
        <p:spPr>
          <a:xfrm>
            <a:off x="1491673" y="2514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76</a:t>
            </a:fld>
            <a:endParaRPr lang="en-US"/>
          </a:p>
        </p:txBody>
      </p:sp>
    </p:spTree>
    <p:extLst>
      <p:ext uri="{BB962C8B-B14F-4D97-AF65-F5344CB8AC3E}">
        <p14:creationId xmlns:p14="http://schemas.microsoft.com/office/powerpoint/2010/main" val="3506430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28532"/>
            <a:ext cx="4914286" cy="5361905"/>
          </a:xfrm>
          <a:prstGeom prst="rect">
            <a:avLst/>
          </a:prstGeom>
          <a:ln>
            <a:solidFill>
              <a:schemeClr val="tx1"/>
            </a:solidFill>
          </a:ln>
        </p:spPr>
      </p:pic>
      <p:sp>
        <p:nvSpPr>
          <p:cNvPr id="8" name="5-Point Star 7">
            <a:hlinkClick r:id="rId3" action="ppaction://hlinksldjump"/>
          </p:cNvPr>
          <p:cNvSpPr/>
          <p:nvPr/>
        </p:nvSpPr>
        <p:spPr>
          <a:xfrm>
            <a:off x="4811486" y="1273933"/>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9" name="5-Point Star 8">
            <a:hlinkClick r:id="rId4" action="ppaction://hlinksldjump"/>
          </p:cNvPr>
          <p:cNvSpPr/>
          <p:nvPr/>
        </p:nvSpPr>
        <p:spPr>
          <a:xfrm>
            <a:off x="3013599" y="1134695"/>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0" name="5-Point Star 9">
            <a:hlinkClick r:id="rId5" action="ppaction://hlinksldjump"/>
          </p:cNvPr>
          <p:cNvSpPr/>
          <p:nvPr/>
        </p:nvSpPr>
        <p:spPr>
          <a:xfrm>
            <a:off x="3229517" y="1363295"/>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11" name="5-Point Star 10">
            <a:hlinkClick r:id="rId6" action="ppaction://hlinksldjump"/>
          </p:cNvPr>
          <p:cNvSpPr/>
          <p:nvPr/>
        </p:nvSpPr>
        <p:spPr>
          <a:xfrm>
            <a:off x="2859455" y="2809484"/>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12" name="5-Point Star 11">
            <a:hlinkClick r:id="rId7" action="ppaction://hlinksldjump"/>
          </p:cNvPr>
          <p:cNvSpPr/>
          <p:nvPr/>
        </p:nvSpPr>
        <p:spPr>
          <a:xfrm>
            <a:off x="2899299" y="3581400"/>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13" name="5-Point Star 12">
            <a:hlinkClick r:id="rId8" action="ppaction://hlinksldjump"/>
          </p:cNvPr>
          <p:cNvSpPr/>
          <p:nvPr/>
        </p:nvSpPr>
        <p:spPr>
          <a:xfrm>
            <a:off x="3766457" y="1273933"/>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14" name="5-Point Star 13">
            <a:hlinkClick r:id="rId9" action="ppaction://hlinksldjump"/>
          </p:cNvPr>
          <p:cNvSpPr/>
          <p:nvPr/>
        </p:nvSpPr>
        <p:spPr>
          <a:xfrm>
            <a:off x="5404757" y="1905000"/>
            <a:ext cx="228600" cy="2286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7</a:t>
            </a:r>
            <a:endParaRPr lang="en-US" dirty="0"/>
          </a:p>
        </p:txBody>
      </p:sp>
      <p:sp>
        <p:nvSpPr>
          <p:cNvPr id="15" name="Title 1"/>
          <p:cNvSpPr txBox="1">
            <a:spLocks/>
          </p:cNvSpPr>
          <p:nvPr/>
        </p:nvSpPr>
        <p:spPr>
          <a:xfrm>
            <a:off x="457200" y="274638"/>
            <a:ext cx="8229600" cy="57150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dirty="0"/>
          </a:p>
        </p:txBody>
      </p:sp>
      <p:sp>
        <p:nvSpPr>
          <p:cNvPr id="2" name="TextBox 1"/>
          <p:cNvSpPr txBox="1"/>
          <p:nvPr/>
        </p:nvSpPr>
        <p:spPr>
          <a:xfrm>
            <a:off x="152400" y="1134695"/>
            <a:ext cx="1980094" cy="3293209"/>
          </a:xfrm>
          <a:prstGeom prst="rect">
            <a:avLst/>
          </a:prstGeom>
          <a:noFill/>
        </p:spPr>
        <p:txBody>
          <a:bodyPr wrap="none" rtlCol="0">
            <a:spAutoFit/>
          </a:bodyPr>
          <a:lstStyle/>
          <a:p>
            <a:r>
              <a:rPr lang="en-US" sz="1600" b="1" dirty="0" smtClean="0"/>
              <a:t>Coosa Basin</a:t>
            </a:r>
          </a:p>
          <a:p>
            <a:r>
              <a:rPr lang="en-US" sz="1600" dirty="0" smtClean="0"/>
              <a:t>1. Carters</a:t>
            </a:r>
          </a:p>
          <a:p>
            <a:r>
              <a:rPr lang="en-US" sz="1600" dirty="0" smtClean="0"/>
              <a:t>2. </a:t>
            </a:r>
            <a:r>
              <a:rPr lang="en-US" sz="1600" dirty="0" err="1" smtClean="0"/>
              <a:t>Allatoona</a:t>
            </a:r>
            <a:endParaRPr lang="en-US" sz="1600" dirty="0" smtClean="0"/>
          </a:p>
          <a:p>
            <a:pPr marL="342900" indent="-342900">
              <a:buAutoNum type="arabicPeriod"/>
            </a:pPr>
            <a:endParaRPr lang="en-US" sz="1600" dirty="0"/>
          </a:p>
          <a:p>
            <a:r>
              <a:rPr lang="en-US" sz="1600" b="1" dirty="0" smtClean="0"/>
              <a:t>Chattahoochee Basin</a:t>
            </a:r>
          </a:p>
          <a:p>
            <a:r>
              <a:rPr lang="en-US" sz="1600" dirty="0" smtClean="0"/>
              <a:t>3. Lanier</a:t>
            </a:r>
          </a:p>
          <a:p>
            <a:r>
              <a:rPr lang="en-US" sz="1600" dirty="0" smtClean="0"/>
              <a:t>4. West Point</a:t>
            </a:r>
          </a:p>
          <a:p>
            <a:r>
              <a:rPr lang="en-US" sz="1600" dirty="0" smtClean="0"/>
              <a:t>5. W.F. George</a:t>
            </a:r>
          </a:p>
          <a:p>
            <a:endParaRPr lang="en-US" sz="1600" dirty="0"/>
          </a:p>
          <a:p>
            <a:r>
              <a:rPr lang="en-US" sz="1600" b="1" dirty="0" smtClean="0"/>
              <a:t>Savannah Basin</a:t>
            </a:r>
          </a:p>
          <a:p>
            <a:r>
              <a:rPr lang="en-US" sz="1600" dirty="0" smtClean="0"/>
              <a:t>6. Hartwell</a:t>
            </a:r>
          </a:p>
          <a:p>
            <a:r>
              <a:rPr lang="en-US" sz="1600" dirty="0" smtClean="0"/>
              <a:t>7. Thurmond</a:t>
            </a:r>
          </a:p>
          <a:p>
            <a:pPr marL="342900" indent="-342900">
              <a:buAutoNum type="arabicPeriod" startAt="6"/>
            </a:pPr>
            <a:endParaRPr lang="en-US" sz="1600" dirty="0"/>
          </a:p>
        </p:txBody>
      </p:sp>
      <p:sp>
        <p:nvSpPr>
          <p:cNvPr id="3" name="Rectangle 2"/>
          <p:cNvSpPr/>
          <p:nvPr/>
        </p:nvSpPr>
        <p:spPr>
          <a:xfrm>
            <a:off x="2132494" y="5654769"/>
            <a:ext cx="5323114" cy="830997"/>
          </a:xfrm>
          <a:prstGeom prst="rect">
            <a:avLst/>
          </a:prstGeom>
        </p:spPr>
        <p:txBody>
          <a:bodyPr wrap="square">
            <a:spAutoFit/>
          </a:bodyPr>
          <a:lstStyle/>
          <a:p>
            <a:r>
              <a:rPr lang="en-US" sz="2400" dirty="0"/>
              <a:t>EPD monitors </a:t>
            </a:r>
            <a:r>
              <a:rPr lang="en-US" sz="2400" dirty="0" smtClean="0"/>
              <a:t>the water </a:t>
            </a:r>
            <a:r>
              <a:rPr lang="en-US" sz="2400" dirty="0"/>
              <a:t>levels </a:t>
            </a:r>
            <a:r>
              <a:rPr lang="en-US" sz="2400" dirty="0" smtClean="0"/>
              <a:t>of seven </a:t>
            </a:r>
            <a:r>
              <a:rPr lang="en-US" sz="2400" dirty="0"/>
              <a:t>reservoirs </a:t>
            </a:r>
            <a:r>
              <a:rPr lang="en-US" sz="2400" dirty="0" smtClean="0"/>
              <a:t>to </a:t>
            </a:r>
            <a:r>
              <a:rPr lang="en-US" sz="2400" dirty="0"/>
              <a:t>assess drought conditions.</a:t>
            </a:r>
          </a:p>
        </p:txBody>
      </p:sp>
      <p:sp>
        <p:nvSpPr>
          <p:cNvPr id="4" name="Slide Number Placeholder 3"/>
          <p:cNvSpPr>
            <a:spLocks noGrp="1"/>
          </p:cNvSpPr>
          <p:nvPr>
            <p:ph type="sldNum" sz="quarter" idx="12"/>
          </p:nvPr>
        </p:nvSpPr>
        <p:spPr/>
        <p:txBody>
          <a:bodyPr/>
          <a:lstStyle/>
          <a:p>
            <a:fld id="{E2BBE89F-BD2C-47AF-B152-5060FEBAA9D8}" type="slidenum">
              <a:rPr lang="en-US" smtClean="0"/>
              <a:t>77</a:t>
            </a:fld>
            <a:endParaRPr lang="en-US"/>
          </a:p>
        </p:txBody>
      </p:sp>
    </p:spTree>
    <p:extLst>
      <p:ext uri="{BB962C8B-B14F-4D97-AF65-F5344CB8AC3E}">
        <p14:creationId xmlns:p14="http://schemas.microsoft.com/office/powerpoint/2010/main" val="62509545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3200" dirty="0" smtClean="0">
                <a:latin typeface="+mn-lt"/>
              </a:rPr>
              <a:t>Reservoir Elevation Graphs</a:t>
            </a:r>
            <a:endParaRPr lang="en-US" sz="3200" dirty="0">
              <a:latin typeface="+mn-lt"/>
            </a:endParaRPr>
          </a:p>
        </p:txBody>
      </p:sp>
      <p:sp>
        <p:nvSpPr>
          <p:cNvPr id="3" name="Content Placeholder 2"/>
          <p:cNvSpPr>
            <a:spLocks noGrp="1"/>
          </p:cNvSpPr>
          <p:nvPr>
            <p:ph idx="1"/>
          </p:nvPr>
        </p:nvSpPr>
        <p:spPr>
          <a:xfrm>
            <a:off x="457200" y="838200"/>
            <a:ext cx="8229600" cy="5791200"/>
          </a:xfrm>
        </p:spPr>
        <p:txBody>
          <a:bodyPr>
            <a:normAutofit/>
          </a:bodyPr>
          <a:lstStyle/>
          <a:p>
            <a:r>
              <a:rPr lang="en-US" sz="2800" dirty="0" smtClean="0"/>
              <a:t>The following graphs show the reservoir elevation curves for January 1, 2015 through December 31, 2015.</a:t>
            </a:r>
          </a:p>
          <a:p>
            <a:r>
              <a:rPr lang="en-US" sz="2800" dirty="0" smtClean="0"/>
              <a:t>Each graph also shows the Action Zone Divides (or Levels) for each reservoir</a:t>
            </a:r>
          </a:p>
          <a:p>
            <a:pPr lvl="1"/>
            <a:r>
              <a:rPr lang="en-US" dirty="0" smtClean="0"/>
              <a:t>Zone 1 is the top layer of the conservation pool </a:t>
            </a:r>
          </a:p>
          <a:p>
            <a:pPr lvl="1"/>
            <a:r>
              <a:rPr lang="en-US" dirty="0" smtClean="0"/>
              <a:t>Zone 2 is the layer below Zone 1 </a:t>
            </a:r>
          </a:p>
          <a:p>
            <a:pPr lvl="1"/>
            <a:r>
              <a:rPr lang="en-US" dirty="0" smtClean="0"/>
              <a:t>Zone 4 is the lowest layer in the conservation pool</a:t>
            </a:r>
          </a:p>
          <a:p>
            <a:pPr lvl="1"/>
            <a:r>
              <a:rPr lang="en-US" dirty="0" smtClean="0"/>
              <a:t>There is no conservation storage below the bottom of Zone 4</a:t>
            </a:r>
          </a:p>
          <a:p>
            <a:r>
              <a:rPr lang="en-US" sz="2800" dirty="0" smtClean="0"/>
              <a:t>To put 2015 reservoir elevations into perspective, elevations for 2007 and 2011 are also shown.</a:t>
            </a:r>
            <a:endParaRPr lang="en-US" sz="2800" dirty="0"/>
          </a:p>
        </p:txBody>
      </p:sp>
      <p:sp>
        <p:nvSpPr>
          <p:cNvPr id="4" name="Slide Number Placeholder 3"/>
          <p:cNvSpPr>
            <a:spLocks noGrp="1"/>
          </p:cNvSpPr>
          <p:nvPr>
            <p:ph type="sldNum" sz="quarter" idx="12"/>
          </p:nvPr>
        </p:nvSpPr>
        <p:spPr/>
        <p:txBody>
          <a:bodyPr/>
          <a:lstStyle/>
          <a:p>
            <a:fld id="{E2BBE89F-BD2C-47AF-B152-5060FEBAA9D8}" type="slidenum">
              <a:rPr lang="en-US" smtClean="0"/>
              <a:t>78</a:t>
            </a:fld>
            <a:endParaRPr lang="en-US"/>
          </a:p>
        </p:txBody>
      </p:sp>
    </p:spTree>
    <p:extLst>
      <p:ext uri="{BB962C8B-B14F-4D97-AF65-F5344CB8AC3E}">
        <p14:creationId xmlns:p14="http://schemas.microsoft.com/office/powerpoint/2010/main" val="60399552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457200" y="1295400"/>
            <a:ext cx="8229600" cy="4525963"/>
          </a:xfrm>
        </p:spPr>
        <p:txBody>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504231068"/>
              </p:ext>
            </p:extLst>
          </p:nvPr>
        </p:nvGraphicFramePr>
        <p:xfrm>
          <a:off x="228600" y="228600"/>
          <a:ext cx="8763000" cy="5784849"/>
        </p:xfrm>
        <a:graphic>
          <a:graphicData uri="http://schemas.openxmlformats.org/presentationml/2006/ole">
            <mc:AlternateContent xmlns:mc="http://schemas.openxmlformats.org/markup-compatibility/2006">
              <mc:Choice xmlns:v="urn:schemas-microsoft-com:vml" Requires="v">
                <p:oleObj spid="_x0000_s54439"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28600" y="228600"/>
                        <a:ext cx="8763000" cy="5784849"/>
                      </a:xfrm>
                      <a:prstGeom prst="rect">
                        <a:avLst/>
                      </a:prstGeom>
                    </p:spPr>
                  </p:pic>
                </p:oleObj>
              </mc:Fallback>
            </mc:AlternateContent>
          </a:graphicData>
        </a:graphic>
      </p:graphicFrame>
      <p:sp>
        <p:nvSpPr>
          <p:cNvPr id="6" name="TextBox 5"/>
          <p:cNvSpPr txBox="1"/>
          <p:nvPr/>
        </p:nvSpPr>
        <p:spPr>
          <a:xfrm>
            <a:off x="7543800" y="5943600"/>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4" name="Slide Number Placeholder 3"/>
          <p:cNvSpPr>
            <a:spLocks noGrp="1"/>
          </p:cNvSpPr>
          <p:nvPr>
            <p:ph type="sldNum" sz="quarter" idx="12"/>
          </p:nvPr>
        </p:nvSpPr>
        <p:spPr/>
        <p:txBody>
          <a:bodyPr/>
          <a:lstStyle/>
          <a:p>
            <a:fld id="{E2BBE89F-BD2C-47AF-B152-5060FEBAA9D8}" type="slidenum">
              <a:rPr lang="en-US" smtClean="0"/>
              <a:t>79</a:t>
            </a:fld>
            <a:endParaRPr lang="en-US"/>
          </a:p>
        </p:txBody>
      </p:sp>
    </p:spTree>
    <p:extLst>
      <p:ext uri="{BB962C8B-B14F-4D97-AF65-F5344CB8AC3E}">
        <p14:creationId xmlns:p14="http://schemas.microsoft.com/office/powerpoint/2010/main" val="2042101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en-US" dirty="0" smtClean="0">
                <a:latin typeface="+mn-lt"/>
              </a:rPr>
              <a:t>3, 6, and 12 Month</a:t>
            </a:r>
            <a:br>
              <a:rPr lang="en-US" dirty="0" smtClean="0">
                <a:latin typeface="+mn-lt"/>
              </a:rPr>
            </a:br>
            <a:r>
              <a:rPr lang="en-US" dirty="0" smtClean="0">
                <a:latin typeface="+mn-lt"/>
              </a:rPr>
              <a:t> </a:t>
            </a:r>
            <a:r>
              <a:rPr lang="en-US" dirty="0">
                <a:latin typeface="+mn-lt"/>
              </a:rPr>
              <a:t>Percent of Normal </a:t>
            </a:r>
            <a:r>
              <a:rPr lang="en-US" dirty="0" smtClean="0">
                <a:latin typeface="+mn-lt"/>
              </a:rPr>
              <a:t>Precipitation</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lnSpcReduction="10000"/>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a:t>
            </a:r>
            <a:r>
              <a:rPr lang="en-US" sz="2000" dirty="0">
                <a:solidFill>
                  <a:schemeClr val="tx1"/>
                </a:solidFill>
              </a:rPr>
              <a:t>: </a:t>
            </a:r>
            <a:endParaRPr lang="en-US" sz="2000" dirty="0" smtClean="0">
              <a:solidFill>
                <a:schemeClr val="tx1"/>
              </a:solidFill>
            </a:endParaRPr>
          </a:p>
          <a:p>
            <a:pPr algn="r"/>
            <a:r>
              <a:rPr lang="en-US" sz="2000" dirty="0" smtClean="0">
                <a:solidFill>
                  <a:schemeClr val="tx1"/>
                </a:solidFill>
              </a:rPr>
              <a:t>http</a:t>
            </a:r>
            <a:r>
              <a:rPr lang="en-US" sz="2000" dirty="0">
                <a:solidFill>
                  <a:schemeClr val="tx1"/>
                </a:solidFill>
              </a:rPr>
              <a:t>://climate.ncsu.edu/drought</a:t>
            </a:r>
          </a:p>
        </p:txBody>
      </p:sp>
      <p:sp>
        <p:nvSpPr>
          <p:cNvPr id="6" name="Subtitle 2"/>
          <p:cNvSpPr txBox="1">
            <a:spLocks/>
          </p:cNvSpPr>
          <p:nvPr/>
        </p:nvSpPr>
        <p:spPr>
          <a:xfrm>
            <a:off x="1491673" y="2514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8</a:t>
            </a:fld>
            <a:endParaRPr lang="en-US"/>
          </a:p>
        </p:txBody>
      </p:sp>
    </p:spTree>
    <p:extLst>
      <p:ext uri="{BB962C8B-B14F-4D97-AF65-F5344CB8AC3E}">
        <p14:creationId xmlns:p14="http://schemas.microsoft.com/office/powerpoint/2010/main" val="39443920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307444" y="1066800"/>
            <a:ext cx="8229600" cy="4525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256160857"/>
              </p:ext>
            </p:extLst>
          </p:nvPr>
        </p:nvGraphicFramePr>
        <p:xfrm>
          <a:off x="228600" y="304800"/>
          <a:ext cx="8763000" cy="5638800"/>
        </p:xfrm>
        <a:graphic>
          <a:graphicData uri="http://schemas.openxmlformats.org/presentationml/2006/ole">
            <mc:AlternateContent xmlns:mc="http://schemas.openxmlformats.org/markup-compatibility/2006">
              <mc:Choice xmlns:v="urn:schemas-microsoft-com:vml" Requires="v">
                <p:oleObj spid="_x0000_s55463"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28600" y="304800"/>
                        <a:ext cx="8763000" cy="5638800"/>
                      </a:xfrm>
                      <a:prstGeom prst="rect">
                        <a:avLst/>
                      </a:prstGeom>
                    </p:spPr>
                  </p:pic>
                </p:oleObj>
              </mc:Fallback>
            </mc:AlternateContent>
          </a:graphicData>
        </a:graphic>
      </p:graphicFrame>
      <p:sp>
        <p:nvSpPr>
          <p:cNvPr id="5" name="TextBox 4"/>
          <p:cNvSpPr txBox="1"/>
          <p:nvPr/>
        </p:nvSpPr>
        <p:spPr>
          <a:xfrm>
            <a:off x="7620000" y="5867400"/>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6" name="Slide Number Placeholder 5"/>
          <p:cNvSpPr>
            <a:spLocks noGrp="1"/>
          </p:cNvSpPr>
          <p:nvPr>
            <p:ph type="sldNum" sz="quarter" idx="12"/>
          </p:nvPr>
        </p:nvSpPr>
        <p:spPr/>
        <p:txBody>
          <a:bodyPr/>
          <a:lstStyle/>
          <a:p>
            <a:fld id="{E2BBE89F-BD2C-47AF-B152-5060FEBAA9D8}" type="slidenum">
              <a:rPr lang="en-US" smtClean="0"/>
              <a:t>80</a:t>
            </a:fld>
            <a:endParaRPr lang="en-US"/>
          </a:p>
        </p:txBody>
      </p:sp>
    </p:spTree>
    <p:extLst>
      <p:ext uri="{BB962C8B-B14F-4D97-AF65-F5344CB8AC3E}">
        <p14:creationId xmlns:p14="http://schemas.microsoft.com/office/powerpoint/2010/main" val="169691360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609600" y="1295400"/>
            <a:ext cx="8229600" cy="4525963"/>
          </a:xfrm>
        </p:spPr>
        <p:txBody>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1926235541"/>
              </p:ext>
            </p:extLst>
          </p:nvPr>
        </p:nvGraphicFramePr>
        <p:xfrm>
          <a:off x="272180" y="139326"/>
          <a:ext cx="8763000" cy="5937250"/>
        </p:xfrm>
        <a:graphic>
          <a:graphicData uri="http://schemas.openxmlformats.org/presentationml/2006/ole">
            <mc:AlternateContent xmlns:mc="http://schemas.openxmlformats.org/markup-compatibility/2006">
              <mc:Choice xmlns:v="urn:schemas-microsoft-com:vml" Requires="v">
                <p:oleObj spid="_x0000_s51367"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72180" y="139326"/>
                        <a:ext cx="8763000" cy="5937250"/>
                      </a:xfrm>
                      <a:prstGeom prst="rect">
                        <a:avLst/>
                      </a:prstGeom>
                    </p:spPr>
                  </p:pic>
                </p:oleObj>
              </mc:Fallback>
            </mc:AlternateContent>
          </a:graphicData>
        </a:graphic>
      </p:graphicFrame>
      <p:sp>
        <p:nvSpPr>
          <p:cNvPr id="5" name="TextBox 4"/>
          <p:cNvSpPr txBox="1"/>
          <p:nvPr/>
        </p:nvSpPr>
        <p:spPr>
          <a:xfrm>
            <a:off x="7680963" y="6109233"/>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6" name="TextBox 5"/>
          <p:cNvSpPr txBox="1"/>
          <p:nvPr/>
        </p:nvSpPr>
        <p:spPr>
          <a:xfrm>
            <a:off x="7772400" y="1341091"/>
            <a:ext cx="891654" cy="369332"/>
          </a:xfrm>
          <a:prstGeom prst="rect">
            <a:avLst/>
          </a:prstGeom>
          <a:noFill/>
        </p:spPr>
        <p:txBody>
          <a:bodyPr wrap="square" rtlCol="0">
            <a:spAutoFit/>
          </a:bodyPr>
          <a:lstStyle/>
          <a:p>
            <a:r>
              <a:rPr lang="en-US" dirty="0" smtClean="0"/>
              <a:t>Zone 1</a:t>
            </a:r>
            <a:endParaRPr lang="en-US" dirty="0"/>
          </a:p>
        </p:txBody>
      </p:sp>
      <p:sp>
        <p:nvSpPr>
          <p:cNvPr id="7" name="TextBox 6"/>
          <p:cNvSpPr txBox="1"/>
          <p:nvPr/>
        </p:nvSpPr>
        <p:spPr>
          <a:xfrm>
            <a:off x="7772400" y="1798489"/>
            <a:ext cx="891654" cy="369332"/>
          </a:xfrm>
          <a:prstGeom prst="rect">
            <a:avLst/>
          </a:prstGeom>
          <a:noFill/>
        </p:spPr>
        <p:txBody>
          <a:bodyPr wrap="square" rtlCol="0">
            <a:spAutoFit/>
          </a:bodyPr>
          <a:lstStyle/>
          <a:p>
            <a:r>
              <a:rPr lang="en-US" dirty="0" smtClean="0"/>
              <a:t>Zone 2</a:t>
            </a:r>
            <a:endParaRPr lang="en-US" dirty="0"/>
          </a:p>
        </p:txBody>
      </p:sp>
      <p:sp>
        <p:nvSpPr>
          <p:cNvPr id="8" name="TextBox 7"/>
          <p:cNvSpPr txBox="1"/>
          <p:nvPr/>
        </p:nvSpPr>
        <p:spPr>
          <a:xfrm>
            <a:off x="7772400" y="2253734"/>
            <a:ext cx="891654" cy="369332"/>
          </a:xfrm>
          <a:prstGeom prst="rect">
            <a:avLst/>
          </a:prstGeom>
          <a:noFill/>
        </p:spPr>
        <p:txBody>
          <a:bodyPr wrap="square" rtlCol="0">
            <a:spAutoFit/>
          </a:bodyPr>
          <a:lstStyle/>
          <a:p>
            <a:r>
              <a:rPr lang="en-US" dirty="0" smtClean="0"/>
              <a:t>Zone 3</a:t>
            </a:r>
            <a:endParaRPr lang="en-US" dirty="0"/>
          </a:p>
        </p:txBody>
      </p:sp>
      <p:sp>
        <p:nvSpPr>
          <p:cNvPr id="9" name="TextBox 8"/>
          <p:cNvSpPr txBox="1"/>
          <p:nvPr/>
        </p:nvSpPr>
        <p:spPr>
          <a:xfrm>
            <a:off x="7772400" y="4484914"/>
            <a:ext cx="891654" cy="369332"/>
          </a:xfrm>
          <a:prstGeom prst="rect">
            <a:avLst/>
          </a:prstGeom>
          <a:noFill/>
        </p:spPr>
        <p:txBody>
          <a:bodyPr wrap="square" rtlCol="0">
            <a:spAutoFit/>
          </a:bodyPr>
          <a:lstStyle/>
          <a:p>
            <a:r>
              <a:rPr lang="en-US" dirty="0" smtClean="0"/>
              <a:t>Zone 4</a:t>
            </a:r>
            <a:endParaRPr lang="en-US" dirty="0"/>
          </a:p>
        </p:txBody>
      </p:sp>
      <p:sp>
        <p:nvSpPr>
          <p:cNvPr id="10" name="Slide Number Placeholder 9"/>
          <p:cNvSpPr>
            <a:spLocks noGrp="1"/>
          </p:cNvSpPr>
          <p:nvPr>
            <p:ph type="sldNum" sz="quarter" idx="12"/>
          </p:nvPr>
        </p:nvSpPr>
        <p:spPr/>
        <p:txBody>
          <a:bodyPr/>
          <a:lstStyle/>
          <a:p>
            <a:fld id="{E2BBE89F-BD2C-47AF-B152-5060FEBAA9D8}" type="slidenum">
              <a:rPr lang="en-US" smtClean="0"/>
              <a:t>81</a:t>
            </a:fld>
            <a:endParaRPr lang="en-US"/>
          </a:p>
        </p:txBody>
      </p:sp>
    </p:spTree>
    <p:extLst>
      <p:ext uri="{BB962C8B-B14F-4D97-AF65-F5344CB8AC3E}">
        <p14:creationId xmlns:p14="http://schemas.microsoft.com/office/powerpoint/2010/main" val="47989279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457200" y="1221303"/>
            <a:ext cx="8229600" cy="4525963"/>
          </a:xfrm>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655639770"/>
              </p:ext>
            </p:extLst>
          </p:nvPr>
        </p:nvGraphicFramePr>
        <p:xfrm>
          <a:off x="152400" y="76200"/>
          <a:ext cx="8763000" cy="6013450"/>
        </p:xfrm>
        <a:graphic>
          <a:graphicData uri="http://schemas.openxmlformats.org/presentationml/2006/ole">
            <mc:AlternateContent xmlns:mc="http://schemas.openxmlformats.org/markup-compatibility/2006">
              <mc:Choice xmlns:v="urn:schemas-microsoft-com:vml" Requires="v">
                <p:oleObj spid="_x0000_s52391"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52400" y="76200"/>
                        <a:ext cx="8763000" cy="6013450"/>
                      </a:xfrm>
                      <a:prstGeom prst="rect">
                        <a:avLst/>
                      </a:prstGeom>
                    </p:spPr>
                  </p:pic>
                </p:oleObj>
              </mc:Fallback>
            </mc:AlternateContent>
          </a:graphicData>
        </a:graphic>
      </p:graphicFrame>
      <p:sp>
        <p:nvSpPr>
          <p:cNvPr id="6" name="TextBox 5"/>
          <p:cNvSpPr txBox="1"/>
          <p:nvPr/>
        </p:nvSpPr>
        <p:spPr>
          <a:xfrm>
            <a:off x="7543800" y="6098347"/>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7" name="TextBox 6"/>
          <p:cNvSpPr txBox="1"/>
          <p:nvPr/>
        </p:nvSpPr>
        <p:spPr>
          <a:xfrm>
            <a:off x="4235517" y="2133600"/>
            <a:ext cx="891654" cy="369332"/>
          </a:xfrm>
          <a:prstGeom prst="rect">
            <a:avLst/>
          </a:prstGeom>
          <a:noFill/>
        </p:spPr>
        <p:txBody>
          <a:bodyPr wrap="square" rtlCol="0">
            <a:spAutoFit/>
          </a:bodyPr>
          <a:lstStyle/>
          <a:p>
            <a:r>
              <a:rPr lang="en-US" dirty="0" smtClean="0"/>
              <a:t>Zone 3</a:t>
            </a:r>
            <a:endParaRPr lang="en-US" dirty="0"/>
          </a:p>
        </p:txBody>
      </p:sp>
      <p:sp>
        <p:nvSpPr>
          <p:cNvPr id="8" name="TextBox 7"/>
          <p:cNvSpPr txBox="1"/>
          <p:nvPr/>
        </p:nvSpPr>
        <p:spPr>
          <a:xfrm>
            <a:off x="6073254" y="1253031"/>
            <a:ext cx="891654" cy="369332"/>
          </a:xfrm>
          <a:prstGeom prst="rect">
            <a:avLst/>
          </a:prstGeom>
          <a:noFill/>
        </p:spPr>
        <p:txBody>
          <a:bodyPr wrap="square" rtlCol="0">
            <a:spAutoFit/>
          </a:bodyPr>
          <a:lstStyle/>
          <a:p>
            <a:r>
              <a:rPr lang="en-US" dirty="0" smtClean="0"/>
              <a:t>Zone 1</a:t>
            </a:r>
            <a:endParaRPr lang="en-US" dirty="0"/>
          </a:p>
        </p:txBody>
      </p:sp>
      <p:sp>
        <p:nvSpPr>
          <p:cNvPr id="9" name="TextBox 8"/>
          <p:cNvSpPr txBox="1"/>
          <p:nvPr/>
        </p:nvSpPr>
        <p:spPr>
          <a:xfrm>
            <a:off x="5627427" y="2133600"/>
            <a:ext cx="891654" cy="369332"/>
          </a:xfrm>
          <a:prstGeom prst="rect">
            <a:avLst/>
          </a:prstGeom>
          <a:noFill/>
        </p:spPr>
        <p:txBody>
          <a:bodyPr wrap="square" rtlCol="0">
            <a:spAutoFit/>
          </a:bodyPr>
          <a:lstStyle/>
          <a:p>
            <a:r>
              <a:rPr lang="en-US" dirty="0" smtClean="0"/>
              <a:t>Zone 2</a:t>
            </a:r>
            <a:endParaRPr lang="en-US" dirty="0"/>
          </a:p>
        </p:txBody>
      </p:sp>
      <p:sp>
        <p:nvSpPr>
          <p:cNvPr id="10" name="TextBox 9"/>
          <p:cNvSpPr txBox="1"/>
          <p:nvPr/>
        </p:nvSpPr>
        <p:spPr>
          <a:xfrm>
            <a:off x="4235517" y="3091934"/>
            <a:ext cx="891654" cy="369332"/>
          </a:xfrm>
          <a:prstGeom prst="rect">
            <a:avLst/>
          </a:prstGeom>
          <a:noFill/>
        </p:spPr>
        <p:txBody>
          <a:bodyPr wrap="square" rtlCol="0">
            <a:spAutoFit/>
          </a:bodyPr>
          <a:lstStyle/>
          <a:p>
            <a:r>
              <a:rPr lang="en-US" dirty="0" smtClean="0"/>
              <a:t>Zone 4</a:t>
            </a:r>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82</a:t>
            </a:fld>
            <a:endParaRPr lang="en-US"/>
          </a:p>
        </p:txBody>
      </p:sp>
    </p:spTree>
    <p:extLst>
      <p:ext uri="{BB962C8B-B14F-4D97-AF65-F5344CB8AC3E}">
        <p14:creationId xmlns:p14="http://schemas.microsoft.com/office/powerpoint/2010/main" val="89109885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457200" y="1297112"/>
            <a:ext cx="8229600" cy="4525963"/>
          </a:xfrm>
        </p:spPr>
        <p:txBody>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1332510801"/>
              </p:ext>
            </p:extLst>
          </p:nvPr>
        </p:nvGraphicFramePr>
        <p:xfrm>
          <a:off x="147431" y="32657"/>
          <a:ext cx="8763000" cy="5952093"/>
        </p:xfrm>
        <a:graphic>
          <a:graphicData uri="http://schemas.openxmlformats.org/presentationml/2006/ole">
            <mc:AlternateContent xmlns:mc="http://schemas.openxmlformats.org/markup-compatibility/2006">
              <mc:Choice xmlns:v="urn:schemas-microsoft-com:vml" Requires="v">
                <p:oleObj spid="_x0000_s53415"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47431" y="32657"/>
                        <a:ext cx="8763000" cy="5952093"/>
                      </a:xfrm>
                      <a:prstGeom prst="rect">
                        <a:avLst/>
                      </a:prstGeom>
                    </p:spPr>
                  </p:pic>
                </p:oleObj>
              </mc:Fallback>
            </mc:AlternateContent>
          </a:graphicData>
        </a:graphic>
      </p:graphicFrame>
      <p:sp>
        <p:nvSpPr>
          <p:cNvPr id="6" name="TextBox 5"/>
          <p:cNvSpPr txBox="1"/>
          <p:nvPr/>
        </p:nvSpPr>
        <p:spPr>
          <a:xfrm>
            <a:off x="7467600" y="5987534"/>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7" name="TextBox 6"/>
          <p:cNvSpPr txBox="1"/>
          <p:nvPr/>
        </p:nvSpPr>
        <p:spPr>
          <a:xfrm>
            <a:off x="6705600" y="1981200"/>
            <a:ext cx="891654" cy="369332"/>
          </a:xfrm>
          <a:prstGeom prst="rect">
            <a:avLst/>
          </a:prstGeom>
          <a:noFill/>
        </p:spPr>
        <p:txBody>
          <a:bodyPr wrap="square" rtlCol="0">
            <a:spAutoFit/>
          </a:bodyPr>
          <a:lstStyle/>
          <a:p>
            <a:r>
              <a:rPr lang="en-US" dirty="0" smtClean="0"/>
              <a:t>Zone 1</a:t>
            </a:r>
            <a:endParaRPr lang="en-US" dirty="0"/>
          </a:p>
        </p:txBody>
      </p:sp>
      <p:sp>
        <p:nvSpPr>
          <p:cNvPr id="8" name="TextBox 7"/>
          <p:cNvSpPr txBox="1"/>
          <p:nvPr/>
        </p:nvSpPr>
        <p:spPr>
          <a:xfrm>
            <a:off x="6761598" y="3331420"/>
            <a:ext cx="891654" cy="369332"/>
          </a:xfrm>
          <a:prstGeom prst="rect">
            <a:avLst/>
          </a:prstGeom>
          <a:noFill/>
        </p:spPr>
        <p:txBody>
          <a:bodyPr wrap="square" rtlCol="0">
            <a:spAutoFit/>
          </a:bodyPr>
          <a:lstStyle/>
          <a:p>
            <a:r>
              <a:rPr lang="en-US" dirty="0" smtClean="0"/>
              <a:t>Zone 2</a:t>
            </a:r>
            <a:endParaRPr lang="en-US" dirty="0"/>
          </a:p>
        </p:txBody>
      </p:sp>
      <p:sp>
        <p:nvSpPr>
          <p:cNvPr id="9" name="TextBox 8"/>
          <p:cNvSpPr txBox="1"/>
          <p:nvPr/>
        </p:nvSpPr>
        <p:spPr>
          <a:xfrm>
            <a:off x="6761598" y="3885418"/>
            <a:ext cx="891654" cy="369332"/>
          </a:xfrm>
          <a:prstGeom prst="rect">
            <a:avLst/>
          </a:prstGeom>
          <a:noFill/>
        </p:spPr>
        <p:txBody>
          <a:bodyPr wrap="square" rtlCol="0">
            <a:spAutoFit/>
          </a:bodyPr>
          <a:lstStyle/>
          <a:p>
            <a:r>
              <a:rPr lang="en-US" dirty="0" smtClean="0"/>
              <a:t>Zone 3</a:t>
            </a:r>
            <a:endParaRPr lang="en-US" dirty="0"/>
          </a:p>
        </p:txBody>
      </p:sp>
      <p:sp>
        <p:nvSpPr>
          <p:cNvPr id="10" name="TextBox 9"/>
          <p:cNvSpPr txBox="1"/>
          <p:nvPr/>
        </p:nvSpPr>
        <p:spPr>
          <a:xfrm>
            <a:off x="6761598" y="4800600"/>
            <a:ext cx="891654" cy="369332"/>
          </a:xfrm>
          <a:prstGeom prst="rect">
            <a:avLst/>
          </a:prstGeom>
          <a:noFill/>
        </p:spPr>
        <p:txBody>
          <a:bodyPr wrap="square" rtlCol="0">
            <a:spAutoFit/>
          </a:bodyPr>
          <a:lstStyle/>
          <a:p>
            <a:r>
              <a:rPr lang="en-US" dirty="0" smtClean="0"/>
              <a:t>Zone 4</a:t>
            </a:r>
            <a:endParaRPr lang="en-US" dirty="0"/>
          </a:p>
        </p:txBody>
      </p:sp>
      <p:sp>
        <p:nvSpPr>
          <p:cNvPr id="4" name="Slide Number Placeholder 3"/>
          <p:cNvSpPr>
            <a:spLocks noGrp="1"/>
          </p:cNvSpPr>
          <p:nvPr>
            <p:ph type="sldNum" sz="quarter" idx="12"/>
          </p:nvPr>
        </p:nvSpPr>
        <p:spPr/>
        <p:txBody>
          <a:bodyPr/>
          <a:lstStyle/>
          <a:p>
            <a:fld id="{E2BBE89F-BD2C-47AF-B152-5060FEBAA9D8}" type="slidenum">
              <a:rPr lang="en-US" smtClean="0"/>
              <a:t>83</a:t>
            </a:fld>
            <a:endParaRPr lang="en-US"/>
          </a:p>
        </p:txBody>
      </p:sp>
    </p:spTree>
    <p:extLst>
      <p:ext uri="{BB962C8B-B14F-4D97-AF65-F5344CB8AC3E}">
        <p14:creationId xmlns:p14="http://schemas.microsoft.com/office/powerpoint/2010/main" val="320914402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457200" y="1101169"/>
            <a:ext cx="8229600" cy="4525963"/>
          </a:xfrm>
        </p:spPr>
        <p:txBody>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843987924"/>
              </p:ext>
            </p:extLst>
          </p:nvPr>
        </p:nvGraphicFramePr>
        <p:xfrm>
          <a:off x="228600" y="182007"/>
          <a:ext cx="8763000" cy="5861049"/>
        </p:xfrm>
        <a:graphic>
          <a:graphicData uri="http://schemas.openxmlformats.org/presentationml/2006/ole">
            <mc:AlternateContent xmlns:mc="http://schemas.openxmlformats.org/markup-compatibility/2006">
              <mc:Choice xmlns:v="urn:schemas-microsoft-com:vml" Requires="v">
                <p:oleObj spid="_x0000_s56487"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228600" y="182007"/>
                        <a:ext cx="8763000" cy="5861049"/>
                      </a:xfrm>
                      <a:prstGeom prst="rect">
                        <a:avLst/>
                      </a:prstGeom>
                    </p:spPr>
                  </p:pic>
                </p:oleObj>
              </mc:Fallback>
            </mc:AlternateContent>
          </a:graphicData>
        </a:graphic>
      </p:graphicFrame>
      <p:sp>
        <p:nvSpPr>
          <p:cNvPr id="5" name="TextBox 4"/>
          <p:cNvSpPr txBox="1"/>
          <p:nvPr/>
        </p:nvSpPr>
        <p:spPr>
          <a:xfrm>
            <a:off x="7452640" y="6019800"/>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6" name="TextBox 5"/>
          <p:cNvSpPr txBox="1"/>
          <p:nvPr/>
        </p:nvSpPr>
        <p:spPr>
          <a:xfrm>
            <a:off x="6169902" y="1233016"/>
            <a:ext cx="891654" cy="369332"/>
          </a:xfrm>
          <a:prstGeom prst="rect">
            <a:avLst/>
          </a:prstGeom>
          <a:noFill/>
        </p:spPr>
        <p:txBody>
          <a:bodyPr wrap="square" rtlCol="0">
            <a:spAutoFit/>
          </a:bodyPr>
          <a:lstStyle/>
          <a:p>
            <a:r>
              <a:rPr lang="en-US" dirty="0" smtClean="0"/>
              <a:t>Level 1</a:t>
            </a:r>
            <a:endParaRPr lang="en-US" dirty="0"/>
          </a:p>
        </p:txBody>
      </p:sp>
      <p:sp>
        <p:nvSpPr>
          <p:cNvPr id="7" name="TextBox 6"/>
          <p:cNvSpPr txBox="1"/>
          <p:nvPr/>
        </p:nvSpPr>
        <p:spPr>
          <a:xfrm>
            <a:off x="7006813" y="1602348"/>
            <a:ext cx="891654" cy="369332"/>
          </a:xfrm>
          <a:prstGeom prst="rect">
            <a:avLst/>
          </a:prstGeom>
          <a:noFill/>
        </p:spPr>
        <p:txBody>
          <a:bodyPr wrap="square" rtlCol="0">
            <a:spAutoFit/>
          </a:bodyPr>
          <a:lstStyle/>
          <a:p>
            <a:r>
              <a:rPr lang="en-US" dirty="0" smtClean="0"/>
              <a:t>Level 2</a:t>
            </a:r>
            <a:endParaRPr lang="en-US" dirty="0"/>
          </a:p>
        </p:txBody>
      </p:sp>
      <p:sp>
        <p:nvSpPr>
          <p:cNvPr id="8" name="TextBox 7"/>
          <p:cNvSpPr txBox="1"/>
          <p:nvPr/>
        </p:nvSpPr>
        <p:spPr>
          <a:xfrm>
            <a:off x="6169902" y="2406134"/>
            <a:ext cx="891654" cy="369332"/>
          </a:xfrm>
          <a:prstGeom prst="rect">
            <a:avLst/>
          </a:prstGeom>
          <a:noFill/>
        </p:spPr>
        <p:txBody>
          <a:bodyPr wrap="square" rtlCol="0">
            <a:spAutoFit/>
          </a:bodyPr>
          <a:lstStyle/>
          <a:p>
            <a:r>
              <a:rPr lang="en-US" dirty="0" smtClean="0"/>
              <a:t>Level 3</a:t>
            </a:r>
            <a:endParaRPr lang="en-US" dirty="0"/>
          </a:p>
        </p:txBody>
      </p:sp>
      <p:sp>
        <p:nvSpPr>
          <p:cNvPr id="9" name="TextBox 8"/>
          <p:cNvSpPr txBox="1"/>
          <p:nvPr/>
        </p:nvSpPr>
        <p:spPr>
          <a:xfrm>
            <a:off x="6169902" y="3733800"/>
            <a:ext cx="891654" cy="369332"/>
          </a:xfrm>
          <a:prstGeom prst="rect">
            <a:avLst/>
          </a:prstGeom>
          <a:noFill/>
        </p:spPr>
        <p:txBody>
          <a:bodyPr wrap="square" rtlCol="0">
            <a:spAutoFit/>
          </a:bodyPr>
          <a:lstStyle/>
          <a:p>
            <a:r>
              <a:rPr lang="en-US" dirty="0" smtClean="0"/>
              <a:t>Level 4</a:t>
            </a:r>
            <a:endParaRPr lang="en-US" dirty="0"/>
          </a:p>
        </p:txBody>
      </p:sp>
      <p:sp>
        <p:nvSpPr>
          <p:cNvPr id="10" name="Slide Number Placeholder 9"/>
          <p:cNvSpPr>
            <a:spLocks noGrp="1"/>
          </p:cNvSpPr>
          <p:nvPr>
            <p:ph type="sldNum" sz="quarter" idx="12"/>
          </p:nvPr>
        </p:nvSpPr>
        <p:spPr/>
        <p:txBody>
          <a:bodyPr/>
          <a:lstStyle/>
          <a:p>
            <a:fld id="{E2BBE89F-BD2C-47AF-B152-5060FEBAA9D8}" type="slidenum">
              <a:rPr lang="en-US" smtClean="0"/>
              <a:t>84</a:t>
            </a:fld>
            <a:endParaRPr lang="en-US"/>
          </a:p>
        </p:txBody>
      </p:sp>
    </p:spTree>
    <p:extLst>
      <p:ext uri="{BB962C8B-B14F-4D97-AF65-F5344CB8AC3E}">
        <p14:creationId xmlns:p14="http://schemas.microsoft.com/office/powerpoint/2010/main" val="295042834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1143000"/>
          </a:xfrm>
        </p:spPr>
        <p:txBody>
          <a:bodyPr>
            <a:normAutofit/>
          </a:bodyPr>
          <a:lstStyle/>
          <a:p>
            <a:endParaRPr lang="en-US" sz="3600" dirty="0">
              <a:latin typeface="Arial Rounded MT Bold" panose="020F0704030504030204" pitchFamily="34" charset="0"/>
            </a:endParaRPr>
          </a:p>
        </p:txBody>
      </p:sp>
      <p:sp>
        <p:nvSpPr>
          <p:cNvPr id="2" name="Content Placeholder 1"/>
          <p:cNvSpPr>
            <a:spLocks noGrp="1"/>
          </p:cNvSpPr>
          <p:nvPr>
            <p:ph idx="1"/>
          </p:nvPr>
        </p:nvSpPr>
        <p:spPr>
          <a:xfrm>
            <a:off x="457200" y="597932"/>
            <a:ext cx="8229600" cy="4800600"/>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699495972"/>
              </p:ext>
            </p:extLst>
          </p:nvPr>
        </p:nvGraphicFramePr>
        <p:xfrm>
          <a:off x="192088" y="304800"/>
          <a:ext cx="8763000" cy="5638800"/>
        </p:xfrm>
        <a:graphic>
          <a:graphicData uri="http://schemas.openxmlformats.org/presentationml/2006/ole">
            <mc:AlternateContent xmlns:mc="http://schemas.openxmlformats.org/markup-compatibility/2006">
              <mc:Choice xmlns:v="urn:schemas-microsoft-com:vml" Requires="v">
                <p:oleObj spid="_x0000_s57511" name="Worksheet" r:id="rId3" imgW="8763120" imgH="6391365" progId="Excel.Sheet.12">
                  <p:link updateAutomatic="1"/>
                </p:oleObj>
              </mc:Choice>
              <mc:Fallback>
                <p:oleObj name="Worksheet" r:id="rId3" imgW="8763120" imgH="6391365" progId="Excel.Sheet.12">
                  <p:link updateAutomatic="1"/>
                  <p:pic>
                    <p:nvPicPr>
                      <p:cNvPr id="0" name=""/>
                      <p:cNvPicPr/>
                      <p:nvPr/>
                    </p:nvPicPr>
                    <p:blipFill>
                      <a:blip r:embed="rId4"/>
                      <a:stretch>
                        <a:fillRect/>
                      </a:stretch>
                    </p:blipFill>
                    <p:spPr>
                      <a:xfrm>
                        <a:off x="192088" y="304800"/>
                        <a:ext cx="8763000" cy="5638800"/>
                      </a:xfrm>
                      <a:prstGeom prst="rect">
                        <a:avLst/>
                      </a:prstGeom>
                    </p:spPr>
                  </p:pic>
                </p:oleObj>
              </mc:Fallback>
            </mc:AlternateContent>
          </a:graphicData>
        </a:graphic>
      </p:graphicFrame>
      <p:sp>
        <p:nvSpPr>
          <p:cNvPr id="5" name="TextBox 4"/>
          <p:cNvSpPr txBox="1"/>
          <p:nvPr/>
        </p:nvSpPr>
        <p:spPr>
          <a:xfrm>
            <a:off x="7507383" y="5943600"/>
            <a:ext cx="1354217" cy="369332"/>
          </a:xfrm>
          <a:prstGeom prst="rect">
            <a:avLst/>
          </a:prstGeom>
          <a:noFill/>
        </p:spPr>
        <p:txBody>
          <a:bodyPr wrap="none" rtlCol="0">
            <a:spAutoFit/>
          </a:bodyPr>
          <a:lstStyle/>
          <a:p>
            <a:r>
              <a:rPr lang="en-US" u="sng" dirty="0" smtClean="0">
                <a:solidFill>
                  <a:srgbClr val="00B050"/>
                </a:solidFill>
                <a:hlinkClick r:id="rId5" action="ppaction://hlinksldjump"/>
              </a:rPr>
              <a:t>Back to Map</a:t>
            </a:r>
            <a:endParaRPr lang="en-US" u="sng" dirty="0">
              <a:solidFill>
                <a:srgbClr val="00B050"/>
              </a:solidFill>
            </a:endParaRPr>
          </a:p>
        </p:txBody>
      </p:sp>
      <p:sp>
        <p:nvSpPr>
          <p:cNvPr id="6" name="TextBox 5"/>
          <p:cNvSpPr txBox="1"/>
          <p:nvPr/>
        </p:nvSpPr>
        <p:spPr>
          <a:xfrm>
            <a:off x="5791200" y="1764268"/>
            <a:ext cx="891654" cy="369332"/>
          </a:xfrm>
          <a:prstGeom prst="rect">
            <a:avLst/>
          </a:prstGeom>
          <a:noFill/>
        </p:spPr>
        <p:txBody>
          <a:bodyPr wrap="square" rtlCol="0">
            <a:spAutoFit/>
          </a:bodyPr>
          <a:lstStyle/>
          <a:p>
            <a:r>
              <a:rPr lang="en-US" dirty="0" smtClean="0"/>
              <a:t>Level 1</a:t>
            </a:r>
            <a:endParaRPr lang="en-US" dirty="0"/>
          </a:p>
        </p:txBody>
      </p:sp>
      <p:sp>
        <p:nvSpPr>
          <p:cNvPr id="7" name="TextBox 6"/>
          <p:cNvSpPr txBox="1"/>
          <p:nvPr/>
        </p:nvSpPr>
        <p:spPr>
          <a:xfrm>
            <a:off x="7061556" y="2590411"/>
            <a:ext cx="891654" cy="369332"/>
          </a:xfrm>
          <a:prstGeom prst="rect">
            <a:avLst/>
          </a:prstGeom>
          <a:noFill/>
        </p:spPr>
        <p:txBody>
          <a:bodyPr wrap="square" rtlCol="0">
            <a:spAutoFit/>
          </a:bodyPr>
          <a:lstStyle/>
          <a:p>
            <a:r>
              <a:rPr lang="en-US" dirty="0" smtClean="0"/>
              <a:t>Level 2</a:t>
            </a:r>
            <a:endParaRPr lang="en-US" dirty="0"/>
          </a:p>
        </p:txBody>
      </p:sp>
      <p:sp>
        <p:nvSpPr>
          <p:cNvPr id="8" name="TextBox 7"/>
          <p:cNvSpPr txBox="1"/>
          <p:nvPr/>
        </p:nvSpPr>
        <p:spPr>
          <a:xfrm>
            <a:off x="5791200" y="3657600"/>
            <a:ext cx="934563" cy="369332"/>
          </a:xfrm>
          <a:prstGeom prst="rect">
            <a:avLst/>
          </a:prstGeom>
          <a:noFill/>
        </p:spPr>
        <p:txBody>
          <a:bodyPr wrap="square" rtlCol="0">
            <a:spAutoFit/>
          </a:bodyPr>
          <a:lstStyle/>
          <a:p>
            <a:r>
              <a:rPr lang="en-US" dirty="0" smtClean="0"/>
              <a:t>Level 3</a:t>
            </a:r>
            <a:endParaRPr lang="en-US" dirty="0"/>
          </a:p>
        </p:txBody>
      </p:sp>
      <p:sp>
        <p:nvSpPr>
          <p:cNvPr id="9" name="TextBox 8"/>
          <p:cNvSpPr txBox="1"/>
          <p:nvPr/>
        </p:nvSpPr>
        <p:spPr>
          <a:xfrm>
            <a:off x="5812654" y="4899353"/>
            <a:ext cx="891654" cy="369332"/>
          </a:xfrm>
          <a:prstGeom prst="rect">
            <a:avLst/>
          </a:prstGeom>
          <a:noFill/>
        </p:spPr>
        <p:txBody>
          <a:bodyPr wrap="square" rtlCol="0">
            <a:spAutoFit/>
          </a:bodyPr>
          <a:lstStyle/>
          <a:p>
            <a:r>
              <a:rPr lang="en-US" dirty="0" smtClean="0"/>
              <a:t>Level 4</a:t>
            </a:r>
            <a:endParaRPr lang="en-US" dirty="0"/>
          </a:p>
        </p:txBody>
      </p:sp>
      <p:sp>
        <p:nvSpPr>
          <p:cNvPr id="10" name="Slide Number Placeholder 9"/>
          <p:cNvSpPr>
            <a:spLocks noGrp="1"/>
          </p:cNvSpPr>
          <p:nvPr>
            <p:ph type="sldNum" sz="quarter" idx="12"/>
          </p:nvPr>
        </p:nvSpPr>
        <p:spPr/>
        <p:txBody>
          <a:bodyPr/>
          <a:lstStyle/>
          <a:p>
            <a:fld id="{E2BBE89F-BD2C-47AF-B152-5060FEBAA9D8}" type="slidenum">
              <a:rPr lang="en-US" smtClean="0"/>
              <a:t>85</a:t>
            </a:fld>
            <a:endParaRPr lang="en-US"/>
          </a:p>
        </p:txBody>
      </p:sp>
    </p:spTree>
    <p:extLst>
      <p:ext uri="{BB962C8B-B14F-4D97-AF65-F5344CB8AC3E}">
        <p14:creationId xmlns:p14="http://schemas.microsoft.com/office/powerpoint/2010/main" val="19286618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noAutofit/>
          </a:bodyPr>
          <a:lstStyle/>
          <a:p>
            <a:r>
              <a:rPr lang="en-US" dirty="0" smtClean="0">
                <a:latin typeface="+mn-lt"/>
              </a:rPr>
              <a:t>Climate Prediction Center</a:t>
            </a:r>
            <a:br>
              <a:rPr lang="en-US" dirty="0" smtClean="0">
                <a:latin typeface="+mn-lt"/>
              </a:rPr>
            </a:br>
            <a:r>
              <a:rPr lang="en-US" dirty="0" smtClean="0">
                <a:latin typeface="+mn-lt"/>
              </a:rPr>
              <a:t>3-monthTemperature and Precipitation Probability Outlook</a:t>
            </a:r>
            <a:br>
              <a:rPr lang="en-US" dirty="0" smtClean="0">
                <a:latin typeface="+mn-lt"/>
              </a:rPr>
            </a:br>
            <a:r>
              <a:rPr lang="en-US" dirty="0" smtClean="0">
                <a:latin typeface="+mn-lt"/>
              </a:rPr>
              <a:t>and Seasonal Drought Outlook</a:t>
            </a:r>
            <a:endParaRPr lang="en-US" dirty="0">
              <a:latin typeface="+mn-lt"/>
            </a:endParaRPr>
          </a:p>
        </p:txBody>
      </p:sp>
      <p:sp>
        <p:nvSpPr>
          <p:cNvPr id="3" name="Subtitle 2"/>
          <p:cNvSpPr>
            <a:spLocks noGrp="1"/>
          </p:cNvSpPr>
          <p:nvPr>
            <p:ph type="subTitle" idx="1"/>
          </p:nvPr>
        </p:nvSpPr>
        <p:spPr>
          <a:xfrm>
            <a:off x="1371600" y="4419600"/>
            <a:ext cx="6400800" cy="1752600"/>
          </a:xfrm>
        </p:spPr>
        <p:txBody>
          <a:bodyPr>
            <a:normAutofit lnSpcReduction="10000"/>
          </a:bodyPr>
          <a:lstStyle/>
          <a:p>
            <a:pPr algn="r"/>
            <a:endParaRPr lang="en-US" sz="2000" dirty="0" smtClean="0"/>
          </a:p>
          <a:p>
            <a:pPr algn="r"/>
            <a:endParaRPr lang="en-US" sz="2000" dirty="0"/>
          </a:p>
          <a:p>
            <a:pPr algn="r"/>
            <a:endParaRPr lang="en-US" sz="2000" dirty="0" smtClean="0"/>
          </a:p>
          <a:p>
            <a:pPr algn="r"/>
            <a:r>
              <a:rPr lang="en-US" sz="2000" dirty="0" smtClean="0">
                <a:solidFill>
                  <a:schemeClr val="tx1"/>
                </a:solidFill>
              </a:rPr>
              <a:t>Data Source:</a:t>
            </a:r>
          </a:p>
          <a:p>
            <a:pPr algn="r"/>
            <a:r>
              <a:rPr lang="en-US" sz="2000" dirty="0" smtClean="0">
                <a:solidFill>
                  <a:schemeClr val="tx1"/>
                </a:solidFill>
              </a:rPr>
              <a:t>http://www.cpc.ncep.noaa.gov/ </a:t>
            </a:r>
          </a:p>
        </p:txBody>
      </p:sp>
      <p:sp>
        <p:nvSpPr>
          <p:cNvPr id="6" name="Subtitle 2"/>
          <p:cNvSpPr txBox="1">
            <a:spLocks/>
          </p:cNvSpPr>
          <p:nvPr/>
        </p:nvSpPr>
        <p:spPr>
          <a:xfrm>
            <a:off x="1491673" y="2514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smtClean="0"/>
          </a:p>
          <a:p>
            <a:endParaRPr lang="en-US" dirty="0" smtClean="0"/>
          </a:p>
        </p:txBody>
      </p:sp>
      <p:sp>
        <p:nvSpPr>
          <p:cNvPr id="4" name="Slide Number Placeholder 3"/>
          <p:cNvSpPr>
            <a:spLocks noGrp="1"/>
          </p:cNvSpPr>
          <p:nvPr>
            <p:ph type="sldNum" sz="quarter" idx="12"/>
          </p:nvPr>
        </p:nvSpPr>
        <p:spPr/>
        <p:txBody>
          <a:bodyPr/>
          <a:lstStyle/>
          <a:p>
            <a:fld id="{E2BBE89F-BD2C-47AF-B152-5060FEBAA9D8}" type="slidenum">
              <a:rPr lang="en-US" smtClean="0"/>
              <a:t>86</a:t>
            </a:fld>
            <a:endParaRPr lang="en-US"/>
          </a:p>
        </p:txBody>
      </p:sp>
    </p:spTree>
    <p:extLst>
      <p:ext uri="{BB962C8B-B14F-4D97-AF65-F5344CB8AC3E}">
        <p14:creationId xmlns:p14="http://schemas.microsoft.com/office/powerpoint/2010/main" val="15077956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685799"/>
          </a:xfrm>
        </p:spPr>
        <p:txBody>
          <a:bodyPr>
            <a:normAutofit/>
          </a:bodyPr>
          <a:lstStyle/>
          <a:p>
            <a:r>
              <a:rPr lang="en-US" sz="3200" dirty="0" smtClean="0">
                <a:latin typeface="+mn-lt"/>
              </a:rPr>
              <a:t>Temperature Outlook</a:t>
            </a:r>
            <a:endParaRPr lang="en-US" sz="3200" dirty="0">
              <a:latin typeface="+mn-lt"/>
            </a:endParaRPr>
          </a:p>
        </p:txBody>
      </p:sp>
      <p:sp>
        <p:nvSpPr>
          <p:cNvPr id="4" name="Subtitle 3"/>
          <p:cNvSpPr>
            <a:spLocks noGrp="1"/>
          </p:cNvSpPr>
          <p:nvPr>
            <p:ph type="subTitle" idx="1"/>
          </p:nvPr>
        </p:nvSpPr>
        <p:spPr>
          <a:xfrm>
            <a:off x="457200" y="5638800"/>
            <a:ext cx="8458200" cy="914400"/>
          </a:xfrm>
        </p:spPr>
        <p:txBody>
          <a:bodyPr>
            <a:normAutofit/>
          </a:bodyPr>
          <a:lstStyle/>
          <a:p>
            <a:pPr algn="l"/>
            <a:r>
              <a:rPr lang="en-US" sz="1600" dirty="0" smtClean="0">
                <a:solidFill>
                  <a:schemeClr val="tx1"/>
                </a:solidFill>
              </a:rPr>
              <a:t>The Climate Prediction Center 3-month temperature probability outlook for February – April 2016 calls for a 33% chance of below normal temperatures in extreme south Georgia with an equal chance of above or below normal temperatures throughout the rest of the state. </a:t>
            </a:r>
            <a:endParaRPr lang="en-US" sz="1600" dirty="0">
              <a:solidFill>
                <a:schemeClr val="tx1"/>
              </a:solidFill>
            </a:endParaRPr>
          </a:p>
        </p:txBody>
      </p:sp>
      <p:sp>
        <p:nvSpPr>
          <p:cNvPr id="3" name="Slide Number Placeholder 2"/>
          <p:cNvSpPr>
            <a:spLocks noGrp="1"/>
          </p:cNvSpPr>
          <p:nvPr>
            <p:ph type="sldNum" sz="quarter" idx="12"/>
          </p:nvPr>
        </p:nvSpPr>
        <p:spPr/>
        <p:txBody>
          <a:bodyPr/>
          <a:lstStyle/>
          <a:p>
            <a:fld id="{E2BBE89F-BD2C-47AF-B152-5060FEBAA9D8}" type="slidenum">
              <a:rPr lang="en-US" smtClean="0"/>
              <a:t>87</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999" y="951175"/>
            <a:ext cx="5029201" cy="4672470"/>
          </a:xfrm>
          <a:prstGeom prst="rect">
            <a:avLst/>
          </a:prstGeom>
        </p:spPr>
      </p:pic>
    </p:spTree>
    <p:extLst>
      <p:ext uri="{BB962C8B-B14F-4D97-AF65-F5344CB8AC3E}">
        <p14:creationId xmlns:p14="http://schemas.microsoft.com/office/powerpoint/2010/main" val="130524797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
            <a:ext cx="7772400" cy="761999"/>
          </a:xfrm>
        </p:spPr>
        <p:txBody>
          <a:bodyPr>
            <a:normAutofit/>
          </a:bodyPr>
          <a:lstStyle/>
          <a:p>
            <a:r>
              <a:rPr lang="en-US" sz="3200" dirty="0" smtClean="0">
                <a:latin typeface="+mn-lt"/>
              </a:rPr>
              <a:t>Precipitation Outlook</a:t>
            </a:r>
            <a:endParaRPr lang="en-US" sz="3200" dirty="0">
              <a:latin typeface="+mn-lt"/>
            </a:endParaRPr>
          </a:p>
        </p:txBody>
      </p:sp>
      <p:sp>
        <p:nvSpPr>
          <p:cNvPr id="4" name="Subtitle 3"/>
          <p:cNvSpPr>
            <a:spLocks noGrp="1"/>
          </p:cNvSpPr>
          <p:nvPr>
            <p:ph type="subTitle" idx="1"/>
          </p:nvPr>
        </p:nvSpPr>
        <p:spPr>
          <a:xfrm>
            <a:off x="457200" y="5410200"/>
            <a:ext cx="8458200" cy="1295400"/>
          </a:xfrm>
        </p:spPr>
        <p:txBody>
          <a:bodyPr>
            <a:noAutofit/>
          </a:bodyPr>
          <a:lstStyle/>
          <a:p>
            <a:pPr algn="l"/>
            <a:r>
              <a:rPr lang="en-US" sz="1600" dirty="0" smtClean="0">
                <a:solidFill>
                  <a:schemeClr val="tx1"/>
                </a:solidFill>
              </a:rPr>
              <a:t>For February - April 2016, there is an equal chance of above or below normal precipitation in extreme northwest Georgia while the rest of the state has a 33%-50% probability of above normal precipitation as you move from northwest to southeast across the state, with the highest probability of above normal precipitation occurring  along the coast. </a:t>
            </a:r>
            <a:endParaRPr lang="en-US" sz="1600" dirty="0">
              <a:solidFill>
                <a:schemeClr val="tx1"/>
              </a:solidFill>
            </a:endParaRPr>
          </a:p>
        </p:txBody>
      </p:sp>
      <p:sp>
        <p:nvSpPr>
          <p:cNvPr id="5" name="Slide Number Placeholder 4"/>
          <p:cNvSpPr>
            <a:spLocks noGrp="1"/>
          </p:cNvSpPr>
          <p:nvPr>
            <p:ph type="sldNum" sz="quarter" idx="12"/>
          </p:nvPr>
        </p:nvSpPr>
        <p:spPr/>
        <p:txBody>
          <a:bodyPr/>
          <a:lstStyle/>
          <a:p>
            <a:fld id="{E2BBE89F-BD2C-47AF-B152-5060FEBAA9D8}" type="slidenum">
              <a:rPr lang="en-US" smtClean="0"/>
              <a:t>88</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1" y="880382"/>
            <a:ext cx="4876799" cy="4530878"/>
          </a:xfrm>
          <a:prstGeom prst="rect">
            <a:avLst/>
          </a:prstGeom>
        </p:spPr>
      </p:pic>
    </p:spTree>
    <p:extLst>
      <p:ext uri="{BB962C8B-B14F-4D97-AF65-F5344CB8AC3E}">
        <p14:creationId xmlns:p14="http://schemas.microsoft.com/office/powerpoint/2010/main" val="19032731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90500"/>
            <a:ext cx="8431305" cy="6515100"/>
          </a:xfrm>
          <a:prstGeom prst="rect">
            <a:avLst/>
          </a:prstGeom>
        </p:spPr>
      </p:pic>
      <p:sp>
        <p:nvSpPr>
          <p:cNvPr id="2" name="Slide Number Placeholder 1"/>
          <p:cNvSpPr>
            <a:spLocks noGrp="1"/>
          </p:cNvSpPr>
          <p:nvPr>
            <p:ph type="sldNum" sz="quarter" idx="12"/>
          </p:nvPr>
        </p:nvSpPr>
        <p:spPr/>
        <p:txBody>
          <a:bodyPr/>
          <a:lstStyle/>
          <a:p>
            <a:fld id="{E2BBE89F-BD2C-47AF-B152-5060FEBAA9D8}" type="slidenum">
              <a:rPr lang="en-US" smtClean="0"/>
              <a:t>89</a:t>
            </a:fld>
            <a:endParaRPr lang="en-US"/>
          </a:p>
        </p:txBody>
      </p:sp>
    </p:spTree>
    <p:extLst>
      <p:ext uri="{BB962C8B-B14F-4D97-AF65-F5344CB8AC3E}">
        <p14:creationId xmlns:p14="http://schemas.microsoft.com/office/powerpoint/2010/main" val="2886030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latin typeface="+mn-lt"/>
              </a:rPr>
              <a:t>3 Month Percent of Normal Precipitation </a:t>
            </a:r>
            <a:endParaRPr lang="en-US" sz="3200" dirty="0">
              <a:latin typeface="+mn-lt"/>
            </a:endParaRPr>
          </a:p>
        </p:txBody>
      </p:sp>
      <p:sp>
        <p:nvSpPr>
          <p:cNvPr id="2" name="Slide Number Placeholder 1"/>
          <p:cNvSpPr>
            <a:spLocks noGrp="1"/>
          </p:cNvSpPr>
          <p:nvPr>
            <p:ph type="sldNum" sz="quarter" idx="12"/>
          </p:nvPr>
        </p:nvSpPr>
        <p:spPr/>
        <p:txBody>
          <a:bodyPr/>
          <a:lstStyle/>
          <a:p>
            <a:fld id="{E2BBE89F-BD2C-47AF-B152-5060FEBAA9D8}" type="slidenum">
              <a:rPr lang="en-US" smtClean="0"/>
              <a:t>9</a:t>
            </a:fld>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053856"/>
            <a:ext cx="5503240" cy="5072307"/>
          </a:xfrm>
        </p:spPr>
      </p:pic>
    </p:spTree>
    <p:extLst>
      <p:ext uri="{BB962C8B-B14F-4D97-AF65-F5344CB8AC3E}">
        <p14:creationId xmlns:p14="http://schemas.microsoft.com/office/powerpoint/2010/main" val="39695812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2211</TotalTime>
  <Words>3100</Words>
  <Application>Microsoft Office PowerPoint</Application>
  <PresentationFormat>On-screen Show (4:3)</PresentationFormat>
  <Paragraphs>548</Paragraphs>
  <Slides>89</Slides>
  <Notes>5</Notes>
  <HiddenSlides>0</HiddenSlides>
  <MMClips>0</MMClips>
  <ScaleCrop>false</ScaleCrop>
  <HeadingPairs>
    <vt:vector size="6" baseType="variant">
      <vt:variant>
        <vt:lpstr>Theme</vt:lpstr>
      </vt:variant>
      <vt:variant>
        <vt:i4>1</vt:i4>
      </vt:variant>
      <vt:variant>
        <vt:lpstr>Links</vt:lpstr>
      </vt:variant>
      <vt:variant>
        <vt:i4>22</vt:i4>
      </vt:variant>
      <vt:variant>
        <vt:lpstr>Slide Titles</vt:lpstr>
      </vt:variant>
      <vt:variant>
        <vt:i4>89</vt:i4>
      </vt:variant>
    </vt:vector>
  </HeadingPairs>
  <TitlesOfParts>
    <vt:vector size="112" baseType="lpstr">
      <vt:lpstr>Office Theme</vt:lpstr>
      <vt:lpstr>\\dnr-n3400-05a\dnr-tt-dat0\shared\wr\DWPTMP\ACT-ACF\Inchul Statewide Drought\2015 Format Drought Anaysis\GW CD4 11AA01.xlsx!Chart</vt:lpstr>
      <vt:lpstr>\\dnr-n3400-05a\dnr-tt-dat0\shared\wr\DWPTMP\ACT-ACF\Inchul Statewide Drought\2015 Format Drought Anaysis\GW 09M007.xlsx!Chart</vt:lpstr>
      <vt:lpstr>\\dnr-n3400-05a\dnr-tt-dat0\shared\wr\DWPTMP\ACT-ACF\Inchul Statewide Drought\2015 Format Drought Anaysis\GW CD7 13L180.xlsx!Chart</vt:lpstr>
      <vt:lpstr>\\dnr-n3400-05a\dnr-tt-dat0\shared\wr\DWPTMP\ACT-ACF\Inchul Statewide Drought\2015 Format Drought Anaysis\GW CD7 12M017.xlsx!Chart</vt:lpstr>
      <vt:lpstr>\\dnr-n3400-05a\dnr-tt-dat0\shared\wr\DWPTMP\ACT-ACF\Inchul Statewide Drought\2015 Format Drought Anaysis\GW CD7 08K001.xlsx!Chart</vt:lpstr>
      <vt:lpstr>\\dnr-n3400-05a\dnr-tt-dat0\shared\wr\DWPTMP\ACT-ACF\Inchul Statewide Drought\2015 Format Drought Anaysis\GW CD7 11K003.xlsx!Chart</vt:lpstr>
      <vt:lpstr>\\dnr-n3400-05a\dnr-tt-dat0\shared\wr\DWPTMP\ACT-ACF\Inchul Statewide Drought\2015 Format Drought Anaysis\GW CD7 12K014.xlsx!Chart</vt:lpstr>
      <vt:lpstr>\\dnr-n3400-05a\dnr-tt-dat0\shared\wr\DWPTMP\ACT-ACF\Inchul Statewide Drought\2015 Format Drought Anaysis\GW CD7 13J004.xlsx!Chart</vt:lpstr>
      <vt:lpstr>\\dnr-n3400-05a\dnr-tt-dat0\shared\wr\DWPTMP\ACT-ACF\Inchul Statewide Drought\2015 Format Drought Anaysis\GW CD7 08G001.xlsx!Chart</vt:lpstr>
      <vt:lpstr>\\dnr-n3400-05a\dnr-tt-dat0\shared\wr\DWPTMP\ACT-ACF\Inchul Statewide Drought\2015 Format Drought Anaysis\GW CD7 10G313.xlsx!Chart</vt:lpstr>
      <vt:lpstr>\\dnr-n3400-05a\dnr-tt-dat0\shared\wr\DWPTMP\ACT-ACF\Inchul Statewide Drought\2015 Format Drought Anaysis\GW CD7 09F520.xlsx!Chart</vt:lpstr>
      <vt:lpstr>\\dnr-n3400-05a\dnr-tt-dat0\shared\wr\DWPTMP\ACT-ACF\Inchul Statewide Drought\2015 Format Drought Anaysis\GW CD5 21T001.xlsx!Chart</vt:lpstr>
      <vt:lpstr>\\dnr-n3400-05a\dnr-tt-dat0\shared\wr\DWPTMP\ACT-ACF\Inchul Statewide Drought\2015 Format Drought Anaysis\GW 26R001.xlsx!Chart</vt:lpstr>
      <vt:lpstr>\\dnr-n3400-05a\dnr-tt-dat0\shared\wr\DWPTMP\ACT-ACF\Inchul Statewide Drought\2015 Format Drought Anaysis\GW 30AA04.xlsx!Chart</vt:lpstr>
      <vt:lpstr>\\dnr-n3400-05a\dnr-tt-dat0\shared\wr\DWPTMP\ACT-ACF\Inchul Statewide Drought\2015 Format Drought Anaysis\GW 19E009.xlsx!Chart</vt:lpstr>
      <vt:lpstr>\\dnr-n3400-05a\dnr-tt-dat0\shared\wr\DWPTMP\ACT-ACF\Inchul Statewide Drought\2015 Format Drought Anaysis\Lakes - ACT.xlsx!Ch-Carter</vt:lpstr>
      <vt:lpstr>\\dnr-n3400-05a\dnr-tt-dat0\shared\wr\DWPTMP\ACT-ACF\Inchul Statewide Drought\2015 Format Drought Anaysis\Lakes - ACT.xlsx!Ch-Allatoona</vt:lpstr>
      <vt:lpstr>\\dnr-n3400-05a\dnr-tt-dat0\shared\wr\DWPTMP\ACT-ACF\Inchul Statewide Drought\2015 Format Drought Anaysis\Lakes - ACF.xlsx!Chart-Lanier</vt:lpstr>
      <vt:lpstr>\\dnr-n3400-05a\dnr-tt-dat0\shared\wr\DWPTMP\ACT-ACF\Inchul Statewide Drought\2015 Format Drought Anaysis\Lakes - ACF.xlsx!Chart-WP</vt:lpstr>
      <vt:lpstr>\\dnr-n3400-05a\dnr-tt-dat0\shared\wr\DWPTMP\ACT-ACF\Inchul Statewide Drought\2015 Format Drought Anaysis\Lakes - ACF.xlsx!Chart-WFG</vt:lpstr>
      <vt:lpstr>\\dnr-n3400-05a\dnr-tt-dat0\shared\wr\DWPTMP\ACT-ACF\Inchul Statewide Drought\2015 Format Drought Anaysis\Lakes - SO.xlsx!Ch-Hartwell</vt:lpstr>
      <vt:lpstr>\\dnr-n3400-05a\dnr-tt-dat0\shared\wr\DWPTMP\ACT-ACF\Inchul Statewide Drought\2015 Format Drought Anaysis\Lakes - SO.xlsx!Ch-Thurmond</vt:lpstr>
      <vt:lpstr>Drought Indicators Report</vt:lpstr>
      <vt:lpstr>Background</vt:lpstr>
      <vt:lpstr>Background</vt:lpstr>
      <vt:lpstr>Drought Indicator Analysis Summary</vt:lpstr>
      <vt:lpstr>US Drought Monitor</vt:lpstr>
      <vt:lpstr>PowerPoint Presentation</vt:lpstr>
      <vt:lpstr>PowerPoint Presentation</vt:lpstr>
      <vt:lpstr>3, 6, and 12 Month  Percent of Normal Precipitation</vt:lpstr>
      <vt:lpstr>3 Month Percent of Normal Precipitation </vt:lpstr>
      <vt:lpstr>6 Month Percent of Normal Precipitation </vt:lpstr>
      <vt:lpstr>12 Month Percent of Normal Precipitation </vt:lpstr>
      <vt:lpstr>Soil Moisture Conditions</vt:lpstr>
      <vt:lpstr>PowerPoint Presentation</vt:lpstr>
      <vt:lpstr>Streamflow Conditions</vt:lpstr>
      <vt:lpstr>Current (Daily) Conditions of All Available USGS Gages</vt:lpstr>
      <vt:lpstr>Streamflow Monitoring</vt:lpstr>
      <vt:lpstr>PowerPoint Presentation</vt:lpstr>
      <vt:lpstr>Streamflow Graphs</vt:lpstr>
      <vt:lpstr>How to Read the Streamflow Graphs Example #1: Etowah River at Canton    </vt:lpstr>
      <vt:lpstr>How to Read the Streamflow Graphs Example #2: Flint River at Albany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Groundwater Levels</vt:lpstr>
      <vt:lpstr>Short Term (Daily) Conditions of All Available USGS Monitoring Wells in Georgia as of January 2016</vt:lpstr>
      <vt:lpstr>Rationale for Choosing USGS Monitoring Wells</vt:lpstr>
      <vt:lpstr>PowerPoint Presentation</vt:lpstr>
      <vt:lpstr>Groundwater Level Graphs</vt:lpstr>
      <vt:lpstr>How to Read the Groundwater Level Graphs Example:  Well #11, 09F520, Flint River Basin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Reservoir Levels</vt:lpstr>
      <vt:lpstr>PowerPoint Presentation</vt:lpstr>
      <vt:lpstr>Reservoir Elevation Graphs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Climate Prediction Center 3-monthTemperature and Precipitation Probability Outlook and Seasonal Drought Outlook</vt:lpstr>
      <vt:lpstr>Temperature Outlook</vt:lpstr>
      <vt:lpstr>Precipitation Outlook</vt:lpstr>
      <vt:lpstr>PowerPoint Presentation</vt:lpstr>
    </vt:vector>
  </TitlesOfParts>
  <Company>Georgia Department of Natural Resources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Cash, Tim</dc:creator>
  <cp:lastModifiedBy>Cash, Tim</cp:lastModifiedBy>
  <cp:revision>194</cp:revision>
  <cp:lastPrinted>2016-01-21T19:57:29Z</cp:lastPrinted>
  <dcterms:created xsi:type="dcterms:W3CDTF">2016-01-06T16:12:39Z</dcterms:created>
  <dcterms:modified xsi:type="dcterms:W3CDTF">2016-02-04T14:24:19Z</dcterms:modified>
</cp:coreProperties>
</file>