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2" r:id="rId3"/>
    <p:sldId id="266" r:id="rId4"/>
    <p:sldId id="264" r:id="rId5"/>
    <p:sldId id="265" r:id="rId6"/>
    <p:sldId id="267" r:id="rId7"/>
    <p:sldId id="268" r:id="rId8"/>
    <p:sldId id="269" r:id="rId9"/>
    <p:sldId id="271" r:id="rId10"/>
    <p:sldId id="272" r:id="rId11"/>
    <p:sldId id="277" r:id="rId12"/>
    <p:sldId id="284" r:id="rId13"/>
    <p:sldId id="285" r:id="rId14"/>
    <p:sldId id="287" r:id="rId15"/>
    <p:sldId id="286" r:id="rId16"/>
    <p:sldId id="288" r:id="rId17"/>
    <p:sldId id="289" r:id="rId18"/>
    <p:sldId id="291" r:id="rId19"/>
    <p:sldId id="290" r:id="rId20"/>
    <p:sldId id="292" r:id="rId21"/>
    <p:sldId id="293" r:id="rId22"/>
    <p:sldId id="294" r:id="rId23"/>
    <p:sldId id="283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4E8"/>
    <a:srgbClr val="FAE04B"/>
    <a:srgbClr val="B1C594"/>
    <a:srgbClr val="5BAF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6330" autoAdjust="0"/>
  </p:normalViewPr>
  <p:slideViewPr>
    <p:cSldViewPr>
      <p:cViewPr>
        <p:scale>
          <a:sx n="60" d="100"/>
          <a:sy n="60" d="100"/>
        </p:scale>
        <p:origin x="-756" y="-804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4-1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4-1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4-1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4-19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21-19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21-19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4-19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21-19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21-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4-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4-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4-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4-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4-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4-1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4-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nr-n3400-05a\dnr-tt-dat0-wr\wr\Water\WWP\Johanna%20Smith\Water%20Efficiency\Water%20Loss%20Control%20Implementation%20in%20Permitting\2011%20-%202017%20Water%20Loss%20Audits%20Analysis_Progress%20for%20Increasing%20Water%20Efficiency_JDS%202-4-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 Loss</a:t>
            </a:r>
            <a:r>
              <a:rPr lang="en-US" baseline="0"/>
              <a:t> / Connection / Day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'Eatonton Putnam'!$A$5</c:f>
              <c:strCache>
                <c:ptCount val="1"/>
                <c:pt idx="0">
                  <c:v>Real Loss/Conn/Day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'Eatonton Putnam'!$B$1:$H$1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'Eatonton Putnam'!$B$5:$H$5</c:f>
              <c:numCache>
                <c:formatCode>0.00</c:formatCode>
                <c:ptCount val="7"/>
                <c:pt idx="1">
                  <c:v>49.295201269471171</c:v>
                </c:pt>
                <c:pt idx="2">
                  <c:v>24.446068212267868</c:v>
                </c:pt>
                <c:pt idx="3">
                  <c:v>32.258842552255302</c:v>
                </c:pt>
                <c:pt idx="4" formatCode="General">
                  <c:v>31.5</c:v>
                </c:pt>
                <c:pt idx="5">
                  <c:v>23.238833906028951</c:v>
                </c:pt>
                <c:pt idx="6">
                  <c:v>17.262789758060325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06304"/>
        <c:axId val="43108224"/>
      </c:lineChart>
      <c:catAx>
        <c:axId val="43106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108224"/>
        <c:crosses val="autoZero"/>
        <c:auto val="1"/>
        <c:lblAlgn val="ctr"/>
        <c:lblOffset val="100"/>
        <c:noMultiLvlLbl val="0"/>
      </c:catAx>
      <c:valAx>
        <c:axId val="43108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gal/conn/day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43106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 Loss</a:t>
            </a:r>
            <a:r>
              <a:rPr lang="en-US" baseline="0"/>
              <a:t> / Length of Main / Day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'Haralson County'!$A$5</c:f>
              <c:strCache>
                <c:ptCount val="1"/>
                <c:pt idx="0">
                  <c:v>Real Loss / Length of Main / Day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'Eatonton Putnam'!$B$1:$H$1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'Haralson County'!$B$5:$H$5</c:f>
              <c:numCache>
                <c:formatCode>0.000</c:formatCode>
                <c:ptCount val="7"/>
                <c:pt idx="0">
                  <c:v>880.40521194923497</c:v>
                </c:pt>
                <c:pt idx="1">
                  <c:v>500.50571062570822</c:v>
                </c:pt>
                <c:pt idx="2">
                  <c:v>675.32385996355015</c:v>
                </c:pt>
                <c:pt idx="3">
                  <c:v>609.84988959955899</c:v>
                </c:pt>
                <c:pt idx="4" formatCode="General">
                  <c:v>386.80500000000001</c:v>
                </c:pt>
                <c:pt idx="5">
                  <c:v>491.85966477423329</c:v>
                </c:pt>
                <c:pt idx="6">
                  <c:v>383.46267693138742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21696"/>
        <c:axId val="43423616"/>
      </c:lineChart>
      <c:catAx>
        <c:axId val="43421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423616"/>
        <c:crosses val="autoZero"/>
        <c:auto val="1"/>
        <c:lblAlgn val="ctr"/>
        <c:lblOffset val="100"/>
        <c:noMultiLvlLbl val="0"/>
      </c:catAx>
      <c:valAx>
        <c:axId val="43423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gal/LF/day</a:t>
                </a:r>
              </a:p>
            </c:rich>
          </c:tx>
          <c:overlay val="0"/>
        </c:title>
        <c:numFmt formatCode="0.000" sourceLinked="1"/>
        <c:majorTickMark val="out"/>
        <c:minorTickMark val="none"/>
        <c:tickLblPos val="nextTo"/>
        <c:crossAx val="4342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Data Validity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'Haralson County'!$A$2</c:f>
              <c:strCache>
                <c:ptCount val="1"/>
                <c:pt idx="0">
                  <c:v>DV</c:v>
                </c:pt>
              </c:strCache>
            </c:strRef>
          </c:tx>
          <c:marker>
            <c:symbol val="none"/>
          </c:marker>
          <c:cat>
            <c:numRef>
              <c:f>'Haralson County'!$B$1:$H$1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'Haralson County'!$B$2:$H$2</c:f>
              <c:numCache>
                <c:formatCode>0</c:formatCode>
                <c:ptCount val="7"/>
                <c:pt idx="0">
                  <c:v>66.94736842105263</c:v>
                </c:pt>
                <c:pt idx="1">
                  <c:v>67.15789473684211</c:v>
                </c:pt>
                <c:pt idx="2">
                  <c:v>69.26315789473685</c:v>
                </c:pt>
                <c:pt idx="3">
                  <c:v>77.009299619545601</c:v>
                </c:pt>
                <c:pt idx="4" formatCode="General">
                  <c:v>77</c:v>
                </c:pt>
                <c:pt idx="5">
                  <c:v>78.098265258930866</c:v>
                </c:pt>
                <c:pt idx="6">
                  <c:v>79.487747265507252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31808"/>
        <c:axId val="43454464"/>
      </c:lineChart>
      <c:catAx>
        <c:axId val="43431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3454464"/>
        <c:crosses val="autoZero"/>
        <c:auto val="1"/>
        <c:lblAlgn val="ctr"/>
        <c:lblOffset val="100"/>
        <c:noMultiLvlLbl val="0"/>
      </c:catAx>
      <c:valAx>
        <c:axId val="434544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</a:t>
                </a:r>
                <a:r>
                  <a:rPr lang="en-US" baseline="0"/>
                  <a:t> Validity Score</a:t>
                </a:r>
                <a:endParaRPr lang="en-US"/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crossAx val="43431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 Loss</a:t>
            </a:r>
            <a:r>
              <a:rPr lang="en-US" baseline="0"/>
              <a:t> / Connection / Day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81344"/>
        <c:axId val="43504000"/>
      </c:lineChart>
      <c:catAx>
        <c:axId val="43481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504000"/>
        <c:crosses val="autoZero"/>
        <c:auto val="1"/>
        <c:lblAlgn val="ctr"/>
        <c:lblOffset val="100"/>
        <c:noMultiLvlLbl val="0"/>
      </c:catAx>
      <c:valAx>
        <c:axId val="43504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gal/conn/day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48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 Loss / Connection / Day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v>Real Loss / Conn / Day</c:v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Carrollton!$B$1:$H$1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Carrollton!$B$5:$H$5</c:f>
              <c:numCache>
                <c:formatCode>0.00</c:formatCode>
                <c:ptCount val="7"/>
                <c:pt idx="0">
                  <c:v>28.441183296979052</c:v>
                </c:pt>
                <c:pt idx="1">
                  <c:v>67.306293432834664</c:v>
                </c:pt>
                <c:pt idx="2">
                  <c:v>78.772059128934302</c:v>
                </c:pt>
                <c:pt idx="3">
                  <c:v>62.667114697045314</c:v>
                </c:pt>
                <c:pt idx="4" formatCode="General">
                  <c:v>54.45</c:v>
                </c:pt>
                <c:pt idx="5">
                  <c:v>70.79964770401682</c:v>
                </c:pt>
                <c:pt idx="6">
                  <c:v>82.947604982574731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536768"/>
        <c:axId val="43538688"/>
      </c:lineChart>
      <c:catAx>
        <c:axId val="43536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3538688"/>
        <c:crosses val="autoZero"/>
        <c:auto val="1"/>
        <c:lblAlgn val="ctr"/>
        <c:lblOffset val="100"/>
        <c:noMultiLvlLbl val="0"/>
      </c:catAx>
      <c:valAx>
        <c:axId val="43538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gal</a:t>
                </a:r>
                <a:r>
                  <a:rPr lang="en-US" baseline="0"/>
                  <a:t>/conn/day</a:t>
                </a:r>
                <a:endParaRPr lang="en-US"/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43536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Data</a:t>
            </a:r>
            <a:r>
              <a:rPr lang="en-US" baseline="0"/>
              <a:t> Validity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Carrollton!$B$1:$H$1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Carrollton!$B$2:$H$2</c:f>
              <c:numCache>
                <c:formatCode>0</c:formatCode>
                <c:ptCount val="7"/>
                <c:pt idx="0">
                  <c:v>68.22784810126582</c:v>
                </c:pt>
                <c:pt idx="1">
                  <c:v>69.859154929577471</c:v>
                </c:pt>
                <c:pt idx="2">
                  <c:v>69.655172413793125</c:v>
                </c:pt>
                <c:pt idx="3">
                  <c:v>71.905894617437738</c:v>
                </c:pt>
                <c:pt idx="4" formatCode="General">
                  <c:v>80</c:v>
                </c:pt>
                <c:pt idx="5">
                  <c:v>80.425129088694845</c:v>
                </c:pt>
                <c:pt idx="6">
                  <c:v>80.436350364530185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546880"/>
        <c:axId val="43573632"/>
      </c:lineChart>
      <c:catAx>
        <c:axId val="43546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573632"/>
        <c:crosses val="autoZero"/>
        <c:auto val="1"/>
        <c:lblAlgn val="ctr"/>
        <c:lblOffset val="100"/>
        <c:noMultiLvlLbl val="0"/>
      </c:catAx>
      <c:valAx>
        <c:axId val="43573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Data</a:t>
                </a:r>
                <a:r>
                  <a:rPr lang="en-US" baseline="0"/>
                  <a:t> Validity Score</a:t>
                </a:r>
                <a:endParaRPr lang="en-US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43546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 Loss</a:t>
            </a:r>
            <a:r>
              <a:rPr lang="en-US" baseline="0"/>
              <a:t> / Connection / Day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19072"/>
        <c:axId val="51241728"/>
      </c:lineChart>
      <c:catAx>
        <c:axId val="5121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1241728"/>
        <c:crosses val="autoZero"/>
        <c:auto val="1"/>
        <c:lblAlgn val="ctr"/>
        <c:lblOffset val="100"/>
        <c:noMultiLvlLbl val="0"/>
      </c:catAx>
      <c:valAx>
        <c:axId val="51241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gal/conn/day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1219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Hinesville!$A$2</c:f>
              <c:strCache>
                <c:ptCount val="1"/>
                <c:pt idx="0">
                  <c:v>DV</c:v>
                </c:pt>
              </c:strCache>
            </c:strRef>
          </c:tx>
          <c:marker>
            <c:symbol val="none"/>
          </c:marker>
          <c:cat>
            <c:numRef>
              <c:f>Hinesville!$B$1:$H$1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Hinesville!$B$2:$H$2</c:f>
              <c:numCache>
                <c:formatCode>0</c:formatCode>
                <c:ptCount val="7"/>
                <c:pt idx="0">
                  <c:v>60.823529411764696</c:v>
                </c:pt>
                <c:pt idx="1">
                  <c:v>74.117647058823522</c:v>
                </c:pt>
                <c:pt idx="2">
                  <c:v>75.058823529411768</c:v>
                </c:pt>
                <c:pt idx="3">
                  <c:v>82.037693243008505</c:v>
                </c:pt>
                <c:pt idx="4" formatCode="General">
                  <c:v>82</c:v>
                </c:pt>
                <c:pt idx="5">
                  <c:v>78.800416883793645</c:v>
                </c:pt>
                <c:pt idx="6">
                  <c:v>82.528487059232248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62208"/>
        <c:axId val="51264128"/>
      </c:lineChart>
      <c:catAx>
        <c:axId val="51262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1264128"/>
        <c:crosses val="autoZero"/>
        <c:auto val="1"/>
        <c:lblAlgn val="ctr"/>
        <c:lblOffset val="100"/>
        <c:noMultiLvlLbl val="0"/>
      </c:catAx>
      <c:valAx>
        <c:axId val="51264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</a:t>
                </a:r>
                <a:r>
                  <a:rPr lang="en-US" baseline="0"/>
                  <a:t> Validity Score</a:t>
                </a:r>
                <a:endParaRPr lang="en-US"/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crossAx val="51262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</a:t>
            </a:r>
            <a:r>
              <a:rPr lang="en-US" baseline="0"/>
              <a:t> Loss / Connection / Day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Hinesville!$A$4</c:f>
              <c:strCache>
                <c:ptCount val="1"/>
                <c:pt idx="0">
                  <c:v>% Loss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Hinesville!$B$1:$H$1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Hinesville!$B$5:$H$5</c:f>
              <c:numCache>
                <c:formatCode>0.00</c:formatCode>
                <c:ptCount val="7"/>
                <c:pt idx="0">
                  <c:v>24.056411325538363</c:v>
                </c:pt>
                <c:pt idx="1">
                  <c:v>30.34669592449923</c:v>
                </c:pt>
                <c:pt idx="2">
                  <c:v>22.577273305434485</c:v>
                </c:pt>
                <c:pt idx="3">
                  <c:v>21.350183689374298</c:v>
                </c:pt>
                <c:pt idx="4" formatCode="General">
                  <c:v>39.78</c:v>
                </c:pt>
                <c:pt idx="5">
                  <c:v>19.352052684813607</c:v>
                </c:pt>
                <c:pt idx="6">
                  <c:v>28.594270233687077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88704"/>
        <c:axId val="51307264"/>
      </c:lineChart>
      <c:catAx>
        <c:axId val="51288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1307264"/>
        <c:crosses val="autoZero"/>
        <c:auto val="1"/>
        <c:lblAlgn val="ctr"/>
        <c:lblOffset val="100"/>
        <c:noMultiLvlLbl val="0"/>
      </c:catAx>
      <c:valAx>
        <c:axId val="51307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gal/conn/day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51288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Data Validity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'Eatonton Putnam'!$A$2</c:f>
              <c:strCache>
                <c:ptCount val="1"/>
                <c:pt idx="0">
                  <c:v>DV</c:v>
                </c:pt>
              </c:strCache>
            </c:strRef>
          </c:tx>
          <c:marker>
            <c:symbol val="none"/>
          </c:marker>
          <c:cat>
            <c:numRef>
              <c:f>'Eatonton Putnam'!$B$1:$H$1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'Eatonton Putnam'!$B$2:$H$2</c:f>
              <c:numCache>
                <c:formatCode>0</c:formatCode>
                <c:ptCount val="7"/>
                <c:pt idx="1">
                  <c:v>60.422535211267608</c:v>
                </c:pt>
                <c:pt idx="2">
                  <c:v>75.403508771929822</c:v>
                </c:pt>
                <c:pt idx="3">
                  <c:v>69.701754385964904</c:v>
                </c:pt>
                <c:pt idx="4" formatCode="General">
                  <c:v>73</c:v>
                </c:pt>
                <c:pt idx="5">
                  <c:v>74.251106013436015</c:v>
                </c:pt>
                <c:pt idx="6">
                  <c:v>73.886196857531999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36896"/>
        <c:axId val="43151360"/>
      </c:lineChart>
      <c:catAx>
        <c:axId val="43136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3151360"/>
        <c:crosses val="autoZero"/>
        <c:auto val="1"/>
        <c:lblAlgn val="ctr"/>
        <c:lblOffset val="100"/>
        <c:noMultiLvlLbl val="0"/>
      </c:catAx>
      <c:valAx>
        <c:axId val="43151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Data</a:t>
                </a:r>
                <a:r>
                  <a:rPr lang="en-US" baseline="0"/>
                  <a:t> Validity Score</a:t>
                </a:r>
                <a:endParaRPr lang="en-US"/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crossAx val="43136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 Loss</a:t>
            </a:r>
            <a:r>
              <a:rPr lang="en-US" baseline="0"/>
              <a:t> / Connection / Day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85664"/>
        <c:axId val="43187584"/>
      </c:lineChart>
      <c:catAx>
        <c:axId val="43185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187584"/>
        <c:crosses val="autoZero"/>
        <c:auto val="1"/>
        <c:lblAlgn val="ctr"/>
        <c:lblOffset val="100"/>
        <c:noMultiLvlLbl val="0"/>
      </c:catAx>
      <c:valAx>
        <c:axId val="43187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gal/conn/day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185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 Loss</a:t>
            </a:r>
            <a:r>
              <a:rPr lang="en-US" baseline="0"/>
              <a:t> / Conn / Day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Dahlonega!$A$5</c:f>
              <c:strCache>
                <c:ptCount val="1"/>
                <c:pt idx="0">
                  <c:v>Real Loss/Conn/Day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Dahlonega!$C$1:$H$1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Dahlonega!$C$5:$H$5</c:f>
              <c:numCache>
                <c:formatCode>General</c:formatCode>
                <c:ptCount val="6"/>
                <c:pt idx="0">
                  <c:v>99.28</c:v>
                </c:pt>
                <c:pt idx="1">
                  <c:v>136.88999999999999</c:v>
                </c:pt>
                <c:pt idx="2">
                  <c:v>113.19</c:v>
                </c:pt>
                <c:pt idx="3">
                  <c:v>94.94</c:v>
                </c:pt>
                <c:pt idx="4">
                  <c:v>87.97</c:v>
                </c:pt>
                <c:pt idx="5">
                  <c:v>78.72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32640"/>
        <c:axId val="43234816"/>
      </c:lineChart>
      <c:catAx>
        <c:axId val="4323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234816"/>
        <c:crosses val="autoZero"/>
        <c:auto val="1"/>
        <c:lblAlgn val="ctr"/>
        <c:lblOffset val="100"/>
        <c:noMultiLvlLbl val="0"/>
      </c:catAx>
      <c:valAx>
        <c:axId val="43234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/>
                  <a:t>Gal / Conn / Day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232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Data</a:t>
            </a:r>
            <a:r>
              <a:rPr lang="en-US" baseline="0"/>
              <a:t> Validity Score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Dahlonega!$A$2</c:f>
              <c:strCache>
                <c:ptCount val="1"/>
                <c:pt idx="0">
                  <c:v>DV</c:v>
                </c:pt>
              </c:strCache>
            </c:strRef>
          </c:tx>
          <c:marker>
            <c:symbol val="none"/>
          </c:marker>
          <c:cat>
            <c:numRef>
              <c:f>Dahlonega!$B$1:$H$1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Dahlonega!$B$2:$H$2</c:f>
              <c:numCache>
                <c:formatCode>0</c:formatCode>
                <c:ptCount val="7"/>
                <c:pt idx="1">
                  <c:v>40.958904109589028</c:v>
                </c:pt>
                <c:pt idx="2">
                  <c:v>59.876543209876537</c:v>
                </c:pt>
                <c:pt idx="3">
                  <c:v>61.883896173743544</c:v>
                </c:pt>
                <c:pt idx="4" formatCode="General">
                  <c:v>66</c:v>
                </c:pt>
                <c:pt idx="5">
                  <c:v>70.318510418378423</c:v>
                </c:pt>
                <c:pt idx="6">
                  <c:v>70.394468347949086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55296"/>
        <c:axId val="43257216"/>
      </c:lineChart>
      <c:catAx>
        <c:axId val="43255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3257216"/>
        <c:crosses val="autoZero"/>
        <c:auto val="1"/>
        <c:lblAlgn val="ctr"/>
        <c:lblOffset val="100"/>
        <c:noMultiLvlLbl val="0"/>
      </c:catAx>
      <c:valAx>
        <c:axId val="43257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Data</a:t>
                </a:r>
                <a:r>
                  <a:rPr lang="en-US" baseline="0"/>
                  <a:t> Validity</a:t>
                </a:r>
                <a:endParaRPr lang="en-US"/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crossAx val="43255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 Loss</a:t>
            </a:r>
            <a:r>
              <a:rPr lang="en-US" baseline="0"/>
              <a:t> / Connection / Day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99968"/>
        <c:axId val="43301888"/>
      </c:lineChart>
      <c:catAx>
        <c:axId val="43299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301888"/>
        <c:crosses val="autoZero"/>
        <c:auto val="1"/>
        <c:lblAlgn val="ctr"/>
        <c:lblOffset val="100"/>
        <c:noMultiLvlLbl val="0"/>
      </c:catAx>
      <c:valAx>
        <c:axId val="43301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gal/conn/day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299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 Loss</a:t>
            </a:r>
            <a:r>
              <a:rPr lang="en-US" baseline="0"/>
              <a:t> / Connection / Day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Folkston!$A$5</c:f>
              <c:strCache>
                <c:ptCount val="1"/>
                <c:pt idx="0">
                  <c:v>Real Loss / Conn / Day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'Eatonton Putnam'!$C$1:$H$1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Folkston!$C$5:$H$5</c:f>
              <c:numCache>
                <c:formatCode>0.00</c:formatCode>
                <c:ptCount val="6"/>
                <c:pt idx="0">
                  <c:v>69.765033302422864</c:v>
                </c:pt>
                <c:pt idx="1">
                  <c:v>40.10604277667688</c:v>
                </c:pt>
                <c:pt idx="2">
                  <c:v>27.182313797660044</c:v>
                </c:pt>
                <c:pt idx="3" formatCode="General">
                  <c:v>21.76</c:v>
                </c:pt>
                <c:pt idx="4">
                  <c:v>21.701510677261233</c:v>
                </c:pt>
                <c:pt idx="5">
                  <c:v>15.247063603040244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04992"/>
        <c:axId val="43607168"/>
      </c:lineChart>
      <c:catAx>
        <c:axId val="43604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607168"/>
        <c:crosses val="autoZero"/>
        <c:auto val="1"/>
        <c:lblAlgn val="ctr"/>
        <c:lblOffset val="100"/>
        <c:noMultiLvlLbl val="0"/>
      </c:catAx>
      <c:valAx>
        <c:axId val="43607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gal/conn/day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43604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Data Validity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Folkston!$A$2</c:f>
              <c:strCache>
                <c:ptCount val="1"/>
                <c:pt idx="0">
                  <c:v>DV</c:v>
                </c:pt>
              </c:strCache>
            </c:strRef>
          </c:tx>
          <c:marker>
            <c:symbol val="none"/>
          </c:marker>
          <c:cat>
            <c:numRef>
              <c:f>Folkston!$C$1:$H$1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Folkston!$C$2:$H$2</c:f>
              <c:numCache>
                <c:formatCode>0</c:formatCode>
                <c:ptCount val="6"/>
                <c:pt idx="0">
                  <c:v>43.333333333333336</c:v>
                </c:pt>
                <c:pt idx="1">
                  <c:v>56.781609195402311</c:v>
                </c:pt>
                <c:pt idx="2">
                  <c:v>69.326060576792273</c:v>
                </c:pt>
                <c:pt idx="3" formatCode="General">
                  <c:v>67</c:v>
                </c:pt>
                <c:pt idx="4">
                  <c:v>67.453331965590607</c:v>
                </c:pt>
                <c:pt idx="5">
                  <c:v>67.037359333283405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39936"/>
        <c:axId val="43641856"/>
      </c:lineChart>
      <c:catAx>
        <c:axId val="43639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3641856"/>
        <c:crosses val="autoZero"/>
        <c:auto val="1"/>
        <c:lblAlgn val="ctr"/>
        <c:lblOffset val="100"/>
        <c:noMultiLvlLbl val="0"/>
      </c:catAx>
      <c:valAx>
        <c:axId val="436418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</a:t>
                </a:r>
                <a:r>
                  <a:rPr lang="en-US" baseline="0"/>
                  <a:t> Validity Score</a:t>
                </a:r>
                <a:endParaRPr lang="en-US"/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crossAx val="4363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 Loss</a:t>
            </a:r>
            <a:r>
              <a:rPr lang="en-US" baseline="0"/>
              <a:t> / Connection / Day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45792"/>
        <c:axId val="43384832"/>
      </c:lineChart>
      <c:catAx>
        <c:axId val="43345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384832"/>
        <c:crosses val="autoZero"/>
        <c:auto val="1"/>
        <c:lblAlgn val="ctr"/>
        <c:lblOffset val="100"/>
        <c:noMultiLvlLbl val="0"/>
      </c:catAx>
      <c:valAx>
        <c:axId val="43384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gal/conn/day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345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E46AC-7317-4079-9E30-4A2F510399B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B0C0D-FC60-42AA-A0E5-6838F84BA4DA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dirty="0"/>
            <a:t>Water Efficiency</a:t>
          </a:r>
        </a:p>
      </dgm:t>
    </dgm:pt>
    <dgm:pt modelId="{AE0FB2E4-A0B6-400F-B3D3-E29210AB5345}" type="parTrans" cxnId="{1D3E821C-ABDF-4E7F-B692-5897954686A3}">
      <dgm:prSet/>
      <dgm:spPr/>
      <dgm:t>
        <a:bodyPr/>
        <a:lstStyle/>
        <a:p>
          <a:endParaRPr lang="en-US" b="1"/>
        </a:p>
      </dgm:t>
    </dgm:pt>
    <dgm:pt modelId="{DAFAF100-292A-49A0-AA54-63F75D42B85B}" type="sibTrans" cxnId="{1D3E821C-ABDF-4E7F-B692-5897954686A3}">
      <dgm:prSet/>
      <dgm:spPr/>
      <dgm:t>
        <a:bodyPr/>
        <a:lstStyle/>
        <a:p>
          <a:endParaRPr lang="en-US" b="1"/>
        </a:p>
      </dgm:t>
    </dgm:pt>
    <dgm:pt modelId="{43368D8F-0D88-426B-B5B9-8C47C77DD19C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/>
            <a:t>Demand Side Conservation</a:t>
          </a:r>
        </a:p>
      </dgm:t>
    </dgm:pt>
    <dgm:pt modelId="{72B273E3-98ED-46B0-B569-8B2F5E7552E2}" type="parTrans" cxnId="{CD1DF50B-C289-4678-86F9-0AA1EBF032DC}">
      <dgm:prSet/>
      <dgm:spPr/>
      <dgm:t>
        <a:bodyPr/>
        <a:lstStyle/>
        <a:p>
          <a:endParaRPr lang="en-US" b="1"/>
        </a:p>
      </dgm:t>
    </dgm:pt>
    <dgm:pt modelId="{DACA4E4A-8482-49CC-9913-C70524693E75}" type="sibTrans" cxnId="{CD1DF50B-C289-4678-86F9-0AA1EBF032DC}">
      <dgm:prSet/>
      <dgm:spPr/>
      <dgm:t>
        <a:bodyPr/>
        <a:lstStyle/>
        <a:p>
          <a:endParaRPr lang="en-US" b="1"/>
        </a:p>
      </dgm:t>
    </dgm:pt>
    <dgm:pt modelId="{C939D4C2-1CCB-40AE-A4D7-8886489E3443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Supply Side Conservation</a:t>
          </a:r>
        </a:p>
      </dgm:t>
    </dgm:pt>
    <dgm:pt modelId="{007CB4D0-6C65-424B-AE9E-F8FB292959F7}" type="parTrans" cxnId="{7B1F3FB2-D151-4077-88E9-9FD731D7796D}">
      <dgm:prSet/>
      <dgm:spPr/>
      <dgm:t>
        <a:bodyPr/>
        <a:lstStyle/>
        <a:p>
          <a:endParaRPr lang="en-US" b="1"/>
        </a:p>
      </dgm:t>
    </dgm:pt>
    <dgm:pt modelId="{75E45C04-C75A-4CC9-AE8A-32502A15D915}" type="sibTrans" cxnId="{7B1F3FB2-D151-4077-88E9-9FD731D7796D}">
      <dgm:prSet/>
      <dgm:spPr/>
      <dgm:t>
        <a:bodyPr/>
        <a:lstStyle/>
        <a:p>
          <a:endParaRPr lang="en-US" b="1"/>
        </a:p>
      </dgm:t>
    </dgm:pt>
    <dgm:pt modelId="{24A4900B-0D09-488C-8EFF-4C29126F6B47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/>
            <a:t>Customer Behavior</a:t>
          </a:r>
        </a:p>
      </dgm:t>
    </dgm:pt>
    <dgm:pt modelId="{4BB31AB3-B648-4A92-B6A7-446CD23D9D7D}" type="parTrans" cxnId="{CAF2313D-590C-4DC9-9783-CBB1B7CC4F5C}">
      <dgm:prSet/>
      <dgm:spPr/>
      <dgm:t>
        <a:bodyPr/>
        <a:lstStyle/>
        <a:p>
          <a:endParaRPr lang="en-US" b="1"/>
        </a:p>
      </dgm:t>
    </dgm:pt>
    <dgm:pt modelId="{5BD76D3B-7274-4DD7-ADF0-1F53942EC2B0}" type="sibTrans" cxnId="{CAF2313D-590C-4DC9-9783-CBB1B7CC4F5C}">
      <dgm:prSet/>
      <dgm:spPr/>
      <dgm:t>
        <a:bodyPr/>
        <a:lstStyle/>
        <a:p>
          <a:endParaRPr lang="en-US" b="1"/>
        </a:p>
      </dgm:t>
    </dgm:pt>
    <dgm:pt modelId="{CFFA2630-4CC2-4CD5-8988-B10793E01C97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/>
            <a:t>Technology</a:t>
          </a:r>
        </a:p>
      </dgm:t>
    </dgm:pt>
    <dgm:pt modelId="{C130F29E-1BFB-4F61-BEDB-370DE06E2840}" type="parTrans" cxnId="{0C2F6793-DDF8-4903-85D7-AA19AA6CB7D7}">
      <dgm:prSet/>
      <dgm:spPr/>
      <dgm:t>
        <a:bodyPr/>
        <a:lstStyle/>
        <a:p>
          <a:endParaRPr lang="en-US" b="1"/>
        </a:p>
      </dgm:t>
    </dgm:pt>
    <dgm:pt modelId="{4C0D5188-112A-402C-9094-568727038449}" type="sibTrans" cxnId="{0C2F6793-DDF8-4903-85D7-AA19AA6CB7D7}">
      <dgm:prSet/>
      <dgm:spPr/>
      <dgm:t>
        <a:bodyPr/>
        <a:lstStyle/>
        <a:p>
          <a:endParaRPr lang="en-US" b="1"/>
        </a:p>
      </dgm:t>
    </dgm:pt>
    <dgm:pt modelId="{3D750225-EE04-479C-AE1C-58E73DD6B4B6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Leakage Reduction</a:t>
          </a:r>
        </a:p>
      </dgm:t>
    </dgm:pt>
    <dgm:pt modelId="{4C8A0F89-4CB3-45CE-97F1-3C7EF775E42E}" type="parTrans" cxnId="{A11B2D22-BE18-425C-8BEC-78A6BCAC83D8}">
      <dgm:prSet/>
      <dgm:spPr/>
      <dgm:t>
        <a:bodyPr/>
        <a:lstStyle/>
        <a:p>
          <a:endParaRPr lang="en-US" b="1"/>
        </a:p>
      </dgm:t>
    </dgm:pt>
    <dgm:pt modelId="{76C0A4A7-6301-4E13-8372-AEF5ECB55268}" type="sibTrans" cxnId="{A11B2D22-BE18-425C-8BEC-78A6BCAC83D8}">
      <dgm:prSet/>
      <dgm:spPr/>
      <dgm:t>
        <a:bodyPr/>
        <a:lstStyle/>
        <a:p>
          <a:endParaRPr lang="en-US" b="1"/>
        </a:p>
      </dgm:t>
    </dgm:pt>
    <dgm:pt modelId="{D6D7315F-5006-4A9E-B5D4-89451A9A8273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Metering Accuracy</a:t>
          </a:r>
        </a:p>
      </dgm:t>
    </dgm:pt>
    <dgm:pt modelId="{28D691AB-A58E-4500-8C48-06245F9DA3B6}" type="parTrans" cxnId="{D1F6AD28-A9AE-45B8-A4EC-236DDA91923D}">
      <dgm:prSet/>
      <dgm:spPr/>
      <dgm:t>
        <a:bodyPr/>
        <a:lstStyle/>
        <a:p>
          <a:endParaRPr lang="en-US" b="1"/>
        </a:p>
      </dgm:t>
    </dgm:pt>
    <dgm:pt modelId="{03376522-8CC6-435F-A45F-913287FCAE08}" type="sibTrans" cxnId="{D1F6AD28-A9AE-45B8-A4EC-236DDA91923D}">
      <dgm:prSet/>
      <dgm:spPr/>
      <dgm:t>
        <a:bodyPr/>
        <a:lstStyle/>
        <a:p>
          <a:endParaRPr lang="en-US" b="1"/>
        </a:p>
      </dgm:t>
    </dgm:pt>
    <dgm:pt modelId="{801AF00A-99D5-431E-8136-2BFE89E642F2}" type="pres">
      <dgm:prSet presAssocID="{149E46AC-7317-4079-9E30-4A2F510399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F0010-CA58-427C-A2F7-553DBFD1BC1E}" type="pres">
      <dgm:prSet presAssocID="{149E46AC-7317-4079-9E30-4A2F510399B9}" presName="hierFlow" presStyleCnt="0"/>
      <dgm:spPr/>
    </dgm:pt>
    <dgm:pt modelId="{604A3583-839E-4757-9B6E-D2F6CFE89CCF}" type="pres">
      <dgm:prSet presAssocID="{149E46AC-7317-4079-9E30-4A2F510399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4655065-1E77-48CE-90B2-B6C0466B1D0E}" type="pres">
      <dgm:prSet presAssocID="{839B0C0D-FC60-42AA-A0E5-6838F84BA4DA}" presName="Name14" presStyleCnt="0"/>
      <dgm:spPr/>
    </dgm:pt>
    <dgm:pt modelId="{507C0A7D-2C16-43E8-8623-2359C861F411}" type="pres">
      <dgm:prSet presAssocID="{839B0C0D-FC60-42AA-A0E5-6838F84BA4D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FD050B-9D19-41F2-A163-22D53E7AD6CC}" type="pres">
      <dgm:prSet presAssocID="{839B0C0D-FC60-42AA-A0E5-6838F84BA4DA}" presName="hierChild2" presStyleCnt="0"/>
      <dgm:spPr/>
    </dgm:pt>
    <dgm:pt modelId="{2A0FA036-2608-48C7-80D2-CC410E62CB59}" type="pres">
      <dgm:prSet presAssocID="{72B273E3-98ED-46B0-B569-8B2F5E7552E2}" presName="Name19" presStyleLbl="parChTrans1D2" presStyleIdx="0" presStyleCnt="2"/>
      <dgm:spPr/>
      <dgm:t>
        <a:bodyPr/>
        <a:lstStyle/>
        <a:p>
          <a:endParaRPr lang="en-US"/>
        </a:p>
      </dgm:t>
    </dgm:pt>
    <dgm:pt modelId="{BAECC69E-E21A-422C-8C4D-610B18B9CBB7}" type="pres">
      <dgm:prSet presAssocID="{43368D8F-0D88-426B-B5B9-8C47C77DD19C}" presName="Name21" presStyleCnt="0"/>
      <dgm:spPr/>
    </dgm:pt>
    <dgm:pt modelId="{2B1D5CBF-CF69-4A61-A945-27787DB70F7B}" type="pres">
      <dgm:prSet presAssocID="{43368D8F-0D88-426B-B5B9-8C47C77DD19C}" presName="level2Shape" presStyleLbl="node2" presStyleIdx="0" presStyleCnt="2"/>
      <dgm:spPr/>
      <dgm:t>
        <a:bodyPr/>
        <a:lstStyle/>
        <a:p>
          <a:endParaRPr lang="en-US"/>
        </a:p>
      </dgm:t>
    </dgm:pt>
    <dgm:pt modelId="{DFDDCAFC-483C-47D4-9BE2-781C4494ABDF}" type="pres">
      <dgm:prSet presAssocID="{43368D8F-0D88-426B-B5B9-8C47C77DD19C}" presName="hierChild3" presStyleCnt="0"/>
      <dgm:spPr/>
    </dgm:pt>
    <dgm:pt modelId="{ABF27D99-BCCE-49E8-A695-2DD6EA45E9B0}" type="pres">
      <dgm:prSet presAssocID="{4BB31AB3-B648-4A92-B6A7-446CD23D9D7D}" presName="Name19" presStyleLbl="parChTrans1D3" presStyleIdx="0" presStyleCnt="4"/>
      <dgm:spPr/>
      <dgm:t>
        <a:bodyPr/>
        <a:lstStyle/>
        <a:p>
          <a:endParaRPr lang="en-US"/>
        </a:p>
      </dgm:t>
    </dgm:pt>
    <dgm:pt modelId="{B4756FA9-9B27-4C1C-872F-8D099E1CD8AF}" type="pres">
      <dgm:prSet presAssocID="{24A4900B-0D09-488C-8EFF-4C29126F6B47}" presName="Name21" presStyleCnt="0"/>
      <dgm:spPr/>
    </dgm:pt>
    <dgm:pt modelId="{2912459E-5F02-419C-A0A1-DB5F003F53C8}" type="pres">
      <dgm:prSet presAssocID="{24A4900B-0D09-488C-8EFF-4C29126F6B47}" presName="level2Shape" presStyleLbl="node3" presStyleIdx="0" presStyleCnt="4"/>
      <dgm:spPr/>
      <dgm:t>
        <a:bodyPr/>
        <a:lstStyle/>
        <a:p>
          <a:endParaRPr lang="en-US"/>
        </a:p>
      </dgm:t>
    </dgm:pt>
    <dgm:pt modelId="{AC5EBBD9-F86A-45D9-8775-0678D0E1F216}" type="pres">
      <dgm:prSet presAssocID="{24A4900B-0D09-488C-8EFF-4C29126F6B47}" presName="hierChild3" presStyleCnt="0"/>
      <dgm:spPr/>
    </dgm:pt>
    <dgm:pt modelId="{65E1F43E-9F84-4EBF-BD2E-DF5AAD6D5736}" type="pres">
      <dgm:prSet presAssocID="{C130F29E-1BFB-4F61-BEDB-370DE06E2840}" presName="Name19" presStyleLbl="parChTrans1D3" presStyleIdx="1" presStyleCnt="4"/>
      <dgm:spPr/>
      <dgm:t>
        <a:bodyPr/>
        <a:lstStyle/>
        <a:p>
          <a:endParaRPr lang="en-US"/>
        </a:p>
      </dgm:t>
    </dgm:pt>
    <dgm:pt modelId="{8DF75451-DD3A-4C9C-8AA2-ADE6CC7E1943}" type="pres">
      <dgm:prSet presAssocID="{CFFA2630-4CC2-4CD5-8988-B10793E01C97}" presName="Name21" presStyleCnt="0"/>
      <dgm:spPr/>
    </dgm:pt>
    <dgm:pt modelId="{6F6F6641-A52E-4DD2-B246-F4F002299B0C}" type="pres">
      <dgm:prSet presAssocID="{CFFA2630-4CC2-4CD5-8988-B10793E01C97}" presName="level2Shape" presStyleLbl="node3" presStyleIdx="1" presStyleCnt="4"/>
      <dgm:spPr/>
      <dgm:t>
        <a:bodyPr/>
        <a:lstStyle/>
        <a:p>
          <a:endParaRPr lang="en-US"/>
        </a:p>
      </dgm:t>
    </dgm:pt>
    <dgm:pt modelId="{70442CEE-3150-4625-9B66-08D354F59498}" type="pres">
      <dgm:prSet presAssocID="{CFFA2630-4CC2-4CD5-8988-B10793E01C97}" presName="hierChild3" presStyleCnt="0"/>
      <dgm:spPr/>
    </dgm:pt>
    <dgm:pt modelId="{3BE2EDE0-78E5-4028-B184-30AA3355E66D}" type="pres">
      <dgm:prSet presAssocID="{007CB4D0-6C65-424B-AE9E-F8FB292959F7}" presName="Name19" presStyleLbl="parChTrans1D2" presStyleIdx="1" presStyleCnt="2"/>
      <dgm:spPr/>
      <dgm:t>
        <a:bodyPr/>
        <a:lstStyle/>
        <a:p>
          <a:endParaRPr lang="en-US"/>
        </a:p>
      </dgm:t>
    </dgm:pt>
    <dgm:pt modelId="{2227516F-FFC5-4909-9177-12DE33638523}" type="pres">
      <dgm:prSet presAssocID="{C939D4C2-1CCB-40AE-A4D7-8886489E3443}" presName="Name21" presStyleCnt="0"/>
      <dgm:spPr/>
    </dgm:pt>
    <dgm:pt modelId="{DCBBA200-7279-4CC0-8F95-399AC3E95753}" type="pres">
      <dgm:prSet presAssocID="{C939D4C2-1CCB-40AE-A4D7-8886489E3443}" presName="level2Shape" presStyleLbl="node2" presStyleIdx="1" presStyleCnt="2"/>
      <dgm:spPr/>
      <dgm:t>
        <a:bodyPr/>
        <a:lstStyle/>
        <a:p>
          <a:endParaRPr lang="en-US"/>
        </a:p>
      </dgm:t>
    </dgm:pt>
    <dgm:pt modelId="{C4561E45-8939-480B-A63E-D29318268B47}" type="pres">
      <dgm:prSet presAssocID="{C939D4C2-1CCB-40AE-A4D7-8886489E3443}" presName="hierChild3" presStyleCnt="0"/>
      <dgm:spPr/>
    </dgm:pt>
    <dgm:pt modelId="{662372EF-75B0-407B-B3B4-E8C892BED083}" type="pres">
      <dgm:prSet presAssocID="{4C8A0F89-4CB3-45CE-97F1-3C7EF775E42E}" presName="Name19" presStyleLbl="parChTrans1D3" presStyleIdx="2" presStyleCnt="4"/>
      <dgm:spPr/>
      <dgm:t>
        <a:bodyPr/>
        <a:lstStyle/>
        <a:p>
          <a:endParaRPr lang="en-US"/>
        </a:p>
      </dgm:t>
    </dgm:pt>
    <dgm:pt modelId="{021FF290-BBDA-42E9-AFFE-1E967B643FB4}" type="pres">
      <dgm:prSet presAssocID="{3D750225-EE04-479C-AE1C-58E73DD6B4B6}" presName="Name21" presStyleCnt="0"/>
      <dgm:spPr/>
    </dgm:pt>
    <dgm:pt modelId="{095ABEE8-9DCE-4414-923D-DF97E7657D80}" type="pres">
      <dgm:prSet presAssocID="{3D750225-EE04-479C-AE1C-58E73DD6B4B6}" presName="level2Shape" presStyleLbl="node3" presStyleIdx="2" presStyleCnt="4"/>
      <dgm:spPr/>
      <dgm:t>
        <a:bodyPr/>
        <a:lstStyle/>
        <a:p>
          <a:endParaRPr lang="en-US"/>
        </a:p>
      </dgm:t>
    </dgm:pt>
    <dgm:pt modelId="{119BBF48-BC9E-45C7-8F90-253723C4B2FD}" type="pres">
      <dgm:prSet presAssocID="{3D750225-EE04-479C-AE1C-58E73DD6B4B6}" presName="hierChild3" presStyleCnt="0"/>
      <dgm:spPr/>
    </dgm:pt>
    <dgm:pt modelId="{11CD8D5E-A91E-4EEA-87BF-4DCB26F4B513}" type="pres">
      <dgm:prSet presAssocID="{28D691AB-A58E-4500-8C48-06245F9DA3B6}" presName="Name19" presStyleLbl="parChTrans1D3" presStyleIdx="3" presStyleCnt="4"/>
      <dgm:spPr/>
      <dgm:t>
        <a:bodyPr/>
        <a:lstStyle/>
        <a:p>
          <a:endParaRPr lang="en-US"/>
        </a:p>
      </dgm:t>
    </dgm:pt>
    <dgm:pt modelId="{99C009D8-A4B3-407B-8686-3470BF7838B6}" type="pres">
      <dgm:prSet presAssocID="{D6D7315F-5006-4A9E-B5D4-89451A9A8273}" presName="Name21" presStyleCnt="0"/>
      <dgm:spPr/>
    </dgm:pt>
    <dgm:pt modelId="{4285EFD2-497D-49C8-9F69-DB75CBE90276}" type="pres">
      <dgm:prSet presAssocID="{D6D7315F-5006-4A9E-B5D4-89451A9A8273}" presName="level2Shape" presStyleLbl="node3" presStyleIdx="3" presStyleCnt="4"/>
      <dgm:spPr/>
      <dgm:t>
        <a:bodyPr/>
        <a:lstStyle/>
        <a:p>
          <a:endParaRPr lang="en-US"/>
        </a:p>
      </dgm:t>
    </dgm:pt>
    <dgm:pt modelId="{8BF361B4-F1AF-4C6B-94DA-4569F1A830F4}" type="pres">
      <dgm:prSet presAssocID="{D6D7315F-5006-4A9E-B5D4-89451A9A8273}" presName="hierChild3" presStyleCnt="0"/>
      <dgm:spPr/>
    </dgm:pt>
    <dgm:pt modelId="{B2B813DB-850A-4F4E-9124-D0F046828FE2}" type="pres">
      <dgm:prSet presAssocID="{149E46AC-7317-4079-9E30-4A2F510399B9}" presName="bgShapesFlow" presStyleCnt="0"/>
      <dgm:spPr/>
    </dgm:pt>
  </dgm:ptLst>
  <dgm:cxnLst>
    <dgm:cxn modelId="{A11B2D22-BE18-425C-8BEC-78A6BCAC83D8}" srcId="{C939D4C2-1CCB-40AE-A4D7-8886489E3443}" destId="{3D750225-EE04-479C-AE1C-58E73DD6B4B6}" srcOrd="0" destOrd="0" parTransId="{4C8A0F89-4CB3-45CE-97F1-3C7EF775E42E}" sibTransId="{76C0A4A7-6301-4E13-8372-AEF5ECB55268}"/>
    <dgm:cxn modelId="{D1F6AD28-A9AE-45B8-A4EC-236DDA91923D}" srcId="{C939D4C2-1CCB-40AE-A4D7-8886489E3443}" destId="{D6D7315F-5006-4A9E-B5D4-89451A9A8273}" srcOrd="1" destOrd="0" parTransId="{28D691AB-A58E-4500-8C48-06245F9DA3B6}" sibTransId="{03376522-8CC6-435F-A45F-913287FCAE08}"/>
    <dgm:cxn modelId="{CD1DF50B-C289-4678-86F9-0AA1EBF032DC}" srcId="{839B0C0D-FC60-42AA-A0E5-6838F84BA4DA}" destId="{43368D8F-0D88-426B-B5B9-8C47C77DD19C}" srcOrd="0" destOrd="0" parTransId="{72B273E3-98ED-46B0-B569-8B2F5E7552E2}" sibTransId="{DACA4E4A-8482-49CC-9913-C70524693E75}"/>
    <dgm:cxn modelId="{7B1F3FB2-D151-4077-88E9-9FD731D7796D}" srcId="{839B0C0D-FC60-42AA-A0E5-6838F84BA4DA}" destId="{C939D4C2-1CCB-40AE-A4D7-8886489E3443}" srcOrd="1" destOrd="0" parTransId="{007CB4D0-6C65-424B-AE9E-F8FB292959F7}" sibTransId="{75E45C04-C75A-4CC9-AE8A-32502A15D915}"/>
    <dgm:cxn modelId="{0C2F6793-DDF8-4903-85D7-AA19AA6CB7D7}" srcId="{43368D8F-0D88-426B-B5B9-8C47C77DD19C}" destId="{CFFA2630-4CC2-4CD5-8988-B10793E01C97}" srcOrd="1" destOrd="0" parTransId="{C130F29E-1BFB-4F61-BEDB-370DE06E2840}" sibTransId="{4C0D5188-112A-402C-9094-568727038449}"/>
    <dgm:cxn modelId="{08110E33-F3DC-4BF1-BE99-C27BF07F3AD5}" type="presOf" srcId="{72B273E3-98ED-46B0-B569-8B2F5E7552E2}" destId="{2A0FA036-2608-48C7-80D2-CC410E62CB59}" srcOrd="0" destOrd="0" presId="urn:microsoft.com/office/officeart/2005/8/layout/hierarchy6"/>
    <dgm:cxn modelId="{59E534A9-248F-4DE1-9627-34F843AA0234}" type="presOf" srcId="{43368D8F-0D88-426B-B5B9-8C47C77DD19C}" destId="{2B1D5CBF-CF69-4A61-A945-27787DB70F7B}" srcOrd="0" destOrd="0" presId="urn:microsoft.com/office/officeart/2005/8/layout/hierarchy6"/>
    <dgm:cxn modelId="{F473EE43-549E-42D5-BF26-10FF70D45F53}" type="presOf" srcId="{149E46AC-7317-4079-9E30-4A2F510399B9}" destId="{801AF00A-99D5-431E-8136-2BFE89E642F2}" srcOrd="0" destOrd="0" presId="urn:microsoft.com/office/officeart/2005/8/layout/hierarchy6"/>
    <dgm:cxn modelId="{FD2E9F3B-9D16-4031-931F-9B7B480ECE2E}" type="presOf" srcId="{C130F29E-1BFB-4F61-BEDB-370DE06E2840}" destId="{65E1F43E-9F84-4EBF-BD2E-DF5AAD6D5736}" srcOrd="0" destOrd="0" presId="urn:microsoft.com/office/officeart/2005/8/layout/hierarchy6"/>
    <dgm:cxn modelId="{14AB9CEE-1A65-4623-8B7F-2B84DE7C2341}" type="presOf" srcId="{CFFA2630-4CC2-4CD5-8988-B10793E01C97}" destId="{6F6F6641-A52E-4DD2-B246-F4F002299B0C}" srcOrd="0" destOrd="0" presId="urn:microsoft.com/office/officeart/2005/8/layout/hierarchy6"/>
    <dgm:cxn modelId="{9DCF6CB9-6E6A-400C-BF91-EFDDD23B2F0F}" type="presOf" srcId="{007CB4D0-6C65-424B-AE9E-F8FB292959F7}" destId="{3BE2EDE0-78E5-4028-B184-30AA3355E66D}" srcOrd="0" destOrd="0" presId="urn:microsoft.com/office/officeart/2005/8/layout/hierarchy6"/>
    <dgm:cxn modelId="{111B91FD-565E-4F8F-9D57-FC5E2FDA737A}" type="presOf" srcId="{C939D4C2-1CCB-40AE-A4D7-8886489E3443}" destId="{DCBBA200-7279-4CC0-8F95-399AC3E95753}" srcOrd="0" destOrd="0" presId="urn:microsoft.com/office/officeart/2005/8/layout/hierarchy6"/>
    <dgm:cxn modelId="{CAF2313D-590C-4DC9-9783-CBB1B7CC4F5C}" srcId="{43368D8F-0D88-426B-B5B9-8C47C77DD19C}" destId="{24A4900B-0D09-488C-8EFF-4C29126F6B47}" srcOrd="0" destOrd="0" parTransId="{4BB31AB3-B648-4A92-B6A7-446CD23D9D7D}" sibTransId="{5BD76D3B-7274-4DD7-ADF0-1F53942EC2B0}"/>
    <dgm:cxn modelId="{AD4AEC6E-BCA6-4CD2-9E9F-7CB8C5EE23E1}" type="presOf" srcId="{3D750225-EE04-479C-AE1C-58E73DD6B4B6}" destId="{095ABEE8-9DCE-4414-923D-DF97E7657D80}" srcOrd="0" destOrd="0" presId="urn:microsoft.com/office/officeart/2005/8/layout/hierarchy6"/>
    <dgm:cxn modelId="{11D14D57-ABE8-4DC9-B14F-0410561F5903}" type="presOf" srcId="{4C8A0F89-4CB3-45CE-97F1-3C7EF775E42E}" destId="{662372EF-75B0-407B-B3B4-E8C892BED083}" srcOrd="0" destOrd="0" presId="urn:microsoft.com/office/officeart/2005/8/layout/hierarchy6"/>
    <dgm:cxn modelId="{6ADA93E7-B841-47DA-91C0-FC18477E48F1}" type="presOf" srcId="{D6D7315F-5006-4A9E-B5D4-89451A9A8273}" destId="{4285EFD2-497D-49C8-9F69-DB75CBE90276}" srcOrd="0" destOrd="0" presId="urn:microsoft.com/office/officeart/2005/8/layout/hierarchy6"/>
    <dgm:cxn modelId="{1D3E821C-ABDF-4E7F-B692-5897954686A3}" srcId="{149E46AC-7317-4079-9E30-4A2F510399B9}" destId="{839B0C0D-FC60-42AA-A0E5-6838F84BA4DA}" srcOrd="0" destOrd="0" parTransId="{AE0FB2E4-A0B6-400F-B3D3-E29210AB5345}" sibTransId="{DAFAF100-292A-49A0-AA54-63F75D42B85B}"/>
    <dgm:cxn modelId="{A951C387-DD9D-499E-B327-FEC10976E881}" type="presOf" srcId="{28D691AB-A58E-4500-8C48-06245F9DA3B6}" destId="{11CD8D5E-A91E-4EEA-87BF-4DCB26F4B513}" srcOrd="0" destOrd="0" presId="urn:microsoft.com/office/officeart/2005/8/layout/hierarchy6"/>
    <dgm:cxn modelId="{DB63ED66-BF8A-4A56-B3AC-AECDC58F8494}" type="presOf" srcId="{839B0C0D-FC60-42AA-A0E5-6838F84BA4DA}" destId="{507C0A7D-2C16-43E8-8623-2359C861F411}" srcOrd="0" destOrd="0" presId="urn:microsoft.com/office/officeart/2005/8/layout/hierarchy6"/>
    <dgm:cxn modelId="{20C7D19B-376A-4A47-934E-8ADA3BE33D83}" type="presOf" srcId="{4BB31AB3-B648-4A92-B6A7-446CD23D9D7D}" destId="{ABF27D99-BCCE-49E8-A695-2DD6EA45E9B0}" srcOrd="0" destOrd="0" presId="urn:microsoft.com/office/officeart/2005/8/layout/hierarchy6"/>
    <dgm:cxn modelId="{DDB2E35A-BC9B-47E0-B464-E0F47A0588D8}" type="presOf" srcId="{24A4900B-0D09-488C-8EFF-4C29126F6B47}" destId="{2912459E-5F02-419C-A0A1-DB5F003F53C8}" srcOrd="0" destOrd="0" presId="urn:microsoft.com/office/officeart/2005/8/layout/hierarchy6"/>
    <dgm:cxn modelId="{C9AE14E6-5915-419B-82C0-57E7061EF34D}" type="presParOf" srcId="{801AF00A-99D5-431E-8136-2BFE89E642F2}" destId="{9F7F0010-CA58-427C-A2F7-553DBFD1BC1E}" srcOrd="0" destOrd="0" presId="urn:microsoft.com/office/officeart/2005/8/layout/hierarchy6"/>
    <dgm:cxn modelId="{A76930E6-B377-45C8-8F46-13555ADF80A8}" type="presParOf" srcId="{9F7F0010-CA58-427C-A2F7-553DBFD1BC1E}" destId="{604A3583-839E-4757-9B6E-D2F6CFE89CCF}" srcOrd="0" destOrd="0" presId="urn:microsoft.com/office/officeart/2005/8/layout/hierarchy6"/>
    <dgm:cxn modelId="{A4B6ECFB-F934-4BBB-A778-2B09CEC1730A}" type="presParOf" srcId="{604A3583-839E-4757-9B6E-D2F6CFE89CCF}" destId="{C4655065-1E77-48CE-90B2-B6C0466B1D0E}" srcOrd="0" destOrd="0" presId="urn:microsoft.com/office/officeart/2005/8/layout/hierarchy6"/>
    <dgm:cxn modelId="{290B26BA-DADF-4F84-BF1D-29EDAB4028E9}" type="presParOf" srcId="{C4655065-1E77-48CE-90B2-B6C0466B1D0E}" destId="{507C0A7D-2C16-43E8-8623-2359C861F411}" srcOrd="0" destOrd="0" presId="urn:microsoft.com/office/officeart/2005/8/layout/hierarchy6"/>
    <dgm:cxn modelId="{BDAE9A86-B9F6-4888-BB28-E17EFA6CA2CF}" type="presParOf" srcId="{C4655065-1E77-48CE-90B2-B6C0466B1D0E}" destId="{AFFD050B-9D19-41F2-A163-22D53E7AD6CC}" srcOrd="1" destOrd="0" presId="urn:microsoft.com/office/officeart/2005/8/layout/hierarchy6"/>
    <dgm:cxn modelId="{697C592D-D92F-4584-B316-F82C42F0D8C0}" type="presParOf" srcId="{AFFD050B-9D19-41F2-A163-22D53E7AD6CC}" destId="{2A0FA036-2608-48C7-80D2-CC410E62CB59}" srcOrd="0" destOrd="0" presId="urn:microsoft.com/office/officeart/2005/8/layout/hierarchy6"/>
    <dgm:cxn modelId="{E1C1A1C3-AED3-447F-8BD4-F171C2777D36}" type="presParOf" srcId="{AFFD050B-9D19-41F2-A163-22D53E7AD6CC}" destId="{BAECC69E-E21A-422C-8C4D-610B18B9CBB7}" srcOrd="1" destOrd="0" presId="urn:microsoft.com/office/officeart/2005/8/layout/hierarchy6"/>
    <dgm:cxn modelId="{1B291A02-2B73-45E9-B7FB-A559478C9B21}" type="presParOf" srcId="{BAECC69E-E21A-422C-8C4D-610B18B9CBB7}" destId="{2B1D5CBF-CF69-4A61-A945-27787DB70F7B}" srcOrd="0" destOrd="0" presId="urn:microsoft.com/office/officeart/2005/8/layout/hierarchy6"/>
    <dgm:cxn modelId="{0B6D53BB-D51C-495B-9754-4DDB74081AD3}" type="presParOf" srcId="{BAECC69E-E21A-422C-8C4D-610B18B9CBB7}" destId="{DFDDCAFC-483C-47D4-9BE2-781C4494ABDF}" srcOrd="1" destOrd="0" presId="urn:microsoft.com/office/officeart/2005/8/layout/hierarchy6"/>
    <dgm:cxn modelId="{9E4F6E30-3177-4F3C-86E1-4A35F232D375}" type="presParOf" srcId="{DFDDCAFC-483C-47D4-9BE2-781C4494ABDF}" destId="{ABF27D99-BCCE-49E8-A695-2DD6EA45E9B0}" srcOrd="0" destOrd="0" presId="urn:microsoft.com/office/officeart/2005/8/layout/hierarchy6"/>
    <dgm:cxn modelId="{8861F776-EC07-46F9-AF70-FBD3F5B179DA}" type="presParOf" srcId="{DFDDCAFC-483C-47D4-9BE2-781C4494ABDF}" destId="{B4756FA9-9B27-4C1C-872F-8D099E1CD8AF}" srcOrd="1" destOrd="0" presId="urn:microsoft.com/office/officeart/2005/8/layout/hierarchy6"/>
    <dgm:cxn modelId="{3CBFAE42-1EB5-40D4-8F0E-1C12C1C986F4}" type="presParOf" srcId="{B4756FA9-9B27-4C1C-872F-8D099E1CD8AF}" destId="{2912459E-5F02-419C-A0A1-DB5F003F53C8}" srcOrd="0" destOrd="0" presId="urn:microsoft.com/office/officeart/2005/8/layout/hierarchy6"/>
    <dgm:cxn modelId="{7661D909-0DC7-411F-875D-204AFE64C708}" type="presParOf" srcId="{B4756FA9-9B27-4C1C-872F-8D099E1CD8AF}" destId="{AC5EBBD9-F86A-45D9-8775-0678D0E1F216}" srcOrd="1" destOrd="0" presId="urn:microsoft.com/office/officeart/2005/8/layout/hierarchy6"/>
    <dgm:cxn modelId="{432A2EBD-1212-4DFD-A355-9286069B7FD7}" type="presParOf" srcId="{DFDDCAFC-483C-47D4-9BE2-781C4494ABDF}" destId="{65E1F43E-9F84-4EBF-BD2E-DF5AAD6D5736}" srcOrd="2" destOrd="0" presId="urn:microsoft.com/office/officeart/2005/8/layout/hierarchy6"/>
    <dgm:cxn modelId="{4AD477A6-F0CA-4606-896E-440C3830AE62}" type="presParOf" srcId="{DFDDCAFC-483C-47D4-9BE2-781C4494ABDF}" destId="{8DF75451-DD3A-4C9C-8AA2-ADE6CC7E1943}" srcOrd="3" destOrd="0" presId="urn:microsoft.com/office/officeart/2005/8/layout/hierarchy6"/>
    <dgm:cxn modelId="{41DB2DFE-6B93-4B22-A253-8BA62C1E72D3}" type="presParOf" srcId="{8DF75451-DD3A-4C9C-8AA2-ADE6CC7E1943}" destId="{6F6F6641-A52E-4DD2-B246-F4F002299B0C}" srcOrd="0" destOrd="0" presId="urn:microsoft.com/office/officeart/2005/8/layout/hierarchy6"/>
    <dgm:cxn modelId="{D287167E-D8D3-4F0B-90D4-2CFDE1CBEB47}" type="presParOf" srcId="{8DF75451-DD3A-4C9C-8AA2-ADE6CC7E1943}" destId="{70442CEE-3150-4625-9B66-08D354F59498}" srcOrd="1" destOrd="0" presId="urn:microsoft.com/office/officeart/2005/8/layout/hierarchy6"/>
    <dgm:cxn modelId="{D47E5150-76AD-4716-9F79-C35C65A63B84}" type="presParOf" srcId="{AFFD050B-9D19-41F2-A163-22D53E7AD6CC}" destId="{3BE2EDE0-78E5-4028-B184-30AA3355E66D}" srcOrd="2" destOrd="0" presId="urn:microsoft.com/office/officeart/2005/8/layout/hierarchy6"/>
    <dgm:cxn modelId="{B9ABC6E4-5B5B-4289-8855-959D552E38E9}" type="presParOf" srcId="{AFFD050B-9D19-41F2-A163-22D53E7AD6CC}" destId="{2227516F-FFC5-4909-9177-12DE33638523}" srcOrd="3" destOrd="0" presId="urn:microsoft.com/office/officeart/2005/8/layout/hierarchy6"/>
    <dgm:cxn modelId="{E6581E67-2362-4B8F-926B-897ABBC97229}" type="presParOf" srcId="{2227516F-FFC5-4909-9177-12DE33638523}" destId="{DCBBA200-7279-4CC0-8F95-399AC3E95753}" srcOrd="0" destOrd="0" presId="urn:microsoft.com/office/officeart/2005/8/layout/hierarchy6"/>
    <dgm:cxn modelId="{8E96E12E-1DB3-4D13-B36A-88F5BC36AE42}" type="presParOf" srcId="{2227516F-FFC5-4909-9177-12DE33638523}" destId="{C4561E45-8939-480B-A63E-D29318268B47}" srcOrd="1" destOrd="0" presId="urn:microsoft.com/office/officeart/2005/8/layout/hierarchy6"/>
    <dgm:cxn modelId="{0EE2ABF4-FED6-40AF-A56A-9881B8AF0EB6}" type="presParOf" srcId="{C4561E45-8939-480B-A63E-D29318268B47}" destId="{662372EF-75B0-407B-B3B4-E8C892BED083}" srcOrd="0" destOrd="0" presId="urn:microsoft.com/office/officeart/2005/8/layout/hierarchy6"/>
    <dgm:cxn modelId="{1668F5D2-58C4-4E3A-9473-5C9B3CA18FB1}" type="presParOf" srcId="{C4561E45-8939-480B-A63E-D29318268B47}" destId="{021FF290-BBDA-42E9-AFFE-1E967B643FB4}" srcOrd="1" destOrd="0" presId="urn:microsoft.com/office/officeart/2005/8/layout/hierarchy6"/>
    <dgm:cxn modelId="{BD31322C-B54A-4FB8-AB69-F421B2D5379F}" type="presParOf" srcId="{021FF290-BBDA-42E9-AFFE-1E967B643FB4}" destId="{095ABEE8-9DCE-4414-923D-DF97E7657D80}" srcOrd="0" destOrd="0" presId="urn:microsoft.com/office/officeart/2005/8/layout/hierarchy6"/>
    <dgm:cxn modelId="{37D04D4C-258B-467E-A9E8-24C753890E75}" type="presParOf" srcId="{021FF290-BBDA-42E9-AFFE-1E967B643FB4}" destId="{119BBF48-BC9E-45C7-8F90-253723C4B2FD}" srcOrd="1" destOrd="0" presId="urn:microsoft.com/office/officeart/2005/8/layout/hierarchy6"/>
    <dgm:cxn modelId="{0A31B534-6846-4635-8B0F-5660A6B3A4CB}" type="presParOf" srcId="{C4561E45-8939-480B-A63E-D29318268B47}" destId="{11CD8D5E-A91E-4EEA-87BF-4DCB26F4B513}" srcOrd="2" destOrd="0" presId="urn:microsoft.com/office/officeart/2005/8/layout/hierarchy6"/>
    <dgm:cxn modelId="{69D394CB-3507-4838-914F-53D528DBC6FB}" type="presParOf" srcId="{C4561E45-8939-480B-A63E-D29318268B47}" destId="{99C009D8-A4B3-407B-8686-3470BF7838B6}" srcOrd="3" destOrd="0" presId="urn:microsoft.com/office/officeart/2005/8/layout/hierarchy6"/>
    <dgm:cxn modelId="{3397B130-26AF-452C-9A0E-AFEB84DDB939}" type="presParOf" srcId="{99C009D8-A4B3-407B-8686-3470BF7838B6}" destId="{4285EFD2-497D-49C8-9F69-DB75CBE90276}" srcOrd="0" destOrd="0" presId="urn:microsoft.com/office/officeart/2005/8/layout/hierarchy6"/>
    <dgm:cxn modelId="{61E0A81D-63B2-4AC9-89E2-56460B9D08B4}" type="presParOf" srcId="{99C009D8-A4B3-407B-8686-3470BF7838B6}" destId="{8BF361B4-F1AF-4C6B-94DA-4569F1A830F4}" srcOrd="1" destOrd="0" presId="urn:microsoft.com/office/officeart/2005/8/layout/hierarchy6"/>
    <dgm:cxn modelId="{72DEBCB6-5314-4729-A992-322ADF667039}" type="presParOf" srcId="{801AF00A-99D5-431E-8136-2BFE89E642F2}" destId="{B2B813DB-850A-4F4E-9124-D0F046828FE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C0A7D-2C16-43E8-8623-2359C861F411}">
      <dsp:nvSpPr>
        <dsp:cNvPr id="0" name=""/>
        <dsp:cNvSpPr/>
      </dsp:nvSpPr>
      <dsp:spPr>
        <a:xfrm>
          <a:off x="2186181" y="437158"/>
          <a:ext cx="1119571" cy="7463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Water Efficiency</a:t>
          </a:r>
        </a:p>
      </dsp:txBody>
      <dsp:txXfrm>
        <a:off x="2208042" y="459019"/>
        <a:ext cx="1075849" cy="702659"/>
      </dsp:txXfrm>
    </dsp:sp>
    <dsp:sp modelId="{2A0FA036-2608-48C7-80D2-CC410E62CB59}">
      <dsp:nvSpPr>
        <dsp:cNvPr id="0" name=""/>
        <dsp:cNvSpPr/>
      </dsp:nvSpPr>
      <dsp:spPr>
        <a:xfrm>
          <a:off x="1290524" y="1183539"/>
          <a:ext cx="1455442" cy="298552"/>
        </a:xfrm>
        <a:custGeom>
          <a:avLst/>
          <a:gdLst/>
          <a:ahLst/>
          <a:cxnLst/>
          <a:rect l="0" t="0" r="0" b="0"/>
          <a:pathLst>
            <a:path>
              <a:moveTo>
                <a:pt x="1455442" y="0"/>
              </a:moveTo>
              <a:lnTo>
                <a:pt x="1455442" y="149276"/>
              </a:lnTo>
              <a:lnTo>
                <a:pt x="0" y="149276"/>
              </a:lnTo>
              <a:lnTo>
                <a:pt x="0" y="298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D5CBF-CF69-4A61-A945-27787DB70F7B}">
      <dsp:nvSpPr>
        <dsp:cNvPr id="0" name=""/>
        <dsp:cNvSpPr/>
      </dsp:nvSpPr>
      <dsp:spPr>
        <a:xfrm>
          <a:off x="730738" y="1482091"/>
          <a:ext cx="1119571" cy="74638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Demand Side Conservation</a:t>
          </a:r>
        </a:p>
      </dsp:txBody>
      <dsp:txXfrm>
        <a:off x="752599" y="1503952"/>
        <a:ext cx="1075849" cy="702659"/>
      </dsp:txXfrm>
    </dsp:sp>
    <dsp:sp modelId="{ABF27D99-BCCE-49E8-A695-2DD6EA45E9B0}">
      <dsp:nvSpPr>
        <dsp:cNvPr id="0" name=""/>
        <dsp:cNvSpPr/>
      </dsp:nvSpPr>
      <dsp:spPr>
        <a:xfrm>
          <a:off x="562802" y="2228472"/>
          <a:ext cx="727721" cy="298552"/>
        </a:xfrm>
        <a:custGeom>
          <a:avLst/>
          <a:gdLst/>
          <a:ahLst/>
          <a:cxnLst/>
          <a:rect l="0" t="0" r="0" b="0"/>
          <a:pathLst>
            <a:path>
              <a:moveTo>
                <a:pt x="727721" y="0"/>
              </a:moveTo>
              <a:lnTo>
                <a:pt x="727721" y="149276"/>
              </a:lnTo>
              <a:lnTo>
                <a:pt x="0" y="149276"/>
              </a:lnTo>
              <a:lnTo>
                <a:pt x="0" y="2985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2459E-5F02-419C-A0A1-DB5F003F53C8}">
      <dsp:nvSpPr>
        <dsp:cNvPr id="0" name=""/>
        <dsp:cNvSpPr/>
      </dsp:nvSpPr>
      <dsp:spPr>
        <a:xfrm>
          <a:off x="3016" y="2527024"/>
          <a:ext cx="1119571" cy="74638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Customer Behavior</a:t>
          </a:r>
        </a:p>
      </dsp:txBody>
      <dsp:txXfrm>
        <a:off x="24877" y="2548885"/>
        <a:ext cx="1075849" cy="702659"/>
      </dsp:txXfrm>
    </dsp:sp>
    <dsp:sp modelId="{65E1F43E-9F84-4EBF-BD2E-DF5AAD6D5736}">
      <dsp:nvSpPr>
        <dsp:cNvPr id="0" name=""/>
        <dsp:cNvSpPr/>
      </dsp:nvSpPr>
      <dsp:spPr>
        <a:xfrm>
          <a:off x="1290524" y="2228472"/>
          <a:ext cx="727721" cy="298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76"/>
              </a:lnTo>
              <a:lnTo>
                <a:pt x="727721" y="149276"/>
              </a:lnTo>
              <a:lnTo>
                <a:pt x="727721" y="2985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F6641-A52E-4DD2-B246-F4F002299B0C}">
      <dsp:nvSpPr>
        <dsp:cNvPr id="0" name=""/>
        <dsp:cNvSpPr/>
      </dsp:nvSpPr>
      <dsp:spPr>
        <a:xfrm>
          <a:off x="1458459" y="2527024"/>
          <a:ext cx="1119571" cy="74638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Technology</a:t>
          </a:r>
        </a:p>
      </dsp:txBody>
      <dsp:txXfrm>
        <a:off x="1480320" y="2548885"/>
        <a:ext cx="1075849" cy="702659"/>
      </dsp:txXfrm>
    </dsp:sp>
    <dsp:sp modelId="{3BE2EDE0-78E5-4028-B184-30AA3355E66D}">
      <dsp:nvSpPr>
        <dsp:cNvPr id="0" name=""/>
        <dsp:cNvSpPr/>
      </dsp:nvSpPr>
      <dsp:spPr>
        <a:xfrm>
          <a:off x="2745967" y="1183539"/>
          <a:ext cx="1455442" cy="298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76"/>
              </a:lnTo>
              <a:lnTo>
                <a:pt x="1455442" y="149276"/>
              </a:lnTo>
              <a:lnTo>
                <a:pt x="1455442" y="298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BA200-7279-4CC0-8F95-399AC3E95753}">
      <dsp:nvSpPr>
        <dsp:cNvPr id="0" name=""/>
        <dsp:cNvSpPr/>
      </dsp:nvSpPr>
      <dsp:spPr>
        <a:xfrm>
          <a:off x="3641624" y="1482091"/>
          <a:ext cx="1119571" cy="74638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Supply Side Conservation</a:t>
          </a:r>
        </a:p>
      </dsp:txBody>
      <dsp:txXfrm>
        <a:off x="3663485" y="1503952"/>
        <a:ext cx="1075849" cy="702659"/>
      </dsp:txXfrm>
    </dsp:sp>
    <dsp:sp modelId="{662372EF-75B0-407B-B3B4-E8C892BED083}">
      <dsp:nvSpPr>
        <dsp:cNvPr id="0" name=""/>
        <dsp:cNvSpPr/>
      </dsp:nvSpPr>
      <dsp:spPr>
        <a:xfrm>
          <a:off x="3473688" y="2228472"/>
          <a:ext cx="727721" cy="298552"/>
        </a:xfrm>
        <a:custGeom>
          <a:avLst/>
          <a:gdLst/>
          <a:ahLst/>
          <a:cxnLst/>
          <a:rect l="0" t="0" r="0" b="0"/>
          <a:pathLst>
            <a:path>
              <a:moveTo>
                <a:pt x="727721" y="0"/>
              </a:moveTo>
              <a:lnTo>
                <a:pt x="727721" y="149276"/>
              </a:lnTo>
              <a:lnTo>
                <a:pt x="0" y="149276"/>
              </a:lnTo>
              <a:lnTo>
                <a:pt x="0" y="2985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ABEE8-9DCE-4414-923D-DF97E7657D80}">
      <dsp:nvSpPr>
        <dsp:cNvPr id="0" name=""/>
        <dsp:cNvSpPr/>
      </dsp:nvSpPr>
      <dsp:spPr>
        <a:xfrm>
          <a:off x="2913902" y="2527024"/>
          <a:ext cx="1119571" cy="74638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Leakage Reduction</a:t>
          </a:r>
        </a:p>
      </dsp:txBody>
      <dsp:txXfrm>
        <a:off x="2935763" y="2548885"/>
        <a:ext cx="1075849" cy="702659"/>
      </dsp:txXfrm>
    </dsp:sp>
    <dsp:sp modelId="{11CD8D5E-A91E-4EEA-87BF-4DCB26F4B513}">
      <dsp:nvSpPr>
        <dsp:cNvPr id="0" name=""/>
        <dsp:cNvSpPr/>
      </dsp:nvSpPr>
      <dsp:spPr>
        <a:xfrm>
          <a:off x="4201409" y="2228472"/>
          <a:ext cx="727721" cy="298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76"/>
              </a:lnTo>
              <a:lnTo>
                <a:pt x="727721" y="149276"/>
              </a:lnTo>
              <a:lnTo>
                <a:pt x="727721" y="2985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5EFD2-497D-49C8-9F69-DB75CBE90276}">
      <dsp:nvSpPr>
        <dsp:cNvPr id="0" name=""/>
        <dsp:cNvSpPr/>
      </dsp:nvSpPr>
      <dsp:spPr>
        <a:xfrm>
          <a:off x="4369345" y="2527024"/>
          <a:ext cx="1119571" cy="74638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Metering Accuracy</a:t>
          </a:r>
        </a:p>
      </dsp:txBody>
      <dsp:txXfrm>
        <a:off x="4391206" y="2548885"/>
        <a:ext cx="1075849" cy="702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28040-41C5-4628-B239-BBBAE65E9EC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2FCF0-7227-4628-A481-0B4D38EA0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1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32D45-45EF-4825-8C20-B11A1A7EFF7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4CE4E-AB44-4ADA-9CC5-FD2E6BC5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8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65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Johanna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00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Johanna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00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Johanna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00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E4E-AB44-4ADA-9CC5-FD2E6BC539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10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E4E-AB44-4ADA-9CC5-FD2E6BC539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91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E4E-AB44-4ADA-9CC5-FD2E6BC539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91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E4E-AB44-4ADA-9CC5-FD2E6BC539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91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E4E-AB44-4ADA-9CC5-FD2E6BC539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91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Johanna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17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Johanna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1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2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8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4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5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72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Johanna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07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F27A2D9-4123-4FD0-AE8A-62026FA6C37F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830" tIns="47415" rIns="94830" bIns="47415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*Go through quickly,</a:t>
            </a:r>
            <a:r>
              <a:rPr lang="en-US" baseline="0" dirty="0" smtClean="0"/>
              <a:t> more detail later in the slides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2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ater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26169" r="833" b="19715"/>
          <a:stretch/>
        </p:blipFill>
        <p:spPr>
          <a:xfrm flipH="1">
            <a:off x="76200" y="76200"/>
            <a:ext cx="8991600" cy="1828800"/>
          </a:xfrm>
          <a:prstGeom prst="rect">
            <a:avLst/>
          </a:prstGeom>
        </p:spPr>
      </p:pic>
      <p:pic>
        <p:nvPicPr>
          <p:cNvPr id="15" name="Picture 14" descr="823285-gray-wallpaper.jpg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9" r="19491" b="28868"/>
          <a:stretch/>
        </p:blipFill>
        <p:spPr>
          <a:xfrm>
            <a:off x="76200" y="1981200"/>
            <a:ext cx="70866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"/>
            <a:ext cx="3886198" cy="1371600"/>
          </a:xfrm>
          <a:prstGeom prst="rect">
            <a:avLst/>
          </a:prstGeom>
        </p:spPr>
      </p:pic>
      <p:pic>
        <p:nvPicPr>
          <p:cNvPr id="30" name="Picture 29" descr="sun2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24651"/>
          <a:stretch/>
        </p:blipFill>
        <p:spPr>
          <a:xfrm>
            <a:off x="7239000" y="1981200"/>
            <a:ext cx="1828800" cy="2590800"/>
          </a:xfrm>
          <a:prstGeom prst="rect">
            <a:avLst/>
          </a:prstGeom>
        </p:spPr>
      </p:pic>
      <p:pic>
        <p:nvPicPr>
          <p:cNvPr id="2" name="Picture 1" descr="grass3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27984" r="914"/>
          <a:stretch/>
        </p:blipFill>
        <p:spPr>
          <a:xfrm>
            <a:off x="79377" y="4656524"/>
            <a:ext cx="8980994" cy="2125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1" y="5867401"/>
            <a:ext cx="762000" cy="90483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2045494"/>
              <a:gd name="connsiteY0" fmla="*/ 1807368 h 1807368"/>
              <a:gd name="connsiteX1" fmla="*/ 0 w 2045494"/>
              <a:gd name="connsiteY1" fmla="*/ 0 h 1807368"/>
              <a:gd name="connsiteX2" fmla="*/ 2045494 w 2045494"/>
              <a:gd name="connsiteY2" fmla="*/ 1 h 1807368"/>
              <a:gd name="connsiteX3" fmla="*/ 1761621 w 2045494"/>
              <a:gd name="connsiteY3" fmla="*/ 1784278 h 1807368"/>
              <a:gd name="connsiteX4" fmla="*/ 2382 w 2045494"/>
              <a:gd name="connsiteY4" fmla="*/ 1807368 h 1807368"/>
              <a:gd name="connsiteX0" fmla="*/ 2382 w 1779949"/>
              <a:gd name="connsiteY0" fmla="*/ 1807368 h 1807368"/>
              <a:gd name="connsiteX1" fmla="*/ 0 w 1779949"/>
              <a:gd name="connsiteY1" fmla="*/ 0 h 1807368"/>
              <a:gd name="connsiteX2" fmla="*/ 1779949 w 1779949"/>
              <a:gd name="connsiteY2" fmla="*/ 0 h 1807368"/>
              <a:gd name="connsiteX3" fmla="*/ 1761621 w 1779949"/>
              <a:gd name="connsiteY3" fmla="*/ 1784278 h 1807368"/>
              <a:gd name="connsiteX4" fmla="*/ 2382 w 1779949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7799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8053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5349"/>
              <a:gd name="connsiteY0" fmla="*/ 1807368 h 1809678"/>
              <a:gd name="connsiteX1" fmla="*/ 0 w 1805349"/>
              <a:gd name="connsiteY1" fmla="*/ 0 h 1809678"/>
              <a:gd name="connsiteX2" fmla="*/ 1805349 w 1805349"/>
              <a:gd name="connsiteY2" fmla="*/ 0 h 1809678"/>
              <a:gd name="connsiteX3" fmla="*/ 1797759 w 1805349"/>
              <a:gd name="connsiteY3" fmla="*/ 1809678 h 1809678"/>
              <a:gd name="connsiteX4" fmla="*/ 2382 w 1805349"/>
              <a:gd name="connsiteY4" fmla="*/ 1807368 h 180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349" h="1809678">
                <a:moveTo>
                  <a:pt x="2382" y="1807368"/>
                </a:moveTo>
                <a:lnTo>
                  <a:pt x="0" y="0"/>
                </a:lnTo>
                <a:lnTo>
                  <a:pt x="1805349" y="0"/>
                </a:lnTo>
                <a:lnTo>
                  <a:pt x="1797759" y="180967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AE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14400" y="5867400"/>
            <a:ext cx="8153400" cy="90368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5110 w 2604573"/>
              <a:gd name="connsiteY0" fmla="*/ 534324 h 534324"/>
              <a:gd name="connsiteX1" fmla="*/ 0 w 2604573"/>
              <a:gd name="connsiteY1" fmla="*/ 0 h 534324"/>
              <a:gd name="connsiteX2" fmla="*/ 2604573 w 2604573"/>
              <a:gd name="connsiteY2" fmla="*/ 271 h 534324"/>
              <a:gd name="connsiteX3" fmla="*/ 2604573 w 2604573"/>
              <a:gd name="connsiteY3" fmla="*/ 527584 h 534324"/>
              <a:gd name="connsiteX4" fmla="*/ 5110 w 2604573"/>
              <a:gd name="connsiteY4" fmla="*/ 534324 h 534324"/>
              <a:gd name="connsiteX0" fmla="*/ 5110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5110 w 2604573"/>
              <a:gd name="connsiteY4" fmla="*/ 527583 h 527584"/>
              <a:gd name="connsiteX0" fmla="*/ 3558 w 2604573"/>
              <a:gd name="connsiteY0" fmla="*/ 52511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3558 w 2604573"/>
              <a:gd name="connsiteY4" fmla="*/ 525111 h 527584"/>
              <a:gd name="connsiteX0" fmla="*/ 2066 w 2604573"/>
              <a:gd name="connsiteY0" fmla="*/ 44108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441081 h 527584"/>
              <a:gd name="connsiteX0" fmla="*/ 2066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527583 h 527584"/>
              <a:gd name="connsiteX0" fmla="*/ 405 w 2605895"/>
              <a:gd name="connsiteY0" fmla="*/ 527583 h 527584"/>
              <a:gd name="connsiteX1" fmla="*/ 1322 w 2605895"/>
              <a:gd name="connsiteY1" fmla="*/ 0 h 527584"/>
              <a:gd name="connsiteX2" fmla="*/ 2605895 w 2605895"/>
              <a:gd name="connsiteY2" fmla="*/ 271 h 527584"/>
              <a:gd name="connsiteX3" fmla="*/ 2605895 w 2605895"/>
              <a:gd name="connsiteY3" fmla="*/ 527584 h 527584"/>
              <a:gd name="connsiteX4" fmla="*/ 405 w 2605895"/>
              <a:gd name="connsiteY4" fmla="*/ 527583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895" h="527584">
                <a:moveTo>
                  <a:pt x="405" y="527583"/>
                </a:moveTo>
                <a:cubicBezTo>
                  <a:pt x="-1298" y="349475"/>
                  <a:pt x="3025" y="178108"/>
                  <a:pt x="1322" y="0"/>
                </a:cubicBezTo>
                <a:lnTo>
                  <a:pt x="2605895" y="271"/>
                </a:lnTo>
                <a:lnTo>
                  <a:pt x="2605895" y="527584"/>
                </a:lnTo>
                <a:lnTo>
                  <a:pt x="405" y="527583"/>
                </a:lnTo>
                <a:close/>
              </a:path>
            </a:pathLst>
          </a:custGeom>
          <a:solidFill>
            <a:srgbClr val="C8E4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050280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5BAFD1"/>
                </a:solidFill>
              </a:defRPr>
            </a:lvl1pPr>
          </a:lstStyle>
          <a:p>
            <a:fld id="{91B3F590-BFE6-423D-867F-875EDAFBE2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EPD Logo_FINAL_cs4_map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/>
          <a:stretch/>
        </p:blipFill>
        <p:spPr>
          <a:xfrm>
            <a:off x="143932" y="304800"/>
            <a:ext cx="618067" cy="6174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pd.georgia.gov/water-loss-audit-resul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a.gov/sites/production/files/2015-04/documents/epa816f13002.pdf" TargetMode="External"/><Relationship Id="rId3" Type="http://schemas.openxmlformats.org/officeDocument/2006/relationships/hyperlink" Target="http://epd.georgia.gov/sites/epd.georgia.gov/files/related_files/site_page/GA%20Water%20Loss%20Manual%20V2.0_Final_3-15-18%20Update.pdf" TargetMode="External"/><Relationship Id="rId7" Type="http://schemas.openxmlformats.org/officeDocument/2006/relationships/hyperlink" Target="http://www.grwa.org/news.cfm?id=614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wp.site-ym.com/page/WaterLossAudits" TargetMode="External"/><Relationship Id="rId5" Type="http://schemas.openxmlformats.org/officeDocument/2006/relationships/hyperlink" Target="http://www.waterrf.org/Pages/Projects.aspx?PID=4372" TargetMode="External"/><Relationship Id="rId4" Type="http://schemas.openxmlformats.org/officeDocument/2006/relationships/hyperlink" Target="https://www.awwa.org/Resources-Tools/Resources/Water-Loss-Contro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ill.Frechette@dnr.ga.gov" TargetMode="External"/><Relationship Id="rId2" Type="http://schemas.openxmlformats.org/officeDocument/2006/relationships/hyperlink" Target="mailto:Johanna.Smith@dnr.g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im.Cash@dnr.ga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15474" y="47056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0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Demonstrating Progress Toward Improving Water Supply Efficiency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452" y="4751898"/>
            <a:ext cx="531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+mj-lt"/>
              </a:rPr>
              <a:t>Tim Cash, Bill </a:t>
            </a:r>
            <a:r>
              <a:rPr lang="en-US" b="1" dirty="0" err="1" smtClean="0">
                <a:latin typeface="+mj-lt"/>
              </a:rPr>
              <a:t>Frechette</a:t>
            </a:r>
            <a:r>
              <a:rPr lang="en-US" b="1" dirty="0" smtClean="0">
                <a:latin typeface="+mj-lt"/>
              </a:rPr>
              <a:t>, Johanna Smith, Wei </a:t>
            </a:r>
            <a:r>
              <a:rPr lang="en-US" b="1" dirty="0" err="1" smtClean="0">
                <a:latin typeface="+mj-lt"/>
              </a:rPr>
              <a:t>Zeng</a:t>
            </a:r>
            <a:r>
              <a:rPr lang="en-US" b="1" dirty="0" smtClean="0">
                <a:latin typeface="+mj-lt"/>
              </a:rPr>
              <a:t> </a:t>
            </a:r>
            <a:r>
              <a:rPr lang="en-US" baseline="0" dirty="0" smtClean="0">
                <a:solidFill>
                  <a:schemeClr val="tx1"/>
                </a:solidFill>
                <a:latin typeface="+mj-lt"/>
              </a:rPr>
              <a:t>Georgia Environmental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Protection Division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4751898"/>
            <a:ext cx="346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Version 1.0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</a:rPr>
              <a:t>May </a:t>
            </a:r>
            <a:r>
              <a:rPr lang="en-US" sz="18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974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marL="0" indent="0"/>
            <a:r>
              <a:rPr lang="en-US" dirty="0"/>
              <a:t>Rules for Public Water Systems to Improve Water Supply Efficiency</a:t>
            </a:r>
          </a:p>
        </p:txBody>
      </p:sp>
      <p:sp>
        <p:nvSpPr>
          <p:cNvPr id="18435" name="Rectangle 12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520940" cy="3579849"/>
          </a:xfrm>
        </p:spPr>
        <p:txBody>
          <a:bodyPr>
            <a:noAutofit/>
          </a:bodyPr>
          <a:lstStyle/>
          <a:p>
            <a:pPr marL="342900" lvl="2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2000" b="1" dirty="0"/>
              <a:t>Georgia </a:t>
            </a:r>
            <a:r>
              <a:rPr lang="en-US" sz="2000" b="1" dirty="0" smtClean="0"/>
              <a:t>Rule </a:t>
            </a:r>
            <a:r>
              <a:rPr lang="en-US" sz="2000" b="1" dirty="0"/>
              <a:t>391-3-33 </a:t>
            </a:r>
            <a:r>
              <a:rPr lang="en-US" sz="2000" b="1" dirty="0" smtClean="0"/>
              <a:t>enacted to implement WSA</a:t>
            </a:r>
            <a:endParaRPr lang="en-US" sz="2000" b="1" dirty="0"/>
          </a:p>
          <a:p>
            <a:pPr marL="342900" lvl="2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2000" b="1" dirty="0" smtClean="0"/>
              <a:t>Applies to:</a:t>
            </a:r>
          </a:p>
          <a:p>
            <a:pPr marL="571500" lvl="3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S</a:t>
            </a:r>
            <a:r>
              <a:rPr lang="en-US" sz="1800" dirty="0" smtClean="0"/>
              <a:t>ystems </a:t>
            </a:r>
            <a:r>
              <a:rPr lang="en-US" sz="1800" dirty="0"/>
              <a:t>serving &gt;3,300 individuals</a:t>
            </a:r>
          </a:p>
          <a:p>
            <a:pPr marL="571500" lvl="3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All </a:t>
            </a:r>
            <a:r>
              <a:rPr lang="en-US" sz="1800" dirty="0"/>
              <a:t>permit renewals and modifications to increase permitted water </a:t>
            </a:r>
            <a:r>
              <a:rPr lang="en-US" sz="1800" dirty="0" smtClean="0"/>
              <a:t>withdrawal limits</a:t>
            </a:r>
            <a:endParaRPr lang="en-US" sz="1800" dirty="0"/>
          </a:p>
          <a:p>
            <a:pPr marL="342900" lvl="2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2000" b="1" dirty="0" smtClean="0"/>
              <a:t>Requirements Include:</a:t>
            </a:r>
          </a:p>
          <a:p>
            <a:pPr marL="571500" lvl="3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Conduct </a:t>
            </a:r>
            <a:r>
              <a:rPr lang="en-US" sz="1800" dirty="0"/>
              <a:t>Annual Water Loss Audits (due March 1)</a:t>
            </a:r>
          </a:p>
          <a:p>
            <a:pPr marL="571500" lvl="3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Development of Water Loss Control Program (as of July 2016)</a:t>
            </a:r>
          </a:p>
          <a:p>
            <a:pPr marL="571500" lvl="3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Development of individual goals to set measures of water supply </a:t>
            </a:r>
            <a:r>
              <a:rPr lang="en-US" sz="1800" dirty="0" smtClean="0"/>
              <a:t>efficiency (defined by water system)</a:t>
            </a:r>
            <a:endParaRPr lang="en-US" sz="1800" dirty="0"/>
          </a:p>
          <a:p>
            <a:pPr marL="571500" lvl="3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Demonstration </a:t>
            </a:r>
            <a:r>
              <a:rPr lang="en-US" sz="1800" dirty="0"/>
              <a:t>of progress toward improving water supply efficiency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D5855-8B1D-4946-88AB-45BAA85C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81A619-055F-4B9C-A4DA-4820631FA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31" y="1066800"/>
            <a:ext cx="7520940" cy="25146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7 Years of Validated Water Audits </a:t>
            </a:r>
            <a:r>
              <a:rPr lang="en-US" sz="2000" dirty="0" smtClean="0"/>
              <a:t>Online (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epd.georgia.gov/water-loss-audit-results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Georgia Water Loss Control Manual </a:t>
            </a:r>
            <a:r>
              <a:rPr lang="en-US" sz="2000" dirty="0"/>
              <a:t>Version 2.0 (3</a:t>
            </a:r>
            <a:r>
              <a:rPr lang="en-US" sz="2000" baseline="30000" dirty="0"/>
              <a:t>rd</a:t>
            </a:r>
            <a:r>
              <a:rPr lang="en-US" sz="2000" dirty="0"/>
              <a:t> </a:t>
            </a:r>
            <a:r>
              <a:rPr lang="en-US" sz="2000" dirty="0" smtClean="0"/>
              <a:t>edition – Green Cover)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New water withdrawal applications now under development to help with submission of relevant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Outreach and Guidance for Demonstrating Progress in Improving Water Efficiency under development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278A96-0702-4966-BAB3-1549FBB89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283883"/>
            <a:ext cx="1981200" cy="256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657600"/>
            <a:ext cx="3886200" cy="216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D5855-8B1D-4946-88AB-45BAA85C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renewals &amp; modifications</a:t>
            </a:r>
            <a:br>
              <a:rPr lang="en-US" dirty="0" smtClean="0"/>
            </a:br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81A619-055F-4B9C-A4DA-4820631FA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538172"/>
          </a:xfrm>
        </p:spPr>
        <p:txBody>
          <a:bodyPr>
            <a:normAutofit/>
          </a:bodyPr>
          <a:lstStyle/>
          <a:p>
            <a:pPr marL="0" indent="0"/>
            <a:endParaRPr lang="en-US" dirty="0" smtClean="0"/>
          </a:p>
          <a:p>
            <a:pPr marL="0" indent="0"/>
            <a:r>
              <a:rPr lang="en-US" sz="2000" dirty="0" smtClean="0"/>
              <a:t>Reminder</a:t>
            </a:r>
            <a:r>
              <a:rPr lang="en-US" sz="2000" dirty="0"/>
              <a:t>, the Rules for Public Water Systems to Improve Water Supply Efficiency require the following:</a:t>
            </a:r>
          </a:p>
          <a:p>
            <a:pPr marL="114300" lvl="1">
              <a:buFont typeface="Arial" pitchFamily="34" charset="0"/>
              <a:buChar char="•"/>
              <a:defRPr/>
            </a:pPr>
            <a:r>
              <a:rPr lang="en-US" sz="1800" dirty="0"/>
              <a:t>Conduct Annual Water Loss Audits (due March 1)</a:t>
            </a:r>
          </a:p>
          <a:p>
            <a:pPr marL="114300" lvl="1">
              <a:buFont typeface="Arial" pitchFamily="34" charset="0"/>
              <a:buChar char="•"/>
              <a:defRPr/>
            </a:pPr>
            <a:r>
              <a:rPr lang="en-US" sz="1800" dirty="0"/>
              <a:t>Development of Water Loss Control Program (as of July 2016)</a:t>
            </a:r>
          </a:p>
          <a:p>
            <a:pPr marL="114300" lvl="1">
              <a:buFont typeface="Arial" pitchFamily="34" charset="0"/>
              <a:buChar char="•"/>
              <a:defRPr/>
            </a:pPr>
            <a:r>
              <a:rPr lang="en-US" sz="1800" dirty="0"/>
              <a:t>Development of individual goals to set measures of water supply efficiency</a:t>
            </a:r>
          </a:p>
          <a:p>
            <a:pPr marL="114300" lvl="1">
              <a:buFont typeface="Arial" pitchFamily="34" charset="0"/>
              <a:buChar char="•"/>
              <a:defRPr/>
            </a:pPr>
            <a:r>
              <a:rPr lang="en-US" sz="1800" dirty="0"/>
              <a:t>Demonstration of progress toward improving water supply efficiency</a:t>
            </a:r>
          </a:p>
          <a:p>
            <a:pPr marL="0" indent="0"/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228600" y="2362200"/>
            <a:ext cx="76962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loss control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3749040" cy="4842972"/>
          </a:xfrm>
        </p:spPr>
        <p:txBody>
          <a:bodyPr>
            <a:normAutofit fontScale="92500" lnSpcReduction="20000"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900" b="1" dirty="0" smtClean="0"/>
              <a:t>EPD </a:t>
            </a:r>
            <a:r>
              <a:rPr lang="en-US" sz="1900" b="1" dirty="0"/>
              <a:t>will begin asking for </a:t>
            </a:r>
            <a:r>
              <a:rPr lang="en-US" sz="1900" b="1" dirty="0" smtClean="0"/>
              <a:t>submission as part of permit application package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900" b="1" dirty="0" smtClean="0"/>
              <a:t>If you don’t yet have one, submission may be required in the permit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900" b="1" dirty="0" smtClean="0"/>
              <a:t>Must include goals and timelines, which may become enforceable through permit.  May include:</a:t>
            </a:r>
          </a:p>
          <a:p>
            <a:pPr lvl="2"/>
            <a:r>
              <a:rPr lang="en-US" sz="1900" dirty="0" smtClean="0"/>
              <a:t>Infrastructure Leakage Index (ILI)</a:t>
            </a:r>
            <a:endParaRPr lang="en-US" sz="1900" dirty="0"/>
          </a:p>
          <a:p>
            <a:pPr lvl="2"/>
            <a:r>
              <a:rPr lang="en-US" sz="1900" dirty="0" smtClean="0"/>
              <a:t>Data Validity Score (DV)</a:t>
            </a:r>
            <a:endParaRPr lang="en-US" sz="1900" dirty="0"/>
          </a:p>
          <a:p>
            <a:pPr lvl="2"/>
            <a:r>
              <a:rPr lang="en-US" sz="1900" dirty="0"/>
              <a:t>Apparent Losses</a:t>
            </a:r>
          </a:p>
          <a:p>
            <a:pPr lvl="2"/>
            <a:r>
              <a:rPr lang="en-US" sz="1900" dirty="0"/>
              <a:t>Real Losses</a:t>
            </a:r>
          </a:p>
          <a:p>
            <a:pPr lvl="2"/>
            <a:r>
              <a:rPr lang="en-US" sz="1900" dirty="0" smtClean="0"/>
              <a:t>Economic Level of Leakage (ELOL)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900" b="1" dirty="0"/>
              <a:t>May consider other applicable goals (i.e. Metro District Water Loss Targets</a:t>
            </a:r>
            <a:r>
              <a:rPr lang="en-US" sz="1900" b="1" dirty="0" smtClean="0"/>
              <a:t>)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4111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6482958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 </a:t>
            </a:r>
            <a:r>
              <a:rPr lang="en-US" sz="1200" i="1" dirty="0" smtClean="0"/>
              <a:t>Water Audits and Water Loss Control for Public Water Systems</a:t>
            </a:r>
            <a:r>
              <a:rPr lang="en-US" sz="1200" dirty="0" smtClean="0"/>
              <a:t>, Environmental Protection Agency (EPA)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D5855-8B1D-4946-88AB-45BAA85C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Permit renewals &amp; </a:t>
            </a:r>
            <a:r>
              <a:rPr lang="en-US" dirty="0" smtClean="0"/>
              <a:t>modifications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81A619-055F-4B9C-A4DA-4820631FA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538172"/>
          </a:xfrm>
        </p:spPr>
        <p:txBody>
          <a:bodyPr>
            <a:normAutofit/>
          </a:bodyPr>
          <a:lstStyle/>
          <a:p>
            <a:pPr marL="0" indent="0"/>
            <a:endParaRPr lang="en-US" dirty="0" smtClean="0"/>
          </a:p>
          <a:p>
            <a:pPr marL="0" indent="0"/>
            <a:r>
              <a:rPr lang="en-US" sz="2000" dirty="0" smtClean="0"/>
              <a:t>Reminder</a:t>
            </a:r>
            <a:r>
              <a:rPr lang="en-US" sz="2000" dirty="0"/>
              <a:t>, the Rules for Public Water Systems to Improve Water Supply Efficiency require the following:</a:t>
            </a:r>
          </a:p>
          <a:p>
            <a:pPr marL="114300" lvl="1">
              <a:buFont typeface="Arial" pitchFamily="34" charset="0"/>
              <a:buChar char="•"/>
              <a:defRPr/>
            </a:pPr>
            <a:r>
              <a:rPr lang="en-US" sz="2000" dirty="0"/>
              <a:t>Conduct Annual Water Loss Audits (due March 1)</a:t>
            </a:r>
          </a:p>
          <a:p>
            <a:pPr marL="114300" lvl="1">
              <a:buFont typeface="Arial" pitchFamily="34" charset="0"/>
              <a:buChar char="•"/>
              <a:defRPr/>
            </a:pPr>
            <a:r>
              <a:rPr lang="en-US" sz="2000" dirty="0"/>
              <a:t>Development of Water Loss Control Program (as of July 2016)</a:t>
            </a:r>
          </a:p>
          <a:p>
            <a:pPr marL="114300" lvl="1">
              <a:buFont typeface="Arial" pitchFamily="34" charset="0"/>
              <a:buChar char="•"/>
              <a:defRPr/>
            </a:pPr>
            <a:r>
              <a:rPr lang="en-US" sz="2000" dirty="0"/>
              <a:t>Development of individual goals to set measures of water supply efficiency</a:t>
            </a:r>
          </a:p>
          <a:p>
            <a:pPr marL="114300" lvl="1">
              <a:buFont typeface="Arial" pitchFamily="34" charset="0"/>
              <a:buChar char="•"/>
              <a:defRPr/>
            </a:pPr>
            <a:r>
              <a:rPr lang="en-US" sz="2000" dirty="0"/>
              <a:t>Demonstration of progress toward improving water supply efficiency</a:t>
            </a:r>
          </a:p>
          <a:p>
            <a:pPr marL="0" indent="0"/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685800" y="3276600"/>
            <a:ext cx="75438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of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76677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What is </a:t>
            </a:r>
            <a:r>
              <a:rPr lang="en-US" sz="2000" dirty="0" smtClean="0"/>
              <a:t>Progress? (from Rule 391-3-33)</a:t>
            </a:r>
          </a:p>
          <a:p>
            <a:pPr lvl="2"/>
            <a:r>
              <a:rPr lang="en-US" sz="1800" dirty="0"/>
              <a:t>Improvement of </a:t>
            </a:r>
            <a:r>
              <a:rPr lang="en-US" sz="1800" dirty="0" smtClean="0"/>
              <a:t>Data Validity Score (DV)</a:t>
            </a:r>
            <a:endParaRPr lang="en-US" sz="1800" dirty="0"/>
          </a:p>
          <a:p>
            <a:pPr lvl="2"/>
            <a:r>
              <a:rPr lang="en-US" sz="1800" dirty="0"/>
              <a:t>Development and implementation of a Water Loss Control Program</a:t>
            </a:r>
          </a:p>
          <a:p>
            <a:pPr lvl="2"/>
            <a:r>
              <a:rPr lang="en-US" sz="1800" dirty="0"/>
              <a:t>Improvement in performance measures once a reliable DV score has been achieved</a:t>
            </a:r>
          </a:p>
          <a:p>
            <a:pPr lvl="3"/>
            <a:r>
              <a:rPr lang="en-US" sz="1800" dirty="0"/>
              <a:t>Apparent Losses</a:t>
            </a:r>
          </a:p>
          <a:p>
            <a:pPr lvl="3"/>
            <a:r>
              <a:rPr lang="en-US" sz="1800" dirty="0"/>
              <a:t>Real Losses</a:t>
            </a:r>
          </a:p>
          <a:p>
            <a:pPr lvl="2"/>
            <a:r>
              <a:rPr lang="en-US" sz="1800" dirty="0" smtClean="0"/>
              <a:t>Economic Level of Leakage </a:t>
            </a:r>
            <a:r>
              <a:rPr lang="en-US" sz="1800" dirty="0"/>
              <a:t>has been achieved and </a:t>
            </a:r>
            <a:r>
              <a:rPr lang="en-US" sz="1800" i="1" dirty="0" smtClean="0"/>
              <a:t>maintained</a:t>
            </a:r>
          </a:p>
          <a:p>
            <a:pPr marL="237744" lvl="2" indent="0">
              <a:buNone/>
            </a:pPr>
            <a:endParaRPr lang="en-US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How does EPD evaluate it?</a:t>
            </a:r>
          </a:p>
          <a:p>
            <a:pPr lvl="2"/>
            <a:r>
              <a:rPr lang="en-US" sz="1800" dirty="0"/>
              <a:t>Data trends and comments available from past Water Audits</a:t>
            </a:r>
          </a:p>
          <a:p>
            <a:pPr lvl="2"/>
            <a:r>
              <a:rPr lang="en-US" sz="1800" dirty="0" smtClean="0"/>
              <a:t>EPD </a:t>
            </a:r>
            <a:r>
              <a:rPr lang="en-US" sz="1800" dirty="0"/>
              <a:t>may request a narrative explaining variability and any programs or measures </a:t>
            </a:r>
            <a:r>
              <a:rPr lang="en-US" sz="1800" dirty="0" smtClean="0"/>
              <a:t>you have implemented </a:t>
            </a:r>
            <a:r>
              <a:rPr lang="en-US" sz="1800" dirty="0"/>
              <a:t>to reduce water loss</a:t>
            </a:r>
          </a:p>
          <a:p>
            <a:pPr lvl="2"/>
            <a:r>
              <a:rPr lang="en-US" sz="1800" dirty="0"/>
              <a:t>If a narrative cannot be produced that explains progress, </a:t>
            </a:r>
            <a:r>
              <a:rPr lang="en-US" sz="1800" dirty="0" smtClean="0"/>
              <a:t>conditions may be included in the permit to help accomplish it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recognize progress?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Example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Sharp decrease in </a:t>
            </a:r>
            <a:r>
              <a:rPr lang="en-US" sz="1800" dirty="0" smtClean="0"/>
              <a:t>Real </a:t>
            </a:r>
            <a:r>
              <a:rPr lang="en-US" sz="1800" dirty="0"/>
              <a:t>Losses / Connection / 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Consistent increase in DV</a:t>
            </a:r>
          </a:p>
          <a:p>
            <a:r>
              <a:rPr lang="en-US" dirty="0"/>
              <a:t>	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549441"/>
              </p:ext>
            </p:extLst>
          </p:nvPr>
        </p:nvGraphicFramePr>
        <p:xfrm>
          <a:off x="23149" y="2438400"/>
          <a:ext cx="4495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709415"/>
              </p:ext>
            </p:extLst>
          </p:nvPr>
        </p:nvGraphicFramePr>
        <p:xfrm>
          <a:off x="4419600" y="243840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519193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Loss = 65% decrease (2012 – 2017)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517668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DV = 22% increase (2012 – 2017)</a:t>
            </a:r>
            <a:endParaRPr lang="en-US" dirty="0"/>
          </a:p>
        </p:txBody>
      </p:sp>
      <p:pic>
        <p:nvPicPr>
          <p:cNvPr id="2050" name="Picture 2" descr="C:\Users\jsmith11\AppData\Local\Microsoft\Windows\INetCache\IE\EI11H8JH\Kliponious-green-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84" y="1066800"/>
            <a:ext cx="1105769" cy="12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recognize progress?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Example 2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Consistent decrease in </a:t>
            </a:r>
            <a:r>
              <a:rPr lang="en-US" sz="1800" dirty="0" smtClean="0"/>
              <a:t>Real </a:t>
            </a:r>
            <a:r>
              <a:rPr lang="en-US" sz="1800" dirty="0"/>
              <a:t>Losses / Connection / 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Sharp increase in DV</a:t>
            </a:r>
          </a:p>
          <a:p>
            <a:r>
              <a:rPr lang="en-US" dirty="0"/>
              <a:t>	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206964"/>
              </p:ext>
            </p:extLst>
          </p:nvPr>
        </p:nvGraphicFramePr>
        <p:xfrm>
          <a:off x="23149" y="2438400"/>
          <a:ext cx="4495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139005"/>
              </p:ext>
            </p:extLst>
          </p:nvPr>
        </p:nvGraphicFramePr>
        <p:xfrm>
          <a:off x="0" y="2286000"/>
          <a:ext cx="467868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921924"/>
              </p:ext>
            </p:extLst>
          </p:nvPr>
        </p:nvGraphicFramePr>
        <p:xfrm>
          <a:off x="4572000" y="2286000"/>
          <a:ext cx="457200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53000" y="517668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DV = 72% increase (2012 – 2017)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19193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Loss = 20% decrease (2012 – 2017)</a:t>
            </a:r>
            <a:endParaRPr lang="en-US" dirty="0"/>
          </a:p>
        </p:txBody>
      </p:sp>
      <p:pic>
        <p:nvPicPr>
          <p:cNvPr id="11" name="Picture 2" descr="C:\Users\jsmith11\AppData\Local\Microsoft\Windows\INetCache\IE\EI11H8JH\Kliponious-green-tic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84" y="914400"/>
            <a:ext cx="1105769" cy="12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recognize progress?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Example 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Sharp decrease in </a:t>
            </a:r>
            <a:r>
              <a:rPr lang="en-US" sz="1800" dirty="0" smtClean="0"/>
              <a:t>Real </a:t>
            </a:r>
            <a:r>
              <a:rPr lang="en-US" sz="1800" dirty="0"/>
              <a:t>Losses / Connection / 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Sharp &amp; stable increase in DV</a:t>
            </a:r>
          </a:p>
          <a:p>
            <a:r>
              <a:rPr lang="en-US" dirty="0"/>
              <a:t>	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145418"/>
              </p:ext>
            </p:extLst>
          </p:nvPr>
        </p:nvGraphicFramePr>
        <p:xfrm>
          <a:off x="23149" y="2438400"/>
          <a:ext cx="4495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53000" y="517668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DV = 54% increase (2012 – 2017);</a:t>
            </a:r>
          </a:p>
          <a:p>
            <a:r>
              <a:rPr lang="en-US" dirty="0" smtClean="0"/>
              <a:t>DV = 3% decrease (2014 – 2017)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19193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Loss = 78% decrease (2012 – 2017)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3368"/>
              </p:ext>
            </p:extLst>
          </p:nvPr>
        </p:nvGraphicFramePr>
        <p:xfrm>
          <a:off x="-32409" y="2362200"/>
          <a:ext cx="467868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809158"/>
              </p:ext>
            </p:extLst>
          </p:nvPr>
        </p:nvGraphicFramePr>
        <p:xfrm>
          <a:off x="4572000" y="2286000"/>
          <a:ext cx="457200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 descr="C:\Users\jsmith11\AppData\Local\Microsoft\Windows\INetCache\IE\EI11H8JH\Kliponious-green-tic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84" y="914400"/>
            <a:ext cx="1105769" cy="12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recognize progress?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Example 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Consistent decrease in </a:t>
            </a:r>
            <a:r>
              <a:rPr lang="en-US" sz="1800" dirty="0" smtClean="0"/>
              <a:t>Real </a:t>
            </a:r>
            <a:r>
              <a:rPr lang="en-US" sz="1800" dirty="0"/>
              <a:t>Losses / Length of Main / 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Consistent increase in DV</a:t>
            </a:r>
          </a:p>
          <a:p>
            <a:r>
              <a:rPr lang="en-US" dirty="0"/>
              <a:t>	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865750"/>
              </p:ext>
            </p:extLst>
          </p:nvPr>
        </p:nvGraphicFramePr>
        <p:xfrm>
          <a:off x="23149" y="2438400"/>
          <a:ext cx="4495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53000" y="517668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DV = 18% increase (2011 – </a:t>
            </a:r>
            <a:r>
              <a:rPr lang="en-US" smtClean="0"/>
              <a:t>2017)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4800" y="519193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Loss = 56% decrease (2011 – 2017)</a:t>
            </a:r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357749"/>
              </p:ext>
            </p:extLst>
          </p:nvPr>
        </p:nvGraphicFramePr>
        <p:xfrm>
          <a:off x="-30480" y="2362200"/>
          <a:ext cx="467868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577372"/>
              </p:ext>
            </p:extLst>
          </p:nvPr>
        </p:nvGraphicFramePr>
        <p:xfrm>
          <a:off x="4419600" y="2362200"/>
          <a:ext cx="457200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2" descr="C:\Users\jsmith11\AppData\Local\Microsoft\Windows\INetCache\IE\EI11H8JH\Kliponious-green-tic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14400"/>
            <a:ext cx="1105769" cy="12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8DFE6-4EAE-4639-8625-A27D5D7D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47A088-F8C0-4695-B208-98C2A6B53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What is Water Loss?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How do we Track It?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Why Track Water Loss?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Water Loss Tracking Requirements in Georgia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Where We Are – The Present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Permit Renewals &amp; Modifications – The Future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Demonstration of Progress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Resources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recognize progress?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Example </a:t>
            </a:r>
            <a:r>
              <a:rPr lang="en-US" sz="2000" dirty="0"/>
              <a:t>5</a:t>
            </a:r>
            <a:endParaRPr lang="en-US" sz="20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Consistent increase in Real Loss / Connection / 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Sharp increase in DV</a:t>
            </a:r>
          </a:p>
          <a:p>
            <a:r>
              <a:rPr lang="en-US" dirty="0"/>
              <a:t>	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667294"/>
              </p:ext>
            </p:extLst>
          </p:nvPr>
        </p:nvGraphicFramePr>
        <p:xfrm>
          <a:off x="-9646" y="2515907"/>
          <a:ext cx="4495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53000" y="517668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DV = 18% increase (2011 – 2017)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19193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Loss = 192% increase (2011 – 2017)</a:t>
            </a:r>
            <a:endParaRPr lang="en-US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668228"/>
              </p:ext>
            </p:extLst>
          </p:nvPr>
        </p:nvGraphicFramePr>
        <p:xfrm>
          <a:off x="0" y="2540164"/>
          <a:ext cx="467868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126527"/>
              </p:ext>
            </p:extLst>
          </p:nvPr>
        </p:nvGraphicFramePr>
        <p:xfrm>
          <a:off x="4572000" y="2516050"/>
          <a:ext cx="457200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C:\Users\jsmith11\AppData\Local\Microsoft\Windows\INetCache\IE\EI11H8JH\450px-Orange_question_mark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6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recognize progress?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Example 6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Variable Real Loss / Connection / Day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Sharp increase in DV</a:t>
            </a:r>
          </a:p>
          <a:p>
            <a:r>
              <a:rPr lang="en-US" dirty="0"/>
              <a:t>	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100401"/>
              </p:ext>
            </p:extLst>
          </p:nvPr>
        </p:nvGraphicFramePr>
        <p:xfrm>
          <a:off x="0" y="2286000"/>
          <a:ext cx="4495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53000" y="517668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DV = 36% increase (2011 – 2017)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19193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Loss = 19% increase (2011 – 2017)</a:t>
            </a:r>
            <a:endParaRPr lang="en-US" dirty="0"/>
          </a:p>
        </p:txBody>
      </p:sp>
      <p:pic>
        <p:nvPicPr>
          <p:cNvPr id="3074" name="Picture 2" descr="C:\Users\jsmith11\AppData\Local\Microsoft\Windows\INetCache\IE\EI11H8JH\450px-Orange_question_mark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022969"/>
              </p:ext>
            </p:extLst>
          </p:nvPr>
        </p:nvGraphicFramePr>
        <p:xfrm>
          <a:off x="4495800" y="2502546"/>
          <a:ext cx="457200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905955"/>
              </p:ext>
            </p:extLst>
          </p:nvPr>
        </p:nvGraphicFramePr>
        <p:xfrm>
          <a:off x="22185" y="2528402"/>
          <a:ext cx="467868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580FE-AB2E-45FC-A2A0-CAB11B01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C79B94-2F53-4D8D-B1E0-DA8747EFA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538172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Georgia Water Loss Control Manual</a:t>
            </a:r>
          </a:p>
          <a:p>
            <a:pPr marL="0" indent="0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epd.georgia.gov/sites/epd.georgia.gov/files/related_files/site_page/GA%20Water%20Loss%20Manual%20V2.0_Final_3-15-18%20Update.pdf</a:t>
            </a:r>
            <a:r>
              <a:rPr lang="en-US" sz="20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American Water Works Association Water Loss Control Resources</a:t>
            </a:r>
          </a:p>
          <a:p>
            <a:pPr marL="0" indent="0"/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www.awwa.org/Resources-Tools/Resources/Water-Loss-Control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Water Research </a:t>
            </a:r>
            <a:r>
              <a:rPr lang="en-US" sz="2000" dirty="0" smtClean="0"/>
              <a:t>Foundation Leakage Component Analysis Tools</a:t>
            </a:r>
            <a:endParaRPr lang="en-US" sz="2000" dirty="0"/>
          </a:p>
          <a:p>
            <a:pPr marL="0" indent="0"/>
            <a:r>
              <a:rPr lang="en-US" sz="1800" dirty="0">
                <a:hlinkClick r:id="rId5"/>
              </a:rPr>
              <a:t>http://www.waterrf.org/Pages/Projects.aspx?PID=4372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Georgia Association of Water Professionals (GAWP) Water Loss Auditing Guidance</a:t>
            </a:r>
          </a:p>
          <a:p>
            <a:pPr marL="0" indent="0"/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gawp.site-ym.com/page/WaterLossAudits</a:t>
            </a:r>
            <a:r>
              <a:rPr lang="en-US" sz="20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Georgia Rural Water Association (GRWA) Water Loss Technical Assistance Program</a:t>
            </a:r>
          </a:p>
          <a:p>
            <a:pPr marL="0" indent="0"/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www.grwa.org/news.cfm?id=6146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/>
              <a:t>Water Audits and Water Loss Control for Public Water Systems (EPA)</a:t>
            </a:r>
          </a:p>
          <a:p>
            <a:pPr marL="0" indent="0"/>
            <a:r>
              <a:rPr lang="en-US" sz="2000" dirty="0">
                <a:hlinkClick r:id="rId8"/>
              </a:rPr>
              <a:t>https://</a:t>
            </a:r>
            <a:r>
              <a:rPr lang="en-US" sz="2000" dirty="0" smtClean="0">
                <a:hlinkClick r:id="rId8"/>
              </a:rPr>
              <a:t>www.epa.gov/sites/production/files/2015-04/documents/epa816f13002.pdf</a:t>
            </a:r>
            <a:r>
              <a:rPr lang="en-US" sz="2000" dirty="0" smtClean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4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580FE-AB2E-45FC-A2A0-CAB11B01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C79B94-2F53-4D8D-B1E0-DA8747EFA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538172"/>
          </a:xfrm>
        </p:spPr>
        <p:txBody>
          <a:bodyPr>
            <a:normAutofit/>
          </a:bodyPr>
          <a:lstStyle/>
          <a:p>
            <a:pPr marL="0" indent="0"/>
            <a:r>
              <a:rPr lang="en-US" sz="2000" dirty="0" smtClean="0"/>
              <a:t>GAWP Advanced </a:t>
            </a:r>
            <a:r>
              <a:rPr lang="en-US" sz="2000" dirty="0"/>
              <a:t>Water Loss Control Workshop </a:t>
            </a:r>
            <a:endParaRPr lang="en-US" sz="2000" dirty="0" smtClean="0"/>
          </a:p>
          <a:p>
            <a:pPr marL="0" indent="0"/>
            <a:r>
              <a:rPr lang="en-US" sz="2000" dirty="0" smtClean="0"/>
              <a:t>May </a:t>
            </a:r>
            <a:r>
              <a:rPr lang="en-US" sz="2000" dirty="0"/>
              <a:t>21, 2019, 10:00 AM – 3:30 </a:t>
            </a:r>
            <a:r>
              <a:rPr lang="en-US" sz="2000" dirty="0" smtClean="0"/>
              <a:t>PM</a:t>
            </a:r>
          </a:p>
          <a:p>
            <a:pPr marL="0" indent="0"/>
            <a:r>
              <a:rPr lang="en-US" sz="2000" dirty="0" smtClean="0"/>
              <a:t>GAWP Headquarters – Greene Room</a:t>
            </a:r>
            <a:endParaRPr lang="en-US" sz="2000" dirty="0"/>
          </a:p>
          <a:p>
            <a:pPr lvl="2"/>
            <a:r>
              <a:rPr lang="en-US" sz="1800" dirty="0"/>
              <a:t>Interpreting Audits Results / Next Steps</a:t>
            </a:r>
          </a:p>
          <a:p>
            <a:pPr lvl="2"/>
            <a:r>
              <a:rPr lang="en-US" sz="1800" dirty="0"/>
              <a:t>Understanding Components of Real and Apparent Losses</a:t>
            </a:r>
          </a:p>
          <a:p>
            <a:pPr lvl="2"/>
            <a:r>
              <a:rPr lang="en-US" sz="1800" dirty="0"/>
              <a:t>Tools Available</a:t>
            </a:r>
          </a:p>
          <a:p>
            <a:pPr lvl="2"/>
            <a:r>
              <a:rPr lang="en-US" sz="1800" dirty="0"/>
              <a:t>Leakage Component Analysis (LCA) Model</a:t>
            </a:r>
          </a:p>
          <a:p>
            <a:pPr lvl="2"/>
            <a:r>
              <a:rPr lang="en-US" sz="1800" dirty="0"/>
              <a:t>Data Needed for LCA Tool</a:t>
            </a:r>
          </a:p>
          <a:p>
            <a:pPr lvl="2"/>
            <a:r>
              <a:rPr lang="en-US" sz="1800" dirty="0"/>
              <a:t>Utility Case Studies</a:t>
            </a:r>
          </a:p>
          <a:p>
            <a:pPr lvl="1"/>
            <a:endParaRPr lang="en-US" dirty="0" smtClean="0"/>
          </a:p>
          <a:p>
            <a:pPr marL="0" lvl="1" indent="0">
              <a:buNone/>
            </a:pPr>
            <a:r>
              <a:rPr lang="en-US" sz="2000" b="1" dirty="0"/>
              <a:t>Register by May 19,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5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099" y="1080571"/>
            <a:ext cx="3657600" cy="20574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213" indent="-176213"/>
            <a:r>
              <a:rPr lang="en-US" sz="1800" dirty="0" smtClean="0"/>
              <a:t>   Johanna Smith</a:t>
            </a:r>
          </a:p>
          <a:p>
            <a:pPr marL="236538" lvl="2" indent="-60325">
              <a:buNone/>
            </a:pPr>
            <a:r>
              <a:rPr lang="en-US" sz="1800" dirty="0" smtClean="0"/>
              <a:t>Surface Water Unit Manager</a:t>
            </a:r>
          </a:p>
          <a:p>
            <a:pPr marL="236538" lvl="2" indent="-60325">
              <a:buNone/>
            </a:pPr>
            <a:r>
              <a:rPr lang="en-US" sz="1800" dirty="0" smtClean="0"/>
              <a:t>Water </a:t>
            </a:r>
            <a:r>
              <a:rPr lang="en-US" sz="1800" dirty="0"/>
              <a:t>Supply Program</a:t>
            </a:r>
          </a:p>
          <a:p>
            <a:pPr lvl="2"/>
            <a:endParaRPr lang="en-US" sz="1800" dirty="0"/>
          </a:p>
          <a:p>
            <a:pPr marL="236538" lvl="2" indent="-60325">
              <a:buNone/>
            </a:pPr>
            <a:r>
              <a:rPr lang="en-US" sz="1800" dirty="0"/>
              <a:t>Phone: 404-656-6937</a:t>
            </a:r>
          </a:p>
          <a:p>
            <a:pPr marL="236538" lvl="2" indent="-60325">
              <a:buNone/>
            </a:pPr>
            <a:r>
              <a:rPr lang="en-US" sz="1800" dirty="0" smtClean="0"/>
              <a:t>Email</a:t>
            </a:r>
            <a:r>
              <a:rPr lang="en-US" sz="1800" dirty="0"/>
              <a:t>: </a:t>
            </a:r>
            <a:r>
              <a:rPr lang="en-US" sz="1800" dirty="0">
                <a:hlinkClick r:id="rId2"/>
              </a:rPr>
              <a:t>Johanna.Smith@dnr.ga.gov</a:t>
            </a:r>
            <a:r>
              <a:rPr lang="en-US" sz="1800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1320" y="1080571"/>
            <a:ext cx="3657600" cy="20436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/>
            <a:r>
              <a:rPr lang="en-US" sz="1800" dirty="0" smtClean="0"/>
              <a:t>   Wei </a:t>
            </a:r>
            <a:r>
              <a:rPr lang="en-US" sz="1800" dirty="0" err="1" smtClean="0"/>
              <a:t>Zeng</a:t>
            </a:r>
            <a:endParaRPr lang="en-US" sz="1800" dirty="0" smtClean="0"/>
          </a:p>
          <a:p>
            <a:pPr marL="236538" lvl="2" indent="-60325">
              <a:buFont typeface="Wingdings" pitchFamily="2" charset="2"/>
              <a:buNone/>
            </a:pPr>
            <a:r>
              <a:rPr lang="en-US" sz="1800" dirty="0" smtClean="0"/>
              <a:t>Water Supply Program Manager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marL="236538" lvl="2" indent="-60325">
              <a:buNone/>
            </a:pPr>
            <a:r>
              <a:rPr lang="en-US" sz="1800" dirty="0"/>
              <a:t>Phone: 404-463-2883</a:t>
            </a:r>
          </a:p>
          <a:p>
            <a:pPr marL="236538" lvl="2" indent="-60325">
              <a:buFont typeface="Wingdings" pitchFamily="2" charset="2"/>
              <a:buNone/>
            </a:pPr>
            <a:r>
              <a:rPr lang="en-US" sz="1800" dirty="0" smtClean="0"/>
              <a:t>Email: </a:t>
            </a:r>
            <a:r>
              <a:rPr lang="en-US" sz="1800" dirty="0" smtClean="0">
                <a:hlinkClick r:id="rId2"/>
              </a:rPr>
              <a:t>Wei.Zeng@dnr.ga.gov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3475712"/>
            <a:ext cx="3657600" cy="20574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/>
            <a:r>
              <a:rPr lang="en-US" sz="1800" dirty="0" smtClean="0"/>
              <a:t>   Bill </a:t>
            </a:r>
            <a:r>
              <a:rPr lang="en-US" sz="1800" dirty="0" err="1" smtClean="0"/>
              <a:t>Frechette</a:t>
            </a:r>
            <a:endParaRPr lang="en-US" sz="1800" dirty="0" smtClean="0"/>
          </a:p>
          <a:p>
            <a:pPr marL="236538" lvl="2" indent="-60325">
              <a:buFont typeface="Wingdings" pitchFamily="2" charset="2"/>
              <a:buNone/>
            </a:pPr>
            <a:r>
              <a:rPr lang="en-US" sz="1800" dirty="0" smtClean="0"/>
              <a:t>Groundwater Unit Manager</a:t>
            </a:r>
          </a:p>
          <a:p>
            <a:pPr marL="236538" lvl="2" indent="-60325">
              <a:buFont typeface="Wingdings" pitchFamily="2" charset="2"/>
              <a:buNone/>
            </a:pPr>
            <a:r>
              <a:rPr lang="en-US" sz="1800" dirty="0" smtClean="0"/>
              <a:t>Water Supply Program</a:t>
            </a:r>
          </a:p>
          <a:p>
            <a:pPr lvl="2"/>
            <a:endParaRPr lang="en-US" sz="1800" dirty="0" smtClean="0"/>
          </a:p>
          <a:p>
            <a:pPr marL="236538" lvl="2" indent="-60325">
              <a:buFont typeface="Wingdings" pitchFamily="2" charset="2"/>
              <a:buNone/>
            </a:pPr>
            <a:r>
              <a:rPr lang="en-US" sz="1800" dirty="0" smtClean="0"/>
              <a:t>Phone: 404-656-6937</a:t>
            </a:r>
          </a:p>
          <a:p>
            <a:pPr marL="236538" lvl="2" indent="-60325">
              <a:buFont typeface="Wingdings" pitchFamily="2" charset="2"/>
              <a:buNone/>
            </a:pPr>
            <a:r>
              <a:rPr lang="en-US" sz="1800" dirty="0" smtClean="0"/>
              <a:t>Email: </a:t>
            </a:r>
            <a:r>
              <a:rPr lang="en-US" sz="1800" dirty="0" smtClean="0">
                <a:hlinkClick r:id="rId3"/>
              </a:rPr>
              <a:t>Bill.Frechette@dnr.ga.gov</a:t>
            </a:r>
            <a:r>
              <a:rPr lang="en-US" sz="1800" dirty="0" smtClean="0"/>
              <a:t>  </a:t>
            </a:r>
            <a:endParaRPr 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24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90501" y="3469285"/>
            <a:ext cx="3657600" cy="20436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rgbClr val="5BAFD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/>
            <a:r>
              <a:rPr lang="en-US" sz="1800" dirty="0" smtClean="0"/>
              <a:t>   Tim Cash</a:t>
            </a:r>
          </a:p>
          <a:p>
            <a:pPr marL="236538" lvl="2" indent="-60325">
              <a:buFont typeface="Wingdings" pitchFamily="2" charset="2"/>
              <a:buNone/>
            </a:pPr>
            <a:r>
              <a:rPr lang="en-US" sz="1800" dirty="0" smtClean="0"/>
              <a:t>Water Supply Program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marL="236538" lvl="2" indent="-60325">
              <a:buNone/>
            </a:pPr>
            <a:r>
              <a:rPr lang="en-US" sz="1800" dirty="0"/>
              <a:t>Phone: </a:t>
            </a:r>
            <a:r>
              <a:rPr lang="en-US" sz="1800" dirty="0" smtClean="0"/>
              <a:t>404-463-3948</a:t>
            </a:r>
            <a:endParaRPr lang="en-US" sz="1800" dirty="0"/>
          </a:p>
          <a:p>
            <a:pPr marL="236538" lvl="2" indent="-60325">
              <a:buFont typeface="Wingdings" pitchFamily="2" charset="2"/>
              <a:buNone/>
            </a:pPr>
            <a:r>
              <a:rPr lang="en-US" sz="1800" dirty="0" smtClean="0"/>
              <a:t>Email: </a:t>
            </a:r>
            <a:r>
              <a:rPr lang="en-US" sz="1800" dirty="0" smtClean="0">
                <a:hlinkClick r:id="rId4"/>
              </a:rPr>
              <a:t>Tim.Cash@dnr.ga.gov</a:t>
            </a:r>
            <a:r>
              <a:rPr lang="en-US" sz="1800" dirty="0" smtClean="0"/>
              <a:t>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021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What is water loss?</a:t>
            </a:r>
            <a:endParaRPr lang="en-GB" dirty="0"/>
          </a:p>
        </p:txBody>
      </p:sp>
      <p:sp>
        <p:nvSpPr>
          <p:cNvPr id="833539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spcBef>
                <a:spcPts val="800"/>
              </a:spcBef>
              <a:defRPr/>
            </a:pPr>
            <a:r>
              <a:rPr lang="en-GB" sz="2000" b="1" dirty="0"/>
              <a:t>The difference between the volume of water supplied and the volume of water billed to customers</a:t>
            </a:r>
          </a:p>
          <a:p>
            <a:pPr marL="342900" lvl="2" indent="-342900">
              <a:spcBef>
                <a:spcPts val="800"/>
              </a:spcBef>
              <a:defRPr/>
            </a:pPr>
            <a:r>
              <a:rPr lang="en-US" sz="2000" b="1" dirty="0" smtClean="0"/>
              <a:t>Expressed </a:t>
            </a:r>
            <a:r>
              <a:rPr lang="en-US" sz="2000" b="1" dirty="0"/>
              <a:t>as “Non-Revenue Water” (</a:t>
            </a:r>
            <a:r>
              <a:rPr lang="en-GB" sz="2000" b="1" dirty="0"/>
              <a:t>Use this term instead of “Unaccounted-for-Water”)</a:t>
            </a:r>
          </a:p>
          <a:p>
            <a:pPr marL="237744" lvl="2" indent="0">
              <a:buNone/>
              <a:defRPr/>
            </a:pPr>
            <a:endParaRPr lang="en-GB" sz="200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282827" y="3352800"/>
            <a:ext cx="2185284" cy="1270861"/>
          </a:xfrm>
          <a:prstGeom prst="roundRect">
            <a:avLst/>
          </a:prstGeom>
          <a:solidFill>
            <a:srgbClr val="0A53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Water Supplied</a:t>
            </a:r>
          </a:p>
        </p:txBody>
      </p:sp>
      <p:sp>
        <p:nvSpPr>
          <p:cNvPr id="3" name="Minus 2"/>
          <p:cNvSpPr/>
          <p:nvPr/>
        </p:nvSpPr>
        <p:spPr bwMode="auto">
          <a:xfrm>
            <a:off x="2440975" y="3717009"/>
            <a:ext cx="1053885" cy="542441"/>
          </a:xfrm>
          <a:prstGeom prst="mathMin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467724" y="3352800"/>
            <a:ext cx="2185284" cy="1270861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Billed Consumption</a:t>
            </a:r>
          </a:p>
        </p:txBody>
      </p:sp>
      <p:sp>
        <p:nvSpPr>
          <p:cNvPr id="9" name="Equal 8"/>
          <p:cNvSpPr/>
          <p:nvPr/>
        </p:nvSpPr>
        <p:spPr bwMode="auto">
          <a:xfrm>
            <a:off x="5625872" y="3717008"/>
            <a:ext cx="991892" cy="542441"/>
          </a:xfrm>
          <a:prstGeom prst="mathEqual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590629" y="3352800"/>
            <a:ext cx="2185284" cy="1270861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Non-Revenue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Water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502920" cy="502920"/>
          </a:xfrm>
        </p:spPr>
        <p:txBody>
          <a:bodyPr/>
          <a:lstStyle/>
          <a:p>
            <a:fld id="{91B3F590-BFE6-423D-867F-875EDAFBE2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736255-7107-4ECC-AF8B-92CA3D01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Water </a:t>
            </a:r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1EF38D-C314-415D-B57F-EEF0016FB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AWWA </a:t>
            </a:r>
            <a:r>
              <a:rPr lang="en-US" sz="2000" dirty="0"/>
              <a:t>M36 Methodology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Industry Best Practice since 2003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All water is </a:t>
            </a:r>
            <a:r>
              <a:rPr lang="en-US" sz="2000" dirty="0" smtClean="0"/>
              <a:t>“Accounted </a:t>
            </a:r>
            <a:r>
              <a:rPr lang="en-US" sz="2000" dirty="0"/>
              <a:t>F</a:t>
            </a:r>
            <a:r>
              <a:rPr lang="en-US" sz="2000" dirty="0" smtClean="0"/>
              <a:t>or</a:t>
            </a:r>
            <a:r>
              <a:rPr lang="en-US" sz="2000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Standard </a:t>
            </a:r>
            <a:r>
              <a:rPr lang="en-US" sz="2000" dirty="0" smtClean="0"/>
              <a:t>Definitions </a:t>
            </a:r>
            <a:r>
              <a:rPr lang="en-US" sz="2000" dirty="0"/>
              <a:t>and </a:t>
            </a:r>
            <a:r>
              <a:rPr lang="en-US" sz="2000" dirty="0" smtClean="0"/>
              <a:t>Procedures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Georgia Requirement began in 2011</a:t>
            </a:r>
          </a:p>
          <a:p>
            <a:pPr marL="0" indent="0"/>
            <a:endParaRPr lang="en-US" sz="2000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8BA7FF3C-2EB4-4B06-BEC1-25FE2F5DF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21069"/>
            <a:ext cx="3900278" cy="254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thisdayinwaterhistory.files.wordpress.com/2013/03/0329-awwa-founded.jpeg">
            <a:extLst>
              <a:ext uri="{FF2B5EF4-FFF2-40B4-BE49-F238E27FC236}">
                <a16:creationId xmlns:a16="http://schemas.microsoft.com/office/drawing/2014/main" xmlns="" id="{A6A029F7-D5FC-4B80-9794-3BFDBFB5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62244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2F86E-B684-44B9-B3D9-6D51B912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AWWA </a:t>
            </a:r>
            <a:r>
              <a:rPr lang="en-US" dirty="0" err="1"/>
              <a:t>M36</a:t>
            </a:r>
            <a:r>
              <a:rPr lang="en-US" dirty="0"/>
              <a:t> Water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A24465-6C12-471C-BE82-D61F2AB55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5AB3F61-CE6A-4FA1-9245-F011EDF4F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4786344"/>
            <a:ext cx="1220788" cy="96202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Real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Losses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41D465F-4E48-4B97-9DFE-FED9F5CF9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3767169"/>
            <a:ext cx="1220788" cy="952501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Apparent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Losses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E76BC3AE-CD2D-4187-AED1-31BCC9E20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2928970"/>
            <a:ext cx="1220788" cy="76200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Unbilled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Authorized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Consumption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25514C9D-3EF8-47D5-B27F-CA59A0C1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1176370"/>
            <a:ext cx="1220788" cy="167640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Billed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Authorized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Consumption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3C2176E2-374B-4A70-AF71-1DD77E6E9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63" y="2928970"/>
            <a:ext cx="788987" cy="28194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Non-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Revenue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Water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58645CEC-6345-4D66-946F-A687B12D6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63" y="1176370"/>
            <a:ext cx="788987" cy="1676400"/>
          </a:xfrm>
          <a:prstGeom prst="rect">
            <a:avLst/>
          </a:prstGeom>
          <a:gradFill rotWithShape="1">
            <a:gsLst>
              <a:gs pos="0">
                <a:srgbClr val="184718"/>
              </a:gs>
              <a:gs pos="50000">
                <a:srgbClr val="339933"/>
              </a:gs>
              <a:gs pos="100000">
                <a:srgbClr val="184718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Revenue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Water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2FADA5AE-06A8-43B1-ACF9-49456A23D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5443569"/>
            <a:ext cx="2947987" cy="308429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3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Leakage &amp; Overflows at Storage</a:t>
            </a:r>
          </a:p>
          <a:p>
            <a:pPr algn="ctr"/>
            <a:endParaRPr lang="en-US" sz="1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449DEB16-F381-40BD-888F-9CC3DD57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2392395"/>
            <a:ext cx="2947987" cy="460375"/>
          </a:xfrm>
          <a:prstGeom prst="rect">
            <a:avLst/>
          </a:prstGeom>
          <a:gradFill rotWithShape="1">
            <a:gsLst>
              <a:gs pos="0">
                <a:srgbClr val="184718"/>
              </a:gs>
              <a:gs pos="50000">
                <a:srgbClr val="339933"/>
              </a:gs>
              <a:gs pos="100000">
                <a:srgbClr val="18471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300" b="1">
                <a:solidFill>
                  <a:schemeClr val="bg1"/>
                </a:solidFill>
                <a:latin typeface="+mn-lt"/>
              </a:rPr>
              <a:t>Billed Unmetered Consumption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8E27D704-A141-40E0-AB17-E5294E634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1862170"/>
            <a:ext cx="2947987" cy="479425"/>
          </a:xfrm>
          <a:prstGeom prst="rect">
            <a:avLst/>
          </a:prstGeom>
          <a:gradFill rotWithShape="1">
            <a:gsLst>
              <a:gs pos="0">
                <a:srgbClr val="184718"/>
              </a:gs>
              <a:gs pos="50000">
                <a:srgbClr val="339933"/>
              </a:gs>
              <a:gs pos="100000">
                <a:srgbClr val="18471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300" b="1">
                <a:solidFill>
                  <a:schemeClr val="bg1"/>
                </a:solidFill>
                <a:latin typeface="+mn-lt"/>
              </a:rPr>
              <a:t>Billed Metered Consumption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23DCB228-E267-4684-9A71-ACD8CD0D7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1176370"/>
            <a:ext cx="2947987" cy="657225"/>
          </a:xfrm>
          <a:prstGeom prst="rect">
            <a:avLst/>
          </a:prstGeom>
          <a:gradFill rotWithShape="1">
            <a:gsLst>
              <a:gs pos="0">
                <a:srgbClr val="184718"/>
              </a:gs>
              <a:gs pos="50000">
                <a:srgbClr val="339933"/>
              </a:gs>
              <a:gs pos="100000">
                <a:srgbClr val="18471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300" b="1">
                <a:solidFill>
                  <a:schemeClr val="bg1"/>
                </a:solidFill>
                <a:latin typeface="+mn-lt"/>
              </a:rPr>
              <a:t>Billed Water Exported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10B5E0A3-DB62-4C32-8302-7F42897FF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5117906"/>
            <a:ext cx="2947987" cy="268514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Leakage on Service Lines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325BB94E-262C-4A26-A8FC-9B84BF0AB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4779085"/>
            <a:ext cx="2947987" cy="260349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Leakage on Mains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xmlns="" id="{4517431A-5E35-447C-8307-3AB5731FD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4438908"/>
            <a:ext cx="2947987" cy="288925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Systematic Data Handling Errors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xmlns="" id="{859ADAC8-30F7-48F4-A68A-0A682458E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4104628"/>
            <a:ext cx="2947987" cy="288925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Customer Metering Inaccuracies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93C9A919-0D5A-4DE7-A907-990C11FC5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3767170"/>
            <a:ext cx="2947987" cy="286657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300" b="1">
                <a:solidFill>
                  <a:schemeClr val="bg1"/>
                </a:solidFill>
                <a:latin typeface="+mn-lt"/>
              </a:rPr>
              <a:t>Unauthorized Consumption</a:t>
            </a: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xmlns="" id="{97D720EE-29BC-4ED2-999C-AA4555B9D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3386170"/>
            <a:ext cx="2947987" cy="336550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300" b="1">
                <a:solidFill>
                  <a:schemeClr val="bg1"/>
                </a:solidFill>
                <a:latin typeface="+mn-lt"/>
              </a:rPr>
              <a:t>Unbilled Unmetered Consumption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C537BF62-BF7B-444A-B153-4EAA2F115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2928970"/>
            <a:ext cx="2947987" cy="393700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300" b="1">
                <a:solidFill>
                  <a:schemeClr val="bg1"/>
                </a:solidFill>
                <a:latin typeface="+mn-lt"/>
              </a:rPr>
              <a:t>Unbilled Metered Consumption</a:t>
            </a:r>
          </a:p>
        </p:txBody>
      </p:sp>
      <p:grpSp>
        <p:nvGrpSpPr>
          <p:cNvPr id="22" name="Group 19">
            <a:extLst>
              <a:ext uri="{FF2B5EF4-FFF2-40B4-BE49-F238E27FC236}">
                <a16:creationId xmlns:a16="http://schemas.microsoft.com/office/drawing/2014/main" xmlns="" id="{2FB9C593-D37B-4CD6-A180-27D303C26C09}"/>
              </a:ext>
            </a:extLst>
          </p:cNvPr>
          <p:cNvGrpSpPr>
            <a:grpSpLocks/>
          </p:cNvGrpSpPr>
          <p:nvPr/>
        </p:nvGrpSpPr>
        <p:grpSpPr bwMode="auto">
          <a:xfrm>
            <a:off x="106363" y="1179545"/>
            <a:ext cx="1592262" cy="4578350"/>
            <a:chOff x="2977" y="1309"/>
            <a:chExt cx="1003" cy="2884"/>
          </a:xfrm>
        </p:grpSpPr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xmlns="" id="{8DB90CDF-A1E4-4DD1-AA0C-386C32BEF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2783"/>
              <a:ext cx="473" cy="1410"/>
            </a:xfrm>
            <a:prstGeom prst="rect">
              <a:avLst/>
            </a:prstGeom>
            <a:solidFill>
              <a:srgbClr val="0000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Water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Imported</a:t>
              </a: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xmlns="" id="{8F3EB507-3130-4EF6-B0FE-BD7B6135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" y="1315"/>
              <a:ext cx="473" cy="1410"/>
            </a:xfrm>
            <a:prstGeom prst="rect">
              <a:avLst/>
            </a:prstGeom>
            <a:solidFill>
              <a:srgbClr val="0000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Own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n-lt"/>
                </a:rPr>
                <a:t>Sources</a:t>
              </a: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xmlns="" id="{7C5AFEF5-B767-4B8B-9E13-07A0D28C1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1309"/>
              <a:ext cx="485" cy="2882"/>
            </a:xfrm>
            <a:prstGeom prst="rect">
              <a:avLst/>
            </a:prstGeom>
            <a:solidFill>
              <a:srgbClr val="0000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n-lt"/>
                </a:rPr>
                <a:t>Total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  <a:latin typeface="+mn-lt"/>
                </a:rPr>
                <a:t>System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  <a:latin typeface="+mn-lt"/>
                </a:rPr>
                <a:t>Input</a:t>
              </a:r>
            </a:p>
            <a:p>
              <a:pPr algn="ctr"/>
              <a:endParaRPr lang="en-US" sz="1400" b="1">
                <a:solidFill>
                  <a:schemeClr val="bg1"/>
                </a:solidFill>
                <a:latin typeface="+mn-lt"/>
              </a:endParaRPr>
            </a:p>
            <a:p>
              <a:pPr algn="ctr"/>
              <a:endParaRPr lang="en-US" sz="1400" b="1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en-US" sz="1400" b="1">
                  <a:solidFill>
                    <a:schemeClr val="bg1"/>
                  </a:solidFill>
                  <a:latin typeface="+mn-lt"/>
                </a:rPr>
                <a:t>( allow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  <a:latin typeface="+mn-lt"/>
                </a:rPr>
                <a:t>for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  <a:latin typeface="+mn-lt"/>
                </a:rPr>
                <a:t>known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  <a:latin typeface="+mn-lt"/>
                </a:rPr>
                <a:t>errors )</a:t>
              </a:r>
            </a:p>
          </p:txBody>
        </p:sp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E2A9E0D6-DE25-49FD-92C3-5F060C263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3" y="3767170"/>
            <a:ext cx="1220787" cy="1981200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Water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Losses</a:t>
            </a: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xmlns="" id="{6B1BEA15-98F8-4AC5-B612-7DD4808A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3" y="1176370"/>
            <a:ext cx="1220787" cy="2503488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Authorized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Consumption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F9EF57C6-2356-43AA-A3FE-EDCCC362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3" y="1176370"/>
            <a:ext cx="750887" cy="752475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Water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Exported</a:t>
            </a: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xmlns="" id="{F1A9B8FB-68DD-4484-9E18-6583BE0DF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3" y="1989170"/>
            <a:ext cx="750887" cy="3760788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Water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latin typeface="+mn-lt"/>
              </a:rPr>
              <a:t>Supplied</a:t>
            </a:r>
          </a:p>
          <a:p>
            <a:pPr algn="ctr"/>
            <a:endParaRPr lang="en-US" sz="14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01900" y="2928970"/>
            <a:ext cx="6642100" cy="324323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Real Losses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4384223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Also called </a:t>
            </a:r>
            <a:r>
              <a:rPr lang="en-US" sz="2000" i="1" dirty="0"/>
              <a:t>Physical</a:t>
            </a:r>
            <a:r>
              <a:rPr lang="en-US" sz="2000" dirty="0"/>
              <a:t> Losses – </a:t>
            </a:r>
            <a:r>
              <a:rPr lang="en-US" sz="2000" dirty="0" smtClean="0"/>
              <a:t>Water </a:t>
            </a:r>
            <a:r>
              <a:rPr lang="en-US" sz="2000" dirty="0"/>
              <a:t>that enters the distribution system, but never reaches a </a:t>
            </a:r>
            <a:r>
              <a:rPr lang="en-US" sz="2000" dirty="0" smtClean="0"/>
              <a:t>user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Examples Include:</a:t>
            </a:r>
            <a:endParaRPr lang="en-US" sz="2000" dirty="0"/>
          </a:p>
          <a:p>
            <a:pPr lvl="3">
              <a:defRPr/>
            </a:pPr>
            <a:r>
              <a:rPr lang="en-US" sz="1800" dirty="0" smtClean="0"/>
              <a:t>Leakage </a:t>
            </a:r>
            <a:r>
              <a:rPr lang="en-US" sz="1800" dirty="0"/>
              <a:t>on transmission and distribution mains</a:t>
            </a:r>
          </a:p>
          <a:p>
            <a:pPr lvl="3">
              <a:defRPr/>
            </a:pPr>
            <a:r>
              <a:rPr lang="en-US" sz="1800" dirty="0"/>
              <a:t>Storage tank overflows</a:t>
            </a:r>
          </a:p>
          <a:p>
            <a:pPr lvl="3">
              <a:defRPr/>
            </a:pPr>
            <a:r>
              <a:rPr lang="en-US" sz="1800" dirty="0"/>
              <a:t>Service Line leakage up to customer meter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Reducing real losses </a:t>
            </a:r>
            <a:r>
              <a:rPr lang="en-US" sz="2000" i="1" dirty="0"/>
              <a:t>extends</a:t>
            </a:r>
            <a:r>
              <a:rPr lang="en-US" sz="2000" dirty="0"/>
              <a:t> the </a:t>
            </a:r>
            <a:r>
              <a:rPr lang="en-US" sz="2000" dirty="0" smtClean="0"/>
              <a:t>water resource</a:t>
            </a:r>
            <a:endParaRPr lang="en-US" sz="2000" dirty="0"/>
          </a:p>
        </p:txBody>
      </p:sp>
      <p:sp>
        <p:nvSpPr>
          <p:cNvPr id="2" name="AutoShape 2" descr="Image result for water lea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ater lea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###Live Caption:Due to a small break in the water main, a puddle has been forming along Grand Avenue by MacArthur Boulevard in Oakland. Repairs are promised next week.###Caption History:Due to a small break in the water main, a puddle has been forming along Grand Avenue by MacArthur Boulevard in Oakland. Repairs are promised next week.###Notes:###Special Instructions: Photo: Elizabeth Fernand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49" y="1905000"/>
            <a:ext cx="3964427" cy="25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29849" y="4425859"/>
            <a:ext cx="4137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Leak on Grand Avenue in Oakland, CA (April 11, 2008)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5937" y="6498810"/>
            <a:ext cx="640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https</a:t>
            </a:r>
            <a:r>
              <a:rPr lang="en-US" sz="1100" dirty="0"/>
              <a:t>://</a:t>
            </a:r>
            <a:r>
              <a:rPr lang="en-US" sz="1100" dirty="0" smtClean="0"/>
              <a:t>www.sfgate.com/bayarea/article/Oakland-Leaking-water-main-on-Grand-Avenue-3220180.php</a:t>
            </a:r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Apparent 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76" y="1209561"/>
            <a:ext cx="4289964" cy="43513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Also called </a:t>
            </a:r>
            <a:r>
              <a:rPr lang="en-US" sz="2000" i="1" dirty="0"/>
              <a:t>Paper</a:t>
            </a:r>
            <a:r>
              <a:rPr lang="en-US" sz="2000" dirty="0"/>
              <a:t> or </a:t>
            </a:r>
            <a:r>
              <a:rPr lang="en-US" sz="2000" i="1" dirty="0"/>
              <a:t>Economic</a:t>
            </a:r>
            <a:r>
              <a:rPr lang="en-US" sz="2000" dirty="0"/>
              <a:t> Losses – </a:t>
            </a:r>
            <a:r>
              <a:rPr lang="en-US" sz="2000" dirty="0" smtClean="0"/>
              <a:t>Water </a:t>
            </a:r>
            <a:r>
              <a:rPr lang="en-US" sz="2000" dirty="0"/>
              <a:t>that reaches a user, but is not properly measured or paid for</a:t>
            </a:r>
          </a:p>
          <a:p>
            <a:pPr lvl="3">
              <a:defRPr/>
            </a:pPr>
            <a:r>
              <a:rPr lang="en-US" sz="1800" dirty="0" smtClean="0"/>
              <a:t>Theft</a:t>
            </a:r>
            <a:endParaRPr lang="en-US" sz="1800" dirty="0"/>
          </a:p>
          <a:p>
            <a:pPr lvl="3">
              <a:defRPr/>
            </a:pPr>
            <a:r>
              <a:rPr lang="en-US" sz="1800" dirty="0"/>
              <a:t>Customer metering inaccuracies</a:t>
            </a:r>
          </a:p>
          <a:p>
            <a:pPr lvl="3">
              <a:defRPr/>
            </a:pPr>
            <a:r>
              <a:rPr lang="en-US" sz="1800" dirty="0"/>
              <a:t>Data handling errors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Reducing Apparent losses </a:t>
            </a:r>
            <a:r>
              <a:rPr lang="en-US" sz="2000" dirty="0" smtClean="0"/>
              <a:t>does not </a:t>
            </a:r>
            <a:r>
              <a:rPr lang="en-US" sz="2000" i="1" dirty="0" smtClean="0"/>
              <a:t>create any new water, </a:t>
            </a:r>
            <a:r>
              <a:rPr lang="en-US" sz="2000" dirty="0" smtClean="0"/>
              <a:t>but</a:t>
            </a:r>
            <a:r>
              <a:rPr lang="en-US" sz="2000" i="1" dirty="0" smtClean="0"/>
              <a:t> </a:t>
            </a:r>
            <a:r>
              <a:rPr lang="en-US" sz="2000" dirty="0" smtClean="0"/>
              <a:t>increases utility revenue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Associated values may be different than those of Real Losses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i="1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8600"/>
            <a:ext cx="3251200" cy="2438400"/>
          </a:xfrm>
          <a:prstGeom prst="rect">
            <a:avLst/>
          </a:prstGeom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02" y="2950205"/>
            <a:ext cx="3496197" cy="261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5563518"/>
            <a:ext cx="4673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https</a:t>
            </a:r>
            <a:r>
              <a:rPr lang="en-US" sz="1100" dirty="0"/>
              <a:t>://www.townofclaytonnc.org/Public-Works/water-sewer.aspx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2688595"/>
            <a:ext cx="4013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Blazing the Path – Georgia’s Water Loss </a:t>
            </a:r>
            <a:r>
              <a:rPr lang="en-US" sz="1100" i="1" dirty="0" smtClean="0"/>
              <a:t>Control Program, </a:t>
            </a:r>
            <a:r>
              <a:rPr lang="en-US" sz="1100" dirty="0"/>
              <a:t>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67D38-9C88-4D13-938E-C08DBB91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990600"/>
          </a:xfrm>
        </p:spPr>
        <p:txBody>
          <a:bodyPr/>
          <a:lstStyle/>
          <a:p>
            <a:r>
              <a:rPr lang="en-US" dirty="0" smtClean="0"/>
              <a:t>Why track water loss?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A71F46-6591-4BD7-AF1E-26DFA6B01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7114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Reduction in water utility operating costs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Address Real Losses to reduce production costs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Address Apparent Losses to reduce water produced but not billed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Fits </a:t>
            </a:r>
            <a:r>
              <a:rPr lang="en-US" sz="2000" dirty="0"/>
              <a:t>into the big picture of water conservation and </a:t>
            </a:r>
            <a:r>
              <a:rPr lang="en-US" sz="2000" dirty="0" smtClean="0"/>
              <a:t>water efficiency, which demonstrates responsible water stewardship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EPD </a:t>
            </a:r>
            <a:r>
              <a:rPr lang="en-US" sz="2000" dirty="0"/>
              <a:t>permits water </a:t>
            </a:r>
            <a:r>
              <a:rPr lang="en-US" sz="2000" dirty="0" smtClean="0"/>
              <a:t>withdrawals based on demonstrated need and reasonable use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xmlns="" id="{23B13BBF-9560-47C8-8471-4AE99D2821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487871"/>
              </p:ext>
            </p:extLst>
          </p:nvPr>
        </p:nvGraphicFramePr>
        <p:xfrm>
          <a:off x="1905000" y="2819400"/>
          <a:ext cx="5491934" cy="371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llout: Line 5">
            <a:extLst>
              <a:ext uri="{FF2B5EF4-FFF2-40B4-BE49-F238E27FC236}">
                <a16:creationId xmlns:a16="http://schemas.microsoft.com/office/drawing/2014/main" xmlns="" id="{B1150B4F-8A07-4412-9CB5-E7475334AE4F}"/>
              </a:ext>
            </a:extLst>
          </p:cNvPr>
          <p:cNvSpPr/>
          <p:nvPr/>
        </p:nvSpPr>
        <p:spPr>
          <a:xfrm rot="20971739">
            <a:off x="7238094" y="3516805"/>
            <a:ext cx="1051034" cy="924911"/>
          </a:xfrm>
          <a:prstGeom prst="borderCallout1">
            <a:avLst>
              <a:gd name="adj1" fmla="val 72628"/>
              <a:gd name="adj2" fmla="val 433"/>
              <a:gd name="adj3" fmla="val 112558"/>
              <a:gd name="adj4" fmla="val -71288"/>
            </a:avLst>
          </a:prstGeom>
          <a:noFill/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Water Loss Assessment and Control </a:t>
            </a:r>
            <a:br>
              <a:rPr lang="en-US" sz="1200" b="1" dirty="0">
                <a:solidFill>
                  <a:srgbClr val="FF0000"/>
                </a:solidFill>
              </a:rPr>
            </a:br>
            <a:r>
              <a:rPr lang="en-US" sz="1200" b="1" dirty="0">
                <a:solidFill>
                  <a:srgbClr val="FF0000"/>
                </a:solidFill>
              </a:rPr>
              <a:t>is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5AA84E-7B56-4DE0-9D2F-C9D2D97ED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46" y="1981200"/>
            <a:ext cx="4982308" cy="381000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dirty="0" smtClean="0"/>
              <a:t>Tracking water loss in </a:t>
            </a:r>
            <a:r>
              <a:rPr lang="en-US" dirty="0" err="1" smtClean="0"/>
              <a:t>georgia</a:t>
            </a:r>
            <a:endParaRPr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Originated with the </a:t>
            </a:r>
            <a:r>
              <a:rPr altLang="en-US" sz="2000" dirty="0" smtClean="0"/>
              <a:t>W</a:t>
            </a:r>
            <a:r>
              <a:rPr lang="en-US" altLang="en-US" sz="2000" dirty="0" smtClean="0"/>
              <a:t>ater </a:t>
            </a:r>
            <a:r>
              <a:rPr altLang="en-US" sz="2000" dirty="0" smtClean="0"/>
              <a:t>S</a:t>
            </a:r>
            <a:r>
              <a:rPr lang="en-US" altLang="en-US" sz="2000" dirty="0" smtClean="0"/>
              <a:t>tewardship </a:t>
            </a:r>
            <a:r>
              <a:rPr altLang="en-US" sz="2000" dirty="0" smtClean="0"/>
              <a:t>A</a:t>
            </a:r>
            <a:r>
              <a:rPr lang="en-US" altLang="en-US" sz="2000" dirty="0" smtClean="0"/>
              <a:t>ct</a:t>
            </a:r>
            <a:r>
              <a:rPr altLang="en-US" sz="2000" dirty="0" smtClean="0"/>
              <a:t> </a:t>
            </a:r>
            <a:r>
              <a:rPr lang="en-US" altLang="en-US" sz="2000" dirty="0" smtClean="0"/>
              <a:t>(WSA) </a:t>
            </a:r>
            <a:r>
              <a:rPr altLang="en-US" sz="2000" dirty="0" smtClean="0"/>
              <a:t>enacted </a:t>
            </a:r>
            <a:r>
              <a:rPr altLang="en-US" sz="2000" dirty="0"/>
              <a:t>by 2010 </a:t>
            </a:r>
            <a:r>
              <a:rPr lang="en-US" altLang="en-US" sz="2000" dirty="0" smtClean="0"/>
              <a:t>Georgia </a:t>
            </a:r>
            <a:r>
              <a:rPr altLang="en-US" sz="2000" dirty="0" smtClean="0"/>
              <a:t>General </a:t>
            </a:r>
            <a:r>
              <a:rPr altLang="en-US" sz="2000" dirty="0"/>
              <a:t>Assembly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altLang="en-US" sz="2000" dirty="0"/>
              <a:t>Recognizes imminent </a:t>
            </a:r>
            <a:r>
              <a:rPr altLang="en-US" sz="2000" dirty="0" smtClean="0"/>
              <a:t>needs</a:t>
            </a:r>
            <a:r>
              <a:rPr lang="en-US" altLang="en-US" sz="2000" dirty="0" smtClean="0"/>
              <a:t> to</a:t>
            </a:r>
            <a:r>
              <a:rPr altLang="en-US" sz="2000" dirty="0" smtClean="0"/>
              <a:t>:</a:t>
            </a:r>
            <a:endParaRPr altLang="en-US" sz="2000" dirty="0"/>
          </a:p>
          <a:p>
            <a:pPr lvl="3"/>
            <a:r>
              <a:rPr lang="en-US" altLang="en-US" sz="1800" i="1" dirty="0">
                <a:cs typeface="Arial" panose="020B0604020202020204" pitchFamily="34" charset="0"/>
              </a:rPr>
              <a:t>C</a:t>
            </a:r>
            <a:r>
              <a:rPr lang="en-US" altLang="en-US" sz="1800" i="1" dirty="0" smtClean="0">
                <a:cs typeface="Arial" panose="020B0604020202020204" pitchFamily="34" charset="0"/>
              </a:rPr>
              <a:t>reate </a:t>
            </a:r>
            <a:r>
              <a:rPr lang="en-US" altLang="en-US" sz="1800" i="1" dirty="0">
                <a:cs typeface="Arial" panose="020B0604020202020204" pitchFamily="34" charset="0"/>
              </a:rPr>
              <a:t>a culture of water conservation </a:t>
            </a:r>
            <a:br>
              <a:rPr lang="en-US" altLang="en-US" sz="1800" i="1" dirty="0">
                <a:cs typeface="Arial" panose="020B0604020202020204" pitchFamily="34" charset="0"/>
              </a:rPr>
            </a:br>
            <a:r>
              <a:rPr lang="en-US" altLang="en-US" sz="1800" i="1" dirty="0">
                <a:cs typeface="Arial" panose="020B0604020202020204" pitchFamily="34" charset="0"/>
              </a:rPr>
              <a:t>in the State of Georgia</a:t>
            </a:r>
          </a:p>
          <a:p>
            <a:pPr lvl="3"/>
            <a:r>
              <a:rPr lang="en-US" altLang="en-US" sz="1800" i="1" dirty="0">
                <a:cs typeface="Arial" panose="020B0604020202020204" pitchFamily="34" charset="0"/>
              </a:rPr>
              <a:t>P</a:t>
            </a:r>
            <a:r>
              <a:rPr lang="en-US" altLang="en-US" sz="1800" i="1" dirty="0" smtClean="0">
                <a:cs typeface="Arial" panose="020B0604020202020204" pitchFamily="34" charset="0"/>
              </a:rPr>
              <a:t>lan </a:t>
            </a:r>
            <a:r>
              <a:rPr lang="en-US" altLang="en-US" sz="1800" i="1" dirty="0">
                <a:cs typeface="Arial" panose="020B0604020202020204" pitchFamily="34" charset="0"/>
              </a:rPr>
              <a:t>for water supply enhancement during future </a:t>
            </a:r>
            <a:br>
              <a:rPr lang="en-US" altLang="en-US" sz="1800" i="1" dirty="0">
                <a:cs typeface="Arial" panose="020B0604020202020204" pitchFamily="34" charset="0"/>
              </a:rPr>
            </a:br>
            <a:r>
              <a:rPr lang="en-US" altLang="en-US" sz="1800" i="1" dirty="0">
                <a:cs typeface="Arial" panose="020B0604020202020204" pitchFamily="34" charset="0"/>
              </a:rPr>
              <a:t>extreme drought conditions and water emergencies</a:t>
            </a:r>
          </a:p>
          <a:p>
            <a:pPr eaLnBrk="1" hangingPunct="1"/>
            <a:endParaRPr altLang="en-US" sz="1800" dirty="0"/>
          </a:p>
        </p:txBody>
      </p:sp>
      <p:pic>
        <p:nvPicPr>
          <p:cNvPr id="7" name="Picture 6" descr="https://encrypted-tbn2.gstatic.com/images?q=tbn:ANd9GcT9gwy7HSI0B-ea1drntVsHAvDSL8wwpGmLx88xNq4TlYpHTM66yQ">
            <a:extLst>
              <a:ext uri="{FF2B5EF4-FFF2-40B4-BE49-F238E27FC236}">
                <a16:creationId xmlns:a16="http://schemas.microsoft.com/office/drawing/2014/main" xmlns="" id="{F9FE1C87-F698-4BF5-BAF4-E5BDE51B0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3715" b="5205"/>
          <a:stretch/>
        </p:blipFill>
        <p:spPr bwMode="auto">
          <a:xfrm>
            <a:off x="990600" y="3962400"/>
            <a:ext cx="2928685" cy="16002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B8ED7D-DBAD-4A8A-9CB1-37191B6CA68D}"/>
              </a:ext>
            </a:extLst>
          </p:cNvPr>
          <p:cNvSpPr txBox="1"/>
          <p:nvPr/>
        </p:nvSpPr>
        <p:spPr>
          <a:xfrm>
            <a:off x="2838117" y="6475137"/>
            <a:ext cx="6309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https://atlantaregional.org/natural-resources/water-wars/tri-state-water-wars-background-and-history/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ing Mojo Panel Discussions_JDS 9-10-18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Morning Mojo Panel Discussions_JDS 9-10-18</Template>
  <TotalTime>11926</TotalTime>
  <Words>1582</Words>
  <Application>Microsoft Office PowerPoint</Application>
  <PresentationFormat>On-screen Show (4:3)</PresentationFormat>
  <Paragraphs>364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Morning Mojo Panel Discussions_JDS 9-10-18</vt:lpstr>
      <vt:lpstr>PowerPoint Presentation</vt:lpstr>
      <vt:lpstr>Presentation Outline</vt:lpstr>
      <vt:lpstr>What is water loss?</vt:lpstr>
      <vt:lpstr>Tracking Water Loss</vt:lpstr>
      <vt:lpstr>AWWA M36 Water Balance</vt:lpstr>
      <vt:lpstr>Real Losses</vt:lpstr>
      <vt:lpstr>Apparent Losses</vt:lpstr>
      <vt:lpstr>Why track water loss?</vt:lpstr>
      <vt:lpstr>Tracking water loss in georgia</vt:lpstr>
      <vt:lpstr>Rules for Public Water Systems to Improve Water Supply Efficiency</vt:lpstr>
      <vt:lpstr>The Present</vt:lpstr>
      <vt:lpstr>Permit renewals &amp; modifications The Future</vt:lpstr>
      <vt:lpstr>Water loss control program</vt:lpstr>
      <vt:lpstr>Permit renewals &amp; modifications The Future</vt:lpstr>
      <vt:lpstr>Demonstration of progress</vt:lpstr>
      <vt:lpstr>How do we recognize progress?</vt:lpstr>
      <vt:lpstr>How do we recognize progress?</vt:lpstr>
      <vt:lpstr>How do we recognize progress?</vt:lpstr>
      <vt:lpstr>How do we recognize progress?</vt:lpstr>
      <vt:lpstr>How do we recognize progress?</vt:lpstr>
      <vt:lpstr>How do we recognize progress?</vt:lpstr>
      <vt:lpstr>resources</vt:lpstr>
      <vt:lpstr>resources</vt:lpstr>
      <vt:lpstr>Questions?</vt:lpstr>
    </vt:vector>
  </TitlesOfParts>
  <Company>Georgia DNR Environmental Protection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Johanna</dc:creator>
  <cp:lastModifiedBy>Shea Buettner</cp:lastModifiedBy>
  <cp:revision>127</cp:revision>
  <dcterms:created xsi:type="dcterms:W3CDTF">2019-02-07T14:39:03Z</dcterms:created>
  <dcterms:modified xsi:type="dcterms:W3CDTF">2019-05-30T15:05:06Z</dcterms:modified>
</cp:coreProperties>
</file>