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5" r:id="rId2"/>
    <p:sldId id="256" r:id="rId3"/>
    <p:sldId id="264" r:id="rId4"/>
    <p:sldId id="257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IKim\Desktop\Precipitation%20CD1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IKim\Desktop\Precipitation%20CD1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IKim\Desktop\Precipitation%20CD1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IKim\Desktop\Precipitation%20CD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800" b="1" i="0" baseline="0">
                <a:effectLst/>
              </a:rPr>
              <a:t>CD1 - Precitation, One Month</a:t>
            </a:r>
            <a:endParaRPr lang="en-US">
              <a:effectLst/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19871935749376"/>
          <c:y val="8.5005169808319417E-2"/>
          <c:w val="0.84360494652383256"/>
          <c:h val="0.82154696572019403"/>
        </c:manualLayout>
      </c:layout>
      <c:areaChart>
        <c:grouping val="standard"/>
        <c:varyColors val="0"/>
        <c:ser>
          <c:idx val="9"/>
          <c:order val="0"/>
          <c:tx>
            <c:strRef>
              <c:f>'Data-Precipitation'!$A$8</c:f>
              <c:strCache>
                <c:ptCount val="1"/>
                <c:pt idx="0">
                  <c:v>Driest 35%</c:v>
                </c:pt>
              </c:strCache>
            </c:strRef>
          </c:tx>
          <c:spPr>
            <a:solidFill>
              <a:srgbClr val="00B050"/>
            </a:solidFill>
          </c:spPr>
          <c:cat>
            <c:strRef>
              <c:f>'Data-Precipitation'!$B$4:$M$4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 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'Data-Precipitation'!$B$8:$M$8</c:f>
              <c:numCache>
                <c:formatCode>_(* #,##0.00_);_(* \(#,##0.00\);_(* "-"??_);_(@_)</c:formatCode>
                <c:ptCount val="12"/>
                <c:pt idx="0">
                  <c:v>3.903</c:v>
                </c:pt>
                <c:pt idx="1">
                  <c:v>3.9989999999999997</c:v>
                </c:pt>
                <c:pt idx="2">
                  <c:v>4.5564999999999998</c:v>
                </c:pt>
                <c:pt idx="3">
                  <c:v>3.5829999999999997</c:v>
                </c:pt>
                <c:pt idx="4">
                  <c:v>3.109</c:v>
                </c:pt>
                <c:pt idx="5">
                  <c:v>3.145</c:v>
                </c:pt>
                <c:pt idx="6">
                  <c:v>4.0194999999999999</c:v>
                </c:pt>
                <c:pt idx="7">
                  <c:v>3.37</c:v>
                </c:pt>
                <c:pt idx="8">
                  <c:v>2.5129999999999999</c:v>
                </c:pt>
                <c:pt idx="9">
                  <c:v>2.2249999999999996</c:v>
                </c:pt>
                <c:pt idx="10">
                  <c:v>2.7530000000000001</c:v>
                </c:pt>
                <c:pt idx="11">
                  <c:v>3.69</c:v>
                </c:pt>
              </c:numCache>
            </c:numRef>
          </c:val>
        </c:ser>
        <c:ser>
          <c:idx val="6"/>
          <c:order val="1"/>
          <c:tx>
            <c:strRef>
              <c:f>'Data-Precipitation'!$A$7</c:f>
              <c:strCache>
                <c:ptCount val="1"/>
                <c:pt idx="0">
                  <c:v>Driest 20%</c:v>
                </c:pt>
              </c:strCache>
            </c:strRef>
          </c:tx>
          <c:spPr>
            <a:solidFill>
              <a:schemeClr val="accent3">
                <a:lumMod val="40000"/>
                <a:lumOff val="60000"/>
              </a:schemeClr>
            </a:solidFill>
          </c:spPr>
          <c:cat>
            <c:strRef>
              <c:f>'Data-Precipitation'!$B$4:$M$4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 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'Data-Precipitation'!$B$7:$M$7</c:f>
              <c:numCache>
                <c:formatCode>_(* #,##0.00_);_(* \(#,##0.00\);_(* "-"??_);_(@_)</c:formatCode>
                <c:ptCount val="12"/>
                <c:pt idx="0">
                  <c:v>3.286</c:v>
                </c:pt>
                <c:pt idx="1">
                  <c:v>2.9580000000000002</c:v>
                </c:pt>
                <c:pt idx="2">
                  <c:v>3.8279999999999998</c:v>
                </c:pt>
                <c:pt idx="3">
                  <c:v>2.6320000000000001</c:v>
                </c:pt>
                <c:pt idx="4">
                  <c:v>2.4060000000000001</c:v>
                </c:pt>
                <c:pt idx="5">
                  <c:v>2.4380000000000002</c:v>
                </c:pt>
                <c:pt idx="6">
                  <c:v>3.3820000000000001</c:v>
                </c:pt>
                <c:pt idx="7">
                  <c:v>2.6059999999999999</c:v>
                </c:pt>
                <c:pt idx="8">
                  <c:v>1.6220000000000001</c:v>
                </c:pt>
                <c:pt idx="9">
                  <c:v>1.54</c:v>
                </c:pt>
                <c:pt idx="10">
                  <c:v>2.1840000000000002</c:v>
                </c:pt>
                <c:pt idx="11">
                  <c:v>2.92</c:v>
                </c:pt>
              </c:numCache>
            </c:numRef>
          </c:val>
        </c:ser>
        <c:ser>
          <c:idx val="4"/>
          <c:order val="2"/>
          <c:tx>
            <c:strRef>
              <c:f>'Data-Precipitation'!$A$6</c:f>
              <c:strCache>
                <c:ptCount val="1"/>
                <c:pt idx="0">
                  <c:v>Driest 10%</c:v>
                </c:pt>
              </c:strCache>
            </c:strRef>
          </c:tx>
          <c:spPr>
            <a:solidFill>
              <a:schemeClr val="accent2">
                <a:lumMod val="40000"/>
                <a:lumOff val="60000"/>
              </a:schemeClr>
            </a:solidFill>
          </c:spPr>
          <c:cat>
            <c:strRef>
              <c:f>'Data-Precipitation'!$B$4:$M$4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 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'Data-Precipitation'!$B$6:$M$6</c:f>
              <c:numCache>
                <c:formatCode>_(* #,##0.00_);_(* \(#,##0.00\);_(* "-"??_);_(@_)</c:formatCode>
                <c:ptCount val="12"/>
                <c:pt idx="0">
                  <c:v>2.6970000000000001</c:v>
                </c:pt>
                <c:pt idx="1">
                  <c:v>2.33</c:v>
                </c:pt>
                <c:pt idx="2">
                  <c:v>3.0270000000000001</c:v>
                </c:pt>
                <c:pt idx="3">
                  <c:v>1.9179999999999999</c:v>
                </c:pt>
                <c:pt idx="4">
                  <c:v>1.83</c:v>
                </c:pt>
                <c:pt idx="5">
                  <c:v>2.0869999999999997</c:v>
                </c:pt>
                <c:pt idx="6">
                  <c:v>2.71</c:v>
                </c:pt>
                <c:pt idx="7">
                  <c:v>2.1890000000000001</c:v>
                </c:pt>
                <c:pt idx="8">
                  <c:v>1.0450000000000002</c:v>
                </c:pt>
                <c:pt idx="9">
                  <c:v>0.77</c:v>
                </c:pt>
                <c:pt idx="10">
                  <c:v>1.3280000000000001</c:v>
                </c:pt>
                <c:pt idx="11">
                  <c:v>2.14</c:v>
                </c:pt>
              </c:numCache>
            </c:numRef>
          </c:val>
        </c:ser>
        <c:ser>
          <c:idx val="0"/>
          <c:order val="3"/>
          <c:tx>
            <c:strRef>
              <c:f>'Data-Precipitation'!$A$5</c:f>
              <c:strCache>
                <c:ptCount val="1"/>
                <c:pt idx="0">
                  <c:v>Driest 5%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cat>
            <c:strRef>
              <c:f>'Data-Precipitation'!$B$4:$M$4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 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'Data-Precipitation'!$B$5:$M$5</c:f>
              <c:numCache>
                <c:formatCode>_(* #,##0.00_);_(* \(#,##0.00\);_(* "-"??_);_(@_)</c:formatCode>
                <c:ptCount val="12"/>
                <c:pt idx="0">
                  <c:v>2.3085</c:v>
                </c:pt>
                <c:pt idx="1">
                  <c:v>1.9105000000000001</c:v>
                </c:pt>
                <c:pt idx="2">
                  <c:v>2.0794999999999999</c:v>
                </c:pt>
                <c:pt idx="3">
                  <c:v>1.6294999999999999</c:v>
                </c:pt>
                <c:pt idx="4">
                  <c:v>1.2970000000000002</c:v>
                </c:pt>
                <c:pt idx="5">
                  <c:v>1.6835</c:v>
                </c:pt>
                <c:pt idx="6">
                  <c:v>2.2080000000000002</c:v>
                </c:pt>
                <c:pt idx="7">
                  <c:v>1.5980000000000001</c:v>
                </c:pt>
                <c:pt idx="8">
                  <c:v>0.80750000000000011</c:v>
                </c:pt>
                <c:pt idx="9">
                  <c:v>0.49399999999999999</c:v>
                </c:pt>
                <c:pt idx="10">
                  <c:v>1.0170000000000001</c:v>
                </c:pt>
                <c:pt idx="11">
                  <c:v>1.7690000000000001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8835072"/>
        <c:axId val="78837248"/>
      </c:areaChart>
      <c:lineChart>
        <c:grouping val="standard"/>
        <c:varyColors val="0"/>
        <c:ser>
          <c:idx val="3"/>
          <c:order val="4"/>
          <c:tx>
            <c:strRef>
              <c:f>'Data-Precipitation'!$A$9</c:f>
              <c:strCache>
                <c:ptCount val="1"/>
                <c:pt idx="0">
                  <c:v>Y2007</c:v>
                </c:pt>
              </c:strCache>
            </c:strRef>
          </c:tx>
          <c:spPr>
            <a:ln>
              <a:solidFill>
                <a:srgbClr val="FFC000"/>
              </a:solidFill>
            </a:ln>
          </c:spPr>
          <c:marker>
            <c:symbol val="plus"/>
            <c:size val="11"/>
            <c:spPr>
              <a:solidFill>
                <a:srgbClr val="FFC000"/>
              </a:solidFill>
              <a:ln>
                <a:solidFill>
                  <a:srgbClr val="FFC000"/>
                </a:solidFill>
              </a:ln>
            </c:spPr>
          </c:marker>
          <c:cat>
            <c:strRef>
              <c:f>'Data-Precipitation'!$B$4:$M$4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 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'Data-Precipitation'!$B$9:$M$9</c:f>
              <c:numCache>
                <c:formatCode>0.00</c:formatCode>
                <c:ptCount val="12"/>
                <c:pt idx="0">
                  <c:v>3.35</c:v>
                </c:pt>
                <c:pt idx="1">
                  <c:v>2.1</c:v>
                </c:pt>
                <c:pt idx="2">
                  <c:v>2.0699999999999998</c:v>
                </c:pt>
                <c:pt idx="3">
                  <c:v>2.23</c:v>
                </c:pt>
                <c:pt idx="4">
                  <c:v>0.57999999999999996</c:v>
                </c:pt>
                <c:pt idx="5">
                  <c:v>2.4300000000000002</c:v>
                </c:pt>
                <c:pt idx="6">
                  <c:v>4.8600000000000003</c:v>
                </c:pt>
                <c:pt idx="7">
                  <c:v>1.23</c:v>
                </c:pt>
                <c:pt idx="8">
                  <c:v>2.5</c:v>
                </c:pt>
                <c:pt idx="9">
                  <c:v>2.73</c:v>
                </c:pt>
                <c:pt idx="10">
                  <c:v>2.75</c:v>
                </c:pt>
                <c:pt idx="11">
                  <c:v>4.09</c:v>
                </c:pt>
              </c:numCache>
            </c:numRef>
          </c:val>
          <c:smooth val="0"/>
        </c:ser>
        <c:ser>
          <c:idx val="2"/>
          <c:order val="5"/>
          <c:tx>
            <c:strRef>
              <c:f>'Data-Precipitation'!$A$10</c:f>
              <c:strCache>
                <c:ptCount val="1"/>
                <c:pt idx="0">
                  <c:v>Y2011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marker>
            <c:symbol val="triangle"/>
            <c:size val="11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'Data-Precipitation'!$B$4:$M$4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 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'Data-Precipitation'!$B$10:$M$10</c:f>
              <c:numCache>
                <c:formatCode>0.00</c:formatCode>
                <c:ptCount val="12"/>
                <c:pt idx="0">
                  <c:v>3.67</c:v>
                </c:pt>
                <c:pt idx="1">
                  <c:v>2.79</c:v>
                </c:pt>
                <c:pt idx="2">
                  <c:v>10.4</c:v>
                </c:pt>
                <c:pt idx="3">
                  <c:v>6.22</c:v>
                </c:pt>
                <c:pt idx="4">
                  <c:v>1.65</c:v>
                </c:pt>
                <c:pt idx="5">
                  <c:v>4.29</c:v>
                </c:pt>
                <c:pt idx="6">
                  <c:v>4.03</c:v>
                </c:pt>
                <c:pt idx="7">
                  <c:v>0.86</c:v>
                </c:pt>
                <c:pt idx="8">
                  <c:v>7.21</c:v>
                </c:pt>
                <c:pt idx="9">
                  <c:v>2.16</c:v>
                </c:pt>
                <c:pt idx="10">
                  <c:v>6.13</c:v>
                </c:pt>
                <c:pt idx="11">
                  <c:v>5.25</c:v>
                </c:pt>
              </c:numCache>
            </c:numRef>
          </c:val>
          <c:smooth val="0"/>
        </c:ser>
        <c:ser>
          <c:idx val="1"/>
          <c:order val="6"/>
          <c:tx>
            <c:strRef>
              <c:f>'Data-Precipitation'!$A$11</c:f>
              <c:strCache>
                <c:ptCount val="1"/>
                <c:pt idx="0">
                  <c:v>Y2014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square"/>
            <c:size val="11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</c:marker>
          <c:dPt>
            <c:idx val="2"/>
            <c:marker>
              <c:symbol val="x"/>
              <c:size val="11"/>
            </c:marker>
            <c:bubble3D val="0"/>
          </c:dPt>
          <c:dPt>
            <c:idx val="3"/>
            <c:marker>
              <c:symbol val="x"/>
              <c:size val="11"/>
            </c:marker>
            <c:bubble3D val="0"/>
          </c:dPt>
          <c:cat>
            <c:strRef>
              <c:f>'Data-Precipitation'!$B$4:$M$4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 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'Data-Precipitation'!$B$11:$J$11</c:f>
              <c:numCache>
                <c:formatCode>0.00</c:formatCode>
                <c:ptCount val="9"/>
                <c:pt idx="0">
                  <c:v>2.58</c:v>
                </c:pt>
                <c:pt idx="1">
                  <c:v>4.5</c:v>
                </c:pt>
                <c:pt idx="2">
                  <c:v>3.83</c:v>
                </c:pt>
                <c:pt idx="3">
                  <c:v>6.42</c:v>
                </c:pt>
                <c:pt idx="4">
                  <c:v>3.96</c:v>
                </c:pt>
                <c:pt idx="5">
                  <c:v>5.65</c:v>
                </c:pt>
                <c:pt idx="6">
                  <c:v>2.1</c:v>
                </c:pt>
                <c:pt idx="7">
                  <c:v>3.6</c:v>
                </c:pt>
                <c:pt idx="8">
                  <c:v>2.42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8835072"/>
        <c:axId val="78837248"/>
      </c:lineChart>
      <c:catAx>
        <c:axId val="78835072"/>
        <c:scaling>
          <c:orientation val="minMax"/>
        </c:scaling>
        <c:delete val="0"/>
        <c:axPos val="b"/>
        <c:majorGridlines>
          <c:spPr>
            <a:ln>
              <a:prstDash val="sysDash"/>
            </a:ln>
          </c:spPr>
        </c:majorGridlines>
        <c:majorTickMark val="none"/>
        <c:minorTickMark val="none"/>
        <c:tickLblPos val="nextTo"/>
        <c:crossAx val="78837248"/>
        <c:crosses val="autoZero"/>
        <c:auto val="1"/>
        <c:lblAlgn val="ctr"/>
        <c:lblOffset val="100"/>
        <c:noMultiLvlLbl val="0"/>
      </c:catAx>
      <c:valAx>
        <c:axId val="78837248"/>
        <c:scaling>
          <c:orientation val="minMax"/>
        </c:scaling>
        <c:delete val="0"/>
        <c:axPos val="l"/>
        <c:majorGridlines>
          <c:spPr>
            <a:ln>
              <a:prstDash val="sysDash"/>
            </a:ln>
          </c:spPr>
        </c:majorGridlines>
        <c:title>
          <c:tx>
            <c:rich>
              <a:bodyPr rot="-5400000" vert="horz"/>
              <a:lstStyle/>
              <a:p>
                <a:pPr marL="0" marR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10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800" b="1" i="0" baseline="0">
                    <a:effectLst/>
                  </a:rPr>
                  <a:t>Monthly Precipitation (inches)</a:t>
                </a:r>
                <a:endParaRPr lang="en-US">
                  <a:effectLst/>
                </a:endParaRPr>
              </a:p>
              <a:p>
                <a:pPr marL="0" marR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10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rich>
          </c:tx>
          <c:layout/>
          <c:overlay val="0"/>
        </c:title>
        <c:numFmt formatCode="#,##0" sourceLinked="0"/>
        <c:majorTickMark val="none"/>
        <c:minorTickMark val="none"/>
        <c:tickLblPos val="nextTo"/>
        <c:crossAx val="78835072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75180385562410645"/>
          <c:y val="0.15065235027439755"/>
          <c:w val="0.10811550542660886"/>
          <c:h val="0.21761476487148637"/>
        </c:manualLayout>
      </c:layout>
      <c:overlay val="0"/>
      <c:spPr>
        <a:solidFill>
          <a:schemeClr val="bg1"/>
        </a:solidFill>
      </c:spPr>
    </c:legend>
    <c:plotVisOnly val="1"/>
    <c:dispBlanksAs val="zero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800" b="1" i="0" baseline="0">
                <a:effectLst/>
              </a:rPr>
              <a:t>CD1 - Precitation, Cumulative 3 Month Averages</a:t>
            </a:r>
            <a:endParaRPr lang="en-US">
              <a:effectLst/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19871935749376"/>
          <c:y val="8.5005169808319417E-2"/>
          <c:w val="0.84360494652383256"/>
          <c:h val="0.82154696572019403"/>
        </c:manualLayout>
      </c:layout>
      <c:areaChart>
        <c:grouping val="standard"/>
        <c:varyColors val="0"/>
        <c:ser>
          <c:idx val="9"/>
          <c:order val="0"/>
          <c:tx>
            <c:strRef>
              <c:f>'Data-Precipitation'!$A$18</c:f>
              <c:strCache>
                <c:ptCount val="1"/>
                <c:pt idx="0">
                  <c:v>Driest 35%-3m ave</c:v>
                </c:pt>
              </c:strCache>
            </c:strRef>
          </c:tx>
          <c:spPr>
            <a:solidFill>
              <a:srgbClr val="00B050"/>
            </a:solidFill>
          </c:spPr>
          <c:cat>
            <c:strRef>
              <c:f>'Data-Precipitation'!$B$4:$M$4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 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'Data-Precipitation'!$B$18:$M$18</c:f>
              <c:numCache>
                <c:formatCode>_(* #,##0.00_);_(* \(#,##0.00\);_(* "-"??_);_(@_)</c:formatCode>
                <c:ptCount val="12"/>
                <c:pt idx="0">
                  <c:v>4.1316666666666668</c:v>
                </c:pt>
                <c:pt idx="1">
                  <c:v>4.367</c:v>
                </c:pt>
                <c:pt idx="2">
                  <c:v>4.7594999999999992</c:v>
                </c:pt>
                <c:pt idx="3">
                  <c:v>4.5775000000000006</c:v>
                </c:pt>
                <c:pt idx="4">
                  <c:v>4.2664999999999997</c:v>
                </c:pt>
                <c:pt idx="5">
                  <c:v>3.6964999999999999</c:v>
                </c:pt>
                <c:pt idx="6">
                  <c:v>3.7631666666666668</c:v>
                </c:pt>
                <c:pt idx="7">
                  <c:v>3.8628333333333327</c:v>
                </c:pt>
                <c:pt idx="8">
                  <c:v>3.7251666666666665</c:v>
                </c:pt>
                <c:pt idx="9">
                  <c:v>2.9579999999999997</c:v>
                </c:pt>
                <c:pt idx="10">
                  <c:v>2.6640000000000001</c:v>
                </c:pt>
                <c:pt idx="11">
                  <c:v>3.3763333333333332</c:v>
                </c:pt>
              </c:numCache>
            </c:numRef>
          </c:val>
        </c:ser>
        <c:ser>
          <c:idx val="6"/>
          <c:order val="1"/>
          <c:tx>
            <c:strRef>
              <c:f>'Data-Precipitation'!$A$17</c:f>
              <c:strCache>
                <c:ptCount val="1"/>
                <c:pt idx="0">
                  <c:v>Driest 20%-3m ave</c:v>
                </c:pt>
              </c:strCache>
            </c:strRef>
          </c:tx>
          <c:spPr>
            <a:solidFill>
              <a:schemeClr val="accent3">
                <a:lumMod val="40000"/>
                <a:lumOff val="60000"/>
              </a:schemeClr>
            </a:solidFill>
          </c:spPr>
          <c:cat>
            <c:strRef>
              <c:f>'Data-Precipitation'!$B$4:$M$4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 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'Data-Precipitation'!$B$17:$M$17</c:f>
              <c:numCache>
                <c:formatCode>_(* #,##0.00_);_(* \(#,##0.00\);_(* "-"??_);_(@_)</c:formatCode>
                <c:ptCount val="12"/>
                <c:pt idx="0">
                  <c:v>3.3606666666666669</c:v>
                </c:pt>
                <c:pt idx="1">
                  <c:v>3.8606666666666669</c:v>
                </c:pt>
                <c:pt idx="2">
                  <c:v>4.0493333333333341</c:v>
                </c:pt>
                <c:pt idx="3">
                  <c:v>3.7760000000000007</c:v>
                </c:pt>
                <c:pt idx="4">
                  <c:v>3.5346666666666668</c:v>
                </c:pt>
                <c:pt idx="5">
                  <c:v>3.1920000000000002</c:v>
                </c:pt>
                <c:pt idx="6">
                  <c:v>3.3339999999999996</c:v>
                </c:pt>
                <c:pt idx="7">
                  <c:v>3.3873333333333333</c:v>
                </c:pt>
                <c:pt idx="8">
                  <c:v>3.3586666666666667</c:v>
                </c:pt>
                <c:pt idx="9">
                  <c:v>2.5366666666666666</c:v>
                </c:pt>
                <c:pt idx="10">
                  <c:v>2.3280000000000003</c:v>
                </c:pt>
                <c:pt idx="11">
                  <c:v>3.0540000000000003</c:v>
                </c:pt>
              </c:numCache>
            </c:numRef>
          </c:val>
        </c:ser>
        <c:ser>
          <c:idx val="4"/>
          <c:order val="2"/>
          <c:tx>
            <c:strRef>
              <c:f>'Data-Precipitation'!$A$16</c:f>
              <c:strCache>
                <c:ptCount val="1"/>
                <c:pt idx="0">
                  <c:v>Driest 10%-3m ave</c:v>
                </c:pt>
              </c:strCache>
            </c:strRef>
          </c:tx>
          <c:spPr>
            <a:solidFill>
              <a:schemeClr val="accent2">
                <a:lumMod val="40000"/>
                <a:lumOff val="60000"/>
              </a:schemeClr>
            </a:solidFill>
          </c:spPr>
          <c:cat>
            <c:strRef>
              <c:f>'Data-Precipitation'!$B$4:$M$4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 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'Data-Precipitation'!$B$16:$M$16</c:f>
              <c:numCache>
                <c:formatCode>_(* #,##0.00_);_(* \(#,##0.00\);_(* "-"??_);_(@_)</c:formatCode>
                <c:ptCount val="12"/>
                <c:pt idx="0">
                  <c:v>2.8486666666666669</c:v>
                </c:pt>
                <c:pt idx="1">
                  <c:v>3.3193333333333337</c:v>
                </c:pt>
                <c:pt idx="2">
                  <c:v>3.6366666666666667</c:v>
                </c:pt>
                <c:pt idx="3">
                  <c:v>3.3306666666666671</c:v>
                </c:pt>
                <c:pt idx="4">
                  <c:v>3.0423333333333331</c:v>
                </c:pt>
                <c:pt idx="5">
                  <c:v>2.7496666666666667</c:v>
                </c:pt>
                <c:pt idx="6">
                  <c:v>2.9096666666666668</c:v>
                </c:pt>
                <c:pt idx="7">
                  <c:v>2.9653333333333336</c:v>
                </c:pt>
                <c:pt idx="8">
                  <c:v>2.8693333333333331</c:v>
                </c:pt>
                <c:pt idx="9">
                  <c:v>2.1533333333333333</c:v>
                </c:pt>
                <c:pt idx="10">
                  <c:v>1.9886666666666666</c:v>
                </c:pt>
                <c:pt idx="11">
                  <c:v>2.4793333333333329</c:v>
                </c:pt>
              </c:numCache>
            </c:numRef>
          </c:val>
        </c:ser>
        <c:ser>
          <c:idx val="0"/>
          <c:order val="3"/>
          <c:tx>
            <c:strRef>
              <c:f>'Data-Precipitation'!$A$15</c:f>
              <c:strCache>
                <c:ptCount val="1"/>
                <c:pt idx="0">
                  <c:v>Driest 5%-3m ave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cat>
            <c:strRef>
              <c:f>'Data-Precipitation'!$B$4:$M$4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 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'Data-Precipitation'!$B$15:$M$15</c:f>
              <c:numCache>
                <c:formatCode>_(* #,##0.00_);_(* \(#,##0.00\);_(* "-"??_);_(@_)</c:formatCode>
                <c:ptCount val="12"/>
                <c:pt idx="0">
                  <c:v>2.7110000000000003</c:v>
                </c:pt>
                <c:pt idx="1">
                  <c:v>3.0343333333333331</c:v>
                </c:pt>
                <c:pt idx="2">
                  <c:v>3.2521666666666667</c:v>
                </c:pt>
                <c:pt idx="3">
                  <c:v>2.9431666666666669</c:v>
                </c:pt>
                <c:pt idx="4">
                  <c:v>2.8809999999999993</c:v>
                </c:pt>
                <c:pt idx="5">
                  <c:v>2.4750000000000001</c:v>
                </c:pt>
                <c:pt idx="6">
                  <c:v>2.4741666666666666</c:v>
                </c:pt>
                <c:pt idx="7">
                  <c:v>2.6123333333333334</c:v>
                </c:pt>
                <c:pt idx="8">
                  <c:v>2.6053333333333333</c:v>
                </c:pt>
                <c:pt idx="9">
                  <c:v>2.0583333333333336</c:v>
                </c:pt>
                <c:pt idx="10">
                  <c:v>1.6240000000000001</c:v>
                </c:pt>
                <c:pt idx="11">
                  <c:v>2.2486666666666668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0739712"/>
        <c:axId val="82060800"/>
      </c:areaChart>
      <c:lineChart>
        <c:grouping val="standard"/>
        <c:varyColors val="0"/>
        <c:ser>
          <c:idx val="3"/>
          <c:order val="4"/>
          <c:tx>
            <c:strRef>
              <c:f>'Data-Precipitation'!$A$19</c:f>
              <c:strCache>
                <c:ptCount val="1"/>
                <c:pt idx="0">
                  <c:v>Y2007-3m ave</c:v>
                </c:pt>
              </c:strCache>
            </c:strRef>
          </c:tx>
          <c:spPr>
            <a:ln>
              <a:solidFill>
                <a:srgbClr val="FFC000"/>
              </a:solidFill>
            </a:ln>
          </c:spPr>
          <c:marker>
            <c:symbol val="plus"/>
            <c:size val="11"/>
            <c:spPr>
              <a:solidFill>
                <a:srgbClr val="FFC000"/>
              </a:solidFill>
              <a:ln>
                <a:solidFill>
                  <a:srgbClr val="FFC000"/>
                </a:solidFill>
              </a:ln>
            </c:spPr>
          </c:marker>
          <c:cat>
            <c:strRef>
              <c:f>'Data-Precipitation'!$B$4:$M$4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 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'Data-Precipitation'!$B$19:$M$19</c:f>
              <c:numCache>
                <c:formatCode>0.00</c:formatCode>
                <c:ptCount val="12"/>
                <c:pt idx="0">
                  <c:v>3.206666666666667</c:v>
                </c:pt>
                <c:pt idx="1">
                  <c:v>2.5500000000000003</c:v>
                </c:pt>
                <c:pt idx="2">
                  <c:v>2.5066666666666664</c:v>
                </c:pt>
                <c:pt idx="3">
                  <c:v>2.1333333333333333</c:v>
                </c:pt>
                <c:pt idx="4">
                  <c:v>1.6266666666666667</c:v>
                </c:pt>
                <c:pt idx="5">
                  <c:v>1.7466666666666668</c:v>
                </c:pt>
                <c:pt idx="6">
                  <c:v>2.6233333333333335</c:v>
                </c:pt>
                <c:pt idx="7">
                  <c:v>2.8400000000000003</c:v>
                </c:pt>
                <c:pt idx="8">
                  <c:v>2.8633333333333333</c:v>
                </c:pt>
                <c:pt idx="9">
                  <c:v>2.1533333333333333</c:v>
                </c:pt>
                <c:pt idx="10">
                  <c:v>2.66</c:v>
                </c:pt>
                <c:pt idx="11">
                  <c:v>3.19</c:v>
                </c:pt>
              </c:numCache>
            </c:numRef>
          </c:val>
          <c:smooth val="0"/>
        </c:ser>
        <c:ser>
          <c:idx val="2"/>
          <c:order val="5"/>
          <c:tx>
            <c:strRef>
              <c:f>'Data-Precipitation'!$A$20</c:f>
              <c:strCache>
                <c:ptCount val="1"/>
                <c:pt idx="0">
                  <c:v>Y2011-3m ave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marker>
            <c:symbol val="triangle"/>
            <c:size val="11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'Data-Precipitation'!$B$4:$M$4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 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'Data-Precipitation'!$B$20:$M$20</c:f>
              <c:numCache>
                <c:formatCode>0.00</c:formatCode>
                <c:ptCount val="12"/>
                <c:pt idx="0">
                  <c:v>3.4266666666666663</c:v>
                </c:pt>
                <c:pt idx="1">
                  <c:v>3.1266666666666665</c:v>
                </c:pt>
                <c:pt idx="2">
                  <c:v>5.62</c:v>
                </c:pt>
                <c:pt idx="3">
                  <c:v>6.47</c:v>
                </c:pt>
                <c:pt idx="4">
                  <c:v>6.09</c:v>
                </c:pt>
                <c:pt idx="5">
                  <c:v>4.0533333333333337</c:v>
                </c:pt>
                <c:pt idx="6">
                  <c:v>3.3233333333333328</c:v>
                </c:pt>
                <c:pt idx="7">
                  <c:v>3.06</c:v>
                </c:pt>
                <c:pt idx="8">
                  <c:v>4.0333333333333341</c:v>
                </c:pt>
                <c:pt idx="9">
                  <c:v>3.41</c:v>
                </c:pt>
                <c:pt idx="10">
                  <c:v>5.166666666666667</c:v>
                </c:pt>
                <c:pt idx="11">
                  <c:v>4.5133333333333328</c:v>
                </c:pt>
              </c:numCache>
            </c:numRef>
          </c:val>
          <c:smooth val="0"/>
        </c:ser>
        <c:ser>
          <c:idx val="1"/>
          <c:order val="6"/>
          <c:tx>
            <c:strRef>
              <c:f>'Data-Precipitation'!$A$21</c:f>
              <c:strCache>
                <c:ptCount val="1"/>
                <c:pt idx="0">
                  <c:v>Y2014-3m ave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square"/>
            <c:size val="11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</c:marker>
          <c:dPt>
            <c:idx val="2"/>
            <c:marker>
              <c:symbol val="x"/>
              <c:size val="11"/>
            </c:marker>
            <c:bubble3D val="0"/>
          </c:dPt>
          <c:dPt>
            <c:idx val="3"/>
            <c:marker>
              <c:symbol val="x"/>
              <c:size val="11"/>
            </c:marker>
            <c:bubble3D val="0"/>
          </c:dPt>
          <c:cat>
            <c:strRef>
              <c:f>'Data-Precipitation'!$B$4:$M$4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 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'Data-Precipitation'!$B$21:$J$21</c:f>
              <c:numCache>
                <c:formatCode>0.00</c:formatCode>
                <c:ptCount val="9"/>
                <c:pt idx="0">
                  <c:v>5.2633333333333336</c:v>
                </c:pt>
                <c:pt idx="1">
                  <c:v>5.2933333333333339</c:v>
                </c:pt>
                <c:pt idx="2">
                  <c:v>3.6366666666666667</c:v>
                </c:pt>
                <c:pt idx="3">
                  <c:v>4.916666666666667</c:v>
                </c:pt>
                <c:pt idx="4">
                  <c:v>4.7366666666666672</c:v>
                </c:pt>
                <c:pt idx="5">
                  <c:v>5.3433333333333337</c:v>
                </c:pt>
                <c:pt idx="6">
                  <c:v>3.9033333333333329</c:v>
                </c:pt>
                <c:pt idx="7">
                  <c:v>3.7833333333333332</c:v>
                </c:pt>
                <c:pt idx="8">
                  <c:v>2.706666666666667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0739712"/>
        <c:axId val="82060800"/>
      </c:lineChart>
      <c:catAx>
        <c:axId val="80739712"/>
        <c:scaling>
          <c:orientation val="minMax"/>
        </c:scaling>
        <c:delete val="0"/>
        <c:axPos val="b"/>
        <c:majorGridlines>
          <c:spPr>
            <a:ln>
              <a:prstDash val="sysDash"/>
            </a:ln>
          </c:spPr>
        </c:majorGridlines>
        <c:majorTickMark val="none"/>
        <c:minorTickMark val="none"/>
        <c:tickLblPos val="nextTo"/>
        <c:crossAx val="82060800"/>
        <c:crosses val="autoZero"/>
        <c:auto val="1"/>
        <c:lblAlgn val="ctr"/>
        <c:lblOffset val="100"/>
        <c:noMultiLvlLbl val="0"/>
      </c:catAx>
      <c:valAx>
        <c:axId val="82060800"/>
        <c:scaling>
          <c:orientation val="minMax"/>
        </c:scaling>
        <c:delete val="0"/>
        <c:axPos val="l"/>
        <c:majorGridlines>
          <c:spPr>
            <a:ln>
              <a:prstDash val="sysDash"/>
            </a:ln>
          </c:spPr>
        </c:majorGridlines>
        <c:title>
          <c:tx>
            <c:rich>
              <a:bodyPr rot="-5400000" vert="horz"/>
              <a:lstStyle/>
              <a:p>
                <a:pPr marL="0" marR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10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800" b="1" i="0" baseline="0">
                    <a:effectLst/>
                  </a:rPr>
                  <a:t>Monthly Precipitation Ave (inches)</a:t>
                </a:r>
                <a:endParaRPr lang="en-US">
                  <a:effectLst/>
                </a:endParaRPr>
              </a:p>
              <a:p>
                <a:pPr marL="0" marR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10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rich>
          </c:tx>
          <c:layout/>
          <c:overlay val="0"/>
        </c:title>
        <c:numFmt formatCode="#,##0" sourceLinked="0"/>
        <c:majorTickMark val="none"/>
        <c:minorTickMark val="none"/>
        <c:tickLblPos val="nextTo"/>
        <c:crossAx val="80739712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67414819301433471"/>
          <c:y val="0.10829229553567529"/>
          <c:w val="0.15939753684635574"/>
          <c:h val="0.24383765947562153"/>
        </c:manualLayout>
      </c:layout>
      <c:overlay val="0"/>
      <c:spPr>
        <a:solidFill>
          <a:schemeClr val="bg1"/>
        </a:solidFill>
      </c:spPr>
    </c:legend>
    <c:plotVisOnly val="1"/>
    <c:dispBlanksAs val="zero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800" b="1" i="0" baseline="0">
                <a:effectLst/>
              </a:rPr>
              <a:t>CD1 - Precitation, Cumulative 6 Month Averages</a:t>
            </a:r>
            <a:endParaRPr lang="en-US">
              <a:effectLst/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19871935749376"/>
          <c:y val="8.5005169808319417E-2"/>
          <c:w val="0.84360494652383256"/>
          <c:h val="0.82154696572019403"/>
        </c:manualLayout>
      </c:layout>
      <c:areaChart>
        <c:grouping val="standard"/>
        <c:varyColors val="0"/>
        <c:ser>
          <c:idx val="9"/>
          <c:order val="0"/>
          <c:tx>
            <c:strRef>
              <c:f>'Data-Precipitation'!$A$28</c:f>
              <c:strCache>
                <c:ptCount val="1"/>
                <c:pt idx="0">
                  <c:v>Driest 35%-6m ave</c:v>
                </c:pt>
              </c:strCache>
            </c:strRef>
          </c:tx>
          <c:spPr>
            <a:solidFill>
              <a:srgbClr val="00B050"/>
            </a:solidFill>
          </c:spPr>
          <c:cat>
            <c:strRef>
              <c:f>'Data-Precipitation'!$B$4:$M$4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 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'Data-Precipitation'!$B$28:$M$28</c:f>
              <c:numCache>
                <c:formatCode>_(* #,##0.00_);_(* \(#,##0.00\);_(* "-"??_);_(@_)</c:formatCode>
                <c:ptCount val="12"/>
                <c:pt idx="0">
                  <c:v>3.6943333333333332</c:v>
                </c:pt>
                <c:pt idx="1">
                  <c:v>3.851666666666667</c:v>
                </c:pt>
                <c:pt idx="2">
                  <c:v>4.3955000000000002</c:v>
                </c:pt>
                <c:pt idx="3">
                  <c:v>4.591333333333333</c:v>
                </c:pt>
                <c:pt idx="4">
                  <c:v>4.3986666666666672</c:v>
                </c:pt>
                <c:pt idx="5">
                  <c:v>4.2544166666666667</c:v>
                </c:pt>
                <c:pt idx="6">
                  <c:v>4.3365833333333335</c:v>
                </c:pt>
                <c:pt idx="7">
                  <c:v>4.1896666666666667</c:v>
                </c:pt>
                <c:pt idx="8">
                  <c:v>3.8839999999999995</c:v>
                </c:pt>
                <c:pt idx="9">
                  <c:v>3.5138333333333334</c:v>
                </c:pt>
                <c:pt idx="10">
                  <c:v>3.495166666666667</c:v>
                </c:pt>
                <c:pt idx="11">
                  <c:v>3.6544999999999996</c:v>
                </c:pt>
              </c:numCache>
            </c:numRef>
          </c:val>
        </c:ser>
        <c:ser>
          <c:idx val="6"/>
          <c:order val="1"/>
          <c:tx>
            <c:strRef>
              <c:f>'Data-Precipitation'!$A$27</c:f>
              <c:strCache>
                <c:ptCount val="1"/>
                <c:pt idx="0">
                  <c:v>Driest 20%-6m ave</c:v>
                </c:pt>
              </c:strCache>
            </c:strRef>
          </c:tx>
          <c:spPr>
            <a:solidFill>
              <a:schemeClr val="accent3">
                <a:lumMod val="40000"/>
                <a:lumOff val="60000"/>
              </a:schemeClr>
            </a:solidFill>
          </c:spPr>
          <c:cat>
            <c:strRef>
              <c:f>'Data-Precipitation'!$B$4:$M$4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 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'Data-Precipitation'!$B$27:$M$27</c:f>
              <c:numCache>
                <c:formatCode>_(* #,##0.00_);_(* \(#,##0.00\);_(* "-"??_);_(@_)</c:formatCode>
                <c:ptCount val="12"/>
                <c:pt idx="0">
                  <c:v>3.17</c:v>
                </c:pt>
                <c:pt idx="1">
                  <c:v>3.5223333333333331</c:v>
                </c:pt>
                <c:pt idx="2">
                  <c:v>3.7643333333333331</c:v>
                </c:pt>
                <c:pt idx="3">
                  <c:v>3.9693333333333336</c:v>
                </c:pt>
                <c:pt idx="4">
                  <c:v>4.0263333333333335</c:v>
                </c:pt>
                <c:pt idx="5">
                  <c:v>3.931</c:v>
                </c:pt>
                <c:pt idx="6">
                  <c:v>3.801333333333333</c:v>
                </c:pt>
                <c:pt idx="7">
                  <c:v>3.8353333333333333</c:v>
                </c:pt>
                <c:pt idx="8">
                  <c:v>3.5043333333333333</c:v>
                </c:pt>
                <c:pt idx="9">
                  <c:v>3.3056666666666663</c:v>
                </c:pt>
                <c:pt idx="10">
                  <c:v>3.1553333333333335</c:v>
                </c:pt>
                <c:pt idx="11">
                  <c:v>3.351</c:v>
                </c:pt>
              </c:numCache>
            </c:numRef>
          </c:val>
        </c:ser>
        <c:ser>
          <c:idx val="4"/>
          <c:order val="2"/>
          <c:tx>
            <c:strRef>
              <c:f>'Data-Precipitation'!$A$26</c:f>
              <c:strCache>
                <c:ptCount val="1"/>
                <c:pt idx="0">
                  <c:v>Driest 10%-6m ave</c:v>
                </c:pt>
              </c:strCache>
            </c:strRef>
          </c:tx>
          <c:spPr>
            <a:solidFill>
              <a:schemeClr val="accent2">
                <a:lumMod val="40000"/>
                <a:lumOff val="60000"/>
              </a:schemeClr>
            </a:solidFill>
          </c:spPr>
          <c:cat>
            <c:strRef>
              <c:f>'Data-Precipitation'!$B$4:$M$4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 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'Data-Precipitation'!$B$26:$M$26</c:f>
              <c:numCache>
                <c:formatCode>_(* #,##0.00_);_(* \(#,##0.00\);_(* "-"??_);_(@_)</c:formatCode>
                <c:ptCount val="12"/>
                <c:pt idx="0">
                  <c:v>2.9736666666666669</c:v>
                </c:pt>
                <c:pt idx="1">
                  <c:v>3.0573333333333332</c:v>
                </c:pt>
                <c:pt idx="2">
                  <c:v>3.246666666666667</c:v>
                </c:pt>
                <c:pt idx="3">
                  <c:v>3.6349999999999998</c:v>
                </c:pt>
                <c:pt idx="4">
                  <c:v>3.6783333333333337</c:v>
                </c:pt>
                <c:pt idx="5">
                  <c:v>3.507000000000001</c:v>
                </c:pt>
                <c:pt idx="6">
                  <c:v>3.4381666666666666</c:v>
                </c:pt>
                <c:pt idx="7">
                  <c:v>3.4103333333333334</c:v>
                </c:pt>
                <c:pt idx="8">
                  <c:v>3.100166666666667</c:v>
                </c:pt>
                <c:pt idx="9">
                  <c:v>2.9463333333333335</c:v>
                </c:pt>
                <c:pt idx="10">
                  <c:v>2.8103333333333329</c:v>
                </c:pt>
                <c:pt idx="11">
                  <c:v>3.0266666666666668</c:v>
                </c:pt>
              </c:numCache>
            </c:numRef>
          </c:val>
        </c:ser>
        <c:ser>
          <c:idx val="0"/>
          <c:order val="3"/>
          <c:tx>
            <c:strRef>
              <c:f>'Data-Precipitation'!$A$25</c:f>
              <c:strCache>
                <c:ptCount val="1"/>
                <c:pt idx="0">
                  <c:v>Driest 5%-6m ave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cat>
            <c:strRef>
              <c:f>'Data-Precipitation'!$B$4:$M$4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 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'Data-Precipitation'!$B$25:$M$25</c:f>
              <c:numCache>
                <c:formatCode>_(* #,##0.00_);_(* \(#,##0.00\);_(* "-"??_);_(@_)</c:formatCode>
                <c:ptCount val="12"/>
                <c:pt idx="0">
                  <c:v>2.8205</c:v>
                </c:pt>
                <c:pt idx="1">
                  <c:v>2.7050000000000001</c:v>
                </c:pt>
                <c:pt idx="2">
                  <c:v>3.0828333333333333</c:v>
                </c:pt>
                <c:pt idx="3">
                  <c:v>3.1969999999999996</c:v>
                </c:pt>
                <c:pt idx="4">
                  <c:v>3.3775000000000004</c:v>
                </c:pt>
                <c:pt idx="5">
                  <c:v>3.2534166666666668</c:v>
                </c:pt>
                <c:pt idx="6">
                  <c:v>3.22275</c:v>
                </c:pt>
                <c:pt idx="7">
                  <c:v>3.0863333333333332</c:v>
                </c:pt>
                <c:pt idx="8">
                  <c:v>2.9341666666666666</c:v>
                </c:pt>
                <c:pt idx="9">
                  <c:v>2.641</c:v>
                </c:pt>
                <c:pt idx="10">
                  <c:v>2.6325000000000003</c:v>
                </c:pt>
                <c:pt idx="11">
                  <c:v>2.847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2111872"/>
        <c:axId val="82458112"/>
      </c:areaChart>
      <c:lineChart>
        <c:grouping val="standard"/>
        <c:varyColors val="0"/>
        <c:ser>
          <c:idx val="3"/>
          <c:order val="4"/>
          <c:tx>
            <c:strRef>
              <c:f>'Data-Precipitation'!$A$29</c:f>
              <c:strCache>
                <c:ptCount val="1"/>
                <c:pt idx="0">
                  <c:v>Y2007-6m ave</c:v>
                </c:pt>
              </c:strCache>
            </c:strRef>
          </c:tx>
          <c:spPr>
            <a:ln>
              <a:solidFill>
                <a:srgbClr val="FFC000"/>
              </a:solidFill>
            </a:ln>
          </c:spPr>
          <c:marker>
            <c:symbol val="plus"/>
            <c:size val="11"/>
            <c:spPr>
              <a:solidFill>
                <a:srgbClr val="FFC000"/>
              </a:solidFill>
              <a:ln>
                <a:solidFill>
                  <a:srgbClr val="FFC000"/>
                </a:solidFill>
              </a:ln>
            </c:spPr>
          </c:marker>
          <c:cat>
            <c:strRef>
              <c:f>'Data-Precipitation'!$B$4:$M$4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 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'Data-Precipitation'!$B$29:$M$29</c:f>
              <c:numCache>
                <c:formatCode>0.00</c:formatCode>
                <c:ptCount val="12"/>
                <c:pt idx="0">
                  <c:v>3.8799999999999994</c:v>
                </c:pt>
                <c:pt idx="1">
                  <c:v>3.5416666666666665</c:v>
                </c:pt>
                <c:pt idx="2">
                  <c:v>3.1349999999999998</c:v>
                </c:pt>
                <c:pt idx="3">
                  <c:v>2.67</c:v>
                </c:pt>
                <c:pt idx="4">
                  <c:v>2.0883333333333334</c:v>
                </c:pt>
                <c:pt idx="5">
                  <c:v>2.1266666666666665</c:v>
                </c:pt>
                <c:pt idx="6">
                  <c:v>2.3783333333333334</c:v>
                </c:pt>
                <c:pt idx="7">
                  <c:v>2.2333333333333338</c:v>
                </c:pt>
                <c:pt idx="8">
                  <c:v>2.3050000000000002</c:v>
                </c:pt>
                <c:pt idx="9">
                  <c:v>2.3883333333333336</c:v>
                </c:pt>
                <c:pt idx="10">
                  <c:v>2.75</c:v>
                </c:pt>
                <c:pt idx="11">
                  <c:v>3.0266666666666668</c:v>
                </c:pt>
              </c:numCache>
            </c:numRef>
          </c:val>
          <c:smooth val="0"/>
        </c:ser>
        <c:ser>
          <c:idx val="2"/>
          <c:order val="5"/>
          <c:tx>
            <c:strRef>
              <c:f>'Data-Precipitation'!$A$30</c:f>
              <c:strCache>
                <c:ptCount val="1"/>
                <c:pt idx="0">
                  <c:v>Y2011-6m ave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marker>
            <c:symbol val="triangle"/>
            <c:size val="11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'Data-Precipitation'!$B$4:$M$4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 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'Data-Precipitation'!$B$30:$M$30</c:f>
              <c:numCache>
                <c:formatCode>0.00</c:formatCode>
                <c:ptCount val="12"/>
                <c:pt idx="0">
                  <c:v>3.1066666666666669</c:v>
                </c:pt>
                <c:pt idx="1">
                  <c:v>2.9733333333333332</c:v>
                </c:pt>
                <c:pt idx="2">
                  <c:v>4.3900000000000006</c:v>
                </c:pt>
                <c:pt idx="3">
                  <c:v>4.9483333333333333</c:v>
                </c:pt>
                <c:pt idx="4">
                  <c:v>4.6083333333333334</c:v>
                </c:pt>
                <c:pt idx="5">
                  <c:v>4.836666666666666</c:v>
                </c:pt>
                <c:pt idx="6">
                  <c:v>4.8966666666666665</c:v>
                </c:pt>
                <c:pt idx="7">
                  <c:v>4.5750000000000002</c:v>
                </c:pt>
                <c:pt idx="8">
                  <c:v>4.0433333333333339</c:v>
                </c:pt>
                <c:pt idx="9">
                  <c:v>3.3666666666666667</c:v>
                </c:pt>
                <c:pt idx="10">
                  <c:v>4.1133333333333333</c:v>
                </c:pt>
                <c:pt idx="11">
                  <c:v>4.2733333333333334</c:v>
                </c:pt>
              </c:numCache>
            </c:numRef>
          </c:val>
          <c:smooth val="0"/>
        </c:ser>
        <c:ser>
          <c:idx val="1"/>
          <c:order val="6"/>
          <c:tx>
            <c:strRef>
              <c:f>'Data-Precipitation'!$A$31</c:f>
              <c:strCache>
                <c:ptCount val="1"/>
                <c:pt idx="0">
                  <c:v>Y2014-6m ave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square"/>
            <c:size val="11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</c:marker>
          <c:dPt>
            <c:idx val="2"/>
            <c:marker>
              <c:symbol val="x"/>
              <c:size val="11"/>
            </c:marker>
            <c:bubble3D val="0"/>
          </c:dPt>
          <c:dPt>
            <c:idx val="3"/>
            <c:marker>
              <c:symbol val="x"/>
              <c:size val="11"/>
            </c:marker>
            <c:bubble3D val="0"/>
          </c:dPt>
          <c:cat>
            <c:strRef>
              <c:f>'Data-Precipitation'!$B$4:$M$4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 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'Data-Precipitation'!$B$31:$J$31</c:f>
              <c:numCache>
                <c:formatCode>0.00</c:formatCode>
                <c:ptCount val="9"/>
                <c:pt idx="0">
                  <c:v>4.1399999999999997</c:v>
                </c:pt>
                <c:pt idx="1">
                  <c:v>4.0883333333333338</c:v>
                </c:pt>
                <c:pt idx="2">
                  <c:v>4.24</c:v>
                </c:pt>
                <c:pt idx="3">
                  <c:v>5.09</c:v>
                </c:pt>
                <c:pt idx="4">
                  <c:v>5.0149999999999997</c:v>
                </c:pt>
                <c:pt idx="5">
                  <c:v>4.4899999999999993</c:v>
                </c:pt>
                <c:pt idx="6">
                  <c:v>4.41</c:v>
                </c:pt>
                <c:pt idx="7">
                  <c:v>4.2600000000000007</c:v>
                </c:pt>
                <c:pt idx="8">
                  <c:v>4.0250000000000012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2111872"/>
        <c:axId val="82458112"/>
      </c:lineChart>
      <c:catAx>
        <c:axId val="82111872"/>
        <c:scaling>
          <c:orientation val="minMax"/>
        </c:scaling>
        <c:delete val="0"/>
        <c:axPos val="b"/>
        <c:majorGridlines>
          <c:spPr>
            <a:ln>
              <a:prstDash val="sysDash"/>
            </a:ln>
          </c:spPr>
        </c:majorGridlines>
        <c:majorTickMark val="none"/>
        <c:minorTickMark val="none"/>
        <c:tickLblPos val="nextTo"/>
        <c:crossAx val="82458112"/>
        <c:crosses val="autoZero"/>
        <c:auto val="1"/>
        <c:lblAlgn val="ctr"/>
        <c:lblOffset val="100"/>
        <c:noMultiLvlLbl val="0"/>
      </c:catAx>
      <c:valAx>
        <c:axId val="82458112"/>
        <c:scaling>
          <c:orientation val="minMax"/>
        </c:scaling>
        <c:delete val="0"/>
        <c:axPos val="l"/>
        <c:majorGridlines>
          <c:spPr>
            <a:ln>
              <a:prstDash val="sysDash"/>
            </a:ln>
          </c:spPr>
        </c:majorGridlines>
        <c:title>
          <c:tx>
            <c:rich>
              <a:bodyPr rot="-5400000" vert="horz"/>
              <a:lstStyle/>
              <a:p>
                <a:pPr marL="0" marR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10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800" b="1" i="0" baseline="0">
                    <a:effectLst/>
                  </a:rPr>
                  <a:t>Monthly Precipitation Ave (inches)</a:t>
                </a:r>
                <a:endParaRPr lang="en-US">
                  <a:effectLst/>
                </a:endParaRPr>
              </a:p>
              <a:p>
                <a:pPr marL="0" marR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10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rich>
          </c:tx>
          <c:layout/>
          <c:overlay val="0"/>
        </c:title>
        <c:numFmt formatCode="#,##0" sourceLinked="0"/>
        <c:majorTickMark val="none"/>
        <c:minorTickMark val="none"/>
        <c:tickLblPos val="nextTo"/>
        <c:crossAx val="82111872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76645588532202713"/>
          <c:y val="0.62266445892448008"/>
          <c:w val="0.15939753684635574"/>
          <c:h val="0.24383765947562153"/>
        </c:manualLayout>
      </c:layout>
      <c:overlay val="0"/>
      <c:spPr>
        <a:solidFill>
          <a:schemeClr val="bg1"/>
        </a:solidFill>
      </c:spPr>
    </c:legend>
    <c:plotVisOnly val="1"/>
    <c:dispBlanksAs val="zero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800" b="1" i="0" baseline="0">
                <a:effectLst/>
              </a:rPr>
              <a:t>CD1 - Precitation, Cumulative 12 Month Averages</a:t>
            </a:r>
            <a:endParaRPr lang="en-US">
              <a:effectLst/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19871935749376"/>
          <c:y val="8.5005169808319417E-2"/>
          <c:w val="0.84360494652383256"/>
          <c:h val="0.82154696572019403"/>
        </c:manualLayout>
      </c:layout>
      <c:areaChart>
        <c:grouping val="standard"/>
        <c:varyColors val="0"/>
        <c:ser>
          <c:idx val="9"/>
          <c:order val="0"/>
          <c:tx>
            <c:strRef>
              <c:f>'Data-Precipitation'!$A$38</c:f>
              <c:strCache>
                <c:ptCount val="1"/>
                <c:pt idx="0">
                  <c:v>Driest 35%-12m ave</c:v>
                </c:pt>
              </c:strCache>
            </c:strRef>
          </c:tx>
          <c:spPr>
            <a:solidFill>
              <a:srgbClr val="00B050"/>
            </a:solidFill>
          </c:spPr>
          <c:cat>
            <c:strRef>
              <c:f>'Data-Precipitation'!$B$4:$M$4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 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'Data-Precipitation'!$B$38:$M$38</c:f>
              <c:numCache>
                <c:formatCode>_(* #,##0.00_);_(* \(#,##0.00\);_(* "-"??_);_(@_)</c:formatCode>
                <c:ptCount val="12"/>
                <c:pt idx="0">
                  <c:v>4.1593333333333335</c:v>
                </c:pt>
                <c:pt idx="1">
                  <c:v>4.1136666666666661</c:v>
                </c:pt>
                <c:pt idx="2">
                  <c:v>4.1364166666666664</c:v>
                </c:pt>
                <c:pt idx="3">
                  <c:v>4.1470833333333328</c:v>
                </c:pt>
                <c:pt idx="4">
                  <c:v>4.1185833333333326</c:v>
                </c:pt>
                <c:pt idx="5">
                  <c:v>4.1364166666666655</c:v>
                </c:pt>
                <c:pt idx="6">
                  <c:v>4.0700833333333337</c:v>
                </c:pt>
                <c:pt idx="7">
                  <c:v>4.0782499999999997</c:v>
                </c:pt>
                <c:pt idx="8">
                  <c:v>4.1165000000000003</c:v>
                </c:pt>
                <c:pt idx="9">
                  <c:v>4.1573333333333329</c:v>
                </c:pt>
                <c:pt idx="10">
                  <c:v>4.1224583333333333</c:v>
                </c:pt>
                <c:pt idx="11">
                  <c:v>4.0785833333333326</c:v>
                </c:pt>
              </c:numCache>
            </c:numRef>
          </c:val>
        </c:ser>
        <c:ser>
          <c:idx val="6"/>
          <c:order val="1"/>
          <c:tx>
            <c:strRef>
              <c:f>'Data-Precipitation'!$A$37</c:f>
              <c:strCache>
                <c:ptCount val="1"/>
                <c:pt idx="0">
                  <c:v>Driest 20%-12m ave</c:v>
                </c:pt>
              </c:strCache>
            </c:strRef>
          </c:tx>
          <c:spPr>
            <a:solidFill>
              <a:schemeClr val="accent3">
                <a:lumMod val="40000"/>
                <a:lumOff val="60000"/>
              </a:schemeClr>
            </a:solidFill>
          </c:spPr>
          <c:cat>
            <c:strRef>
              <c:f>'Data-Precipitation'!$B$4:$M$4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 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'Data-Precipitation'!$B$37:$M$37</c:f>
              <c:numCache>
                <c:formatCode>_(* #,##0.00_);_(* \(#,##0.00\);_(* "-"??_);_(@_)</c:formatCode>
                <c:ptCount val="12"/>
                <c:pt idx="0">
                  <c:v>3.7656666666666667</c:v>
                </c:pt>
                <c:pt idx="1">
                  <c:v>3.8886666666666669</c:v>
                </c:pt>
                <c:pt idx="2">
                  <c:v>3.8998333333333335</c:v>
                </c:pt>
                <c:pt idx="3">
                  <c:v>3.8818333333333332</c:v>
                </c:pt>
                <c:pt idx="4">
                  <c:v>3.8841666666666663</c:v>
                </c:pt>
                <c:pt idx="5">
                  <c:v>3.8696666666666664</c:v>
                </c:pt>
                <c:pt idx="6">
                  <c:v>3.8286666666666664</c:v>
                </c:pt>
                <c:pt idx="7">
                  <c:v>3.801333333333333</c:v>
                </c:pt>
                <c:pt idx="8">
                  <c:v>3.8656666666666664</c:v>
                </c:pt>
                <c:pt idx="9">
                  <c:v>3.8519999999999999</c:v>
                </c:pt>
                <c:pt idx="10">
                  <c:v>3.8024999999999998</c:v>
                </c:pt>
                <c:pt idx="11">
                  <c:v>3.786</c:v>
                </c:pt>
              </c:numCache>
            </c:numRef>
          </c:val>
        </c:ser>
        <c:ser>
          <c:idx val="4"/>
          <c:order val="2"/>
          <c:tx>
            <c:strRef>
              <c:f>'Data-Precipitation'!$A$36</c:f>
              <c:strCache>
                <c:ptCount val="1"/>
                <c:pt idx="0">
                  <c:v>Driest 10%-12m ave</c:v>
                </c:pt>
              </c:strCache>
            </c:strRef>
          </c:tx>
          <c:spPr>
            <a:solidFill>
              <a:schemeClr val="accent2">
                <a:lumMod val="40000"/>
                <a:lumOff val="60000"/>
              </a:schemeClr>
            </a:solidFill>
          </c:spPr>
          <c:cat>
            <c:strRef>
              <c:f>'Data-Precipitation'!$B$4:$M$4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 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'Data-Precipitation'!$B$36:$M$36</c:f>
              <c:numCache>
                <c:formatCode>_(* #,##0.00_);_(* \(#,##0.00\);_(* "-"??_);_(@_)</c:formatCode>
                <c:ptCount val="12"/>
                <c:pt idx="0">
                  <c:v>3.4611666666666663</c:v>
                </c:pt>
                <c:pt idx="1">
                  <c:v>3.4933333333333336</c:v>
                </c:pt>
                <c:pt idx="2">
                  <c:v>3.5218333333333334</c:v>
                </c:pt>
                <c:pt idx="3">
                  <c:v>3.5696666666666665</c:v>
                </c:pt>
                <c:pt idx="4">
                  <c:v>3.4821666666666662</c:v>
                </c:pt>
                <c:pt idx="5">
                  <c:v>3.4068333333333332</c:v>
                </c:pt>
                <c:pt idx="6">
                  <c:v>3.4741666666666662</c:v>
                </c:pt>
                <c:pt idx="7">
                  <c:v>3.5746666666666664</c:v>
                </c:pt>
                <c:pt idx="8">
                  <c:v>3.4821666666666666</c:v>
                </c:pt>
                <c:pt idx="9">
                  <c:v>3.5559166666666666</c:v>
                </c:pt>
                <c:pt idx="10">
                  <c:v>3.503083333333334</c:v>
                </c:pt>
                <c:pt idx="11">
                  <c:v>3.5799999999999996</c:v>
                </c:pt>
              </c:numCache>
            </c:numRef>
          </c:val>
        </c:ser>
        <c:ser>
          <c:idx val="0"/>
          <c:order val="3"/>
          <c:tx>
            <c:strRef>
              <c:f>'Data-Precipitation'!$A$35</c:f>
              <c:strCache>
                <c:ptCount val="1"/>
                <c:pt idx="0">
                  <c:v>Driest 5%-12m ave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cat>
            <c:strRef>
              <c:f>'Data-Precipitation'!$B$4:$M$4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 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'Data-Precipitation'!$B$35:$M$35</c:f>
              <c:numCache>
                <c:formatCode>_(* #,##0.00_);_(* \(#,##0.00\);_(* "-"??_);_(@_)</c:formatCode>
                <c:ptCount val="12"/>
                <c:pt idx="0">
                  <c:v>3.3541666666666665</c:v>
                </c:pt>
                <c:pt idx="1">
                  <c:v>3.3860833333333327</c:v>
                </c:pt>
                <c:pt idx="2">
                  <c:v>3.3061666666666665</c:v>
                </c:pt>
                <c:pt idx="3">
                  <c:v>3.2375833333333337</c:v>
                </c:pt>
                <c:pt idx="4">
                  <c:v>3.1840833333333336</c:v>
                </c:pt>
                <c:pt idx="5">
                  <c:v>3.2678333333333334</c:v>
                </c:pt>
                <c:pt idx="6">
                  <c:v>3.2004166666666674</c:v>
                </c:pt>
                <c:pt idx="7">
                  <c:v>3.1948333333333334</c:v>
                </c:pt>
                <c:pt idx="8">
                  <c:v>3.2160833333333327</c:v>
                </c:pt>
                <c:pt idx="9">
                  <c:v>3.3315000000000006</c:v>
                </c:pt>
                <c:pt idx="10">
                  <c:v>3.4155000000000002</c:v>
                </c:pt>
                <c:pt idx="11">
                  <c:v>3.3704166666666668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2492800"/>
        <c:axId val="82494976"/>
      </c:areaChart>
      <c:lineChart>
        <c:grouping val="standard"/>
        <c:varyColors val="0"/>
        <c:ser>
          <c:idx val="3"/>
          <c:order val="4"/>
          <c:tx>
            <c:strRef>
              <c:f>'Data-Precipitation'!$A$39</c:f>
              <c:strCache>
                <c:ptCount val="1"/>
                <c:pt idx="0">
                  <c:v>Y2007-12m ave</c:v>
                </c:pt>
              </c:strCache>
            </c:strRef>
          </c:tx>
          <c:spPr>
            <a:ln>
              <a:solidFill>
                <a:srgbClr val="FFC000"/>
              </a:solidFill>
            </a:ln>
          </c:spPr>
          <c:marker>
            <c:symbol val="plus"/>
            <c:size val="11"/>
            <c:spPr>
              <a:solidFill>
                <a:srgbClr val="FFC000"/>
              </a:solidFill>
              <a:ln>
                <a:solidFill>
                  <a:srgbClr val="FFC000"/>
                </a:solidFill>
              </a:ln>
            </c:spPr>
          </c:marker>
          <c:cat>
            <c:strRef>
              <c:f>'Data-Precipitation'!$B$4:$M$4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 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'Data-Precipitation'!$B$39:$M$39</c:f>
              <c:numCache>
                <c:formatCode>0.00</c:formatCode>
                <c:ptCount val="12"/>
                <c:pt idx="0">
                  <c:v>3.4591666666666665</c:v>
                </c:pt>
                <c:pt idx="1">
                  <c:v>3.3658333333333341</c:v>
                </c:pt>
                <c:pt idx="2">
                  <c:v>3.3083333333333331</c:v>
                </c:pt>
                <c:pt idx="3">
                  <c:v>3.0924999999999998</c:v>
                </c:pt>
                <c:pt idx="4">
                  <c:v>2.9200000000000004</c:v>
                </c:pt>
                <c:pt idx="5">
                  <c:v>2.9191666666666669</c:v>
                </c:pt>
                <c:pt idx="6">
                  <c:v>3.1291666666666664</c:v>
                </c:pt>
                <c:pt idx="7">
                  <c:v>2.8875000000000006</c:v>
                </c:pt>
                <c:pt idx="8">
                  <c:v>2.72</c:v>
                </c:pt>
                <c:pt idx="9">
                  <c:v>2.5291666666666668</c:v>
                </c:pt>
                <c:pt idx="10">
                  <c:v>2.4191666666666669</c:v>
                </c:pt>
                <c:pt idx="11">
                  <c:v>2.5766666666666667</c:v>
                </c:pt>
              </c:numCache>
            </c:numRef>
          </c:val>
          <c:smooth val="0"/>
        </c:ser>
        <c:ser>
          <c:idx val="2"/>
          <c:order val="5"/>
          <c:tx>
            <c:strRef>
              <c:f>'Data-Precipitation'!$A$40</c:f>
              <c:strCache>
                <c:ptCount val="1"/>
                <c:pt idx="0">
                  <c:v>Y2011-12m ave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marker>
            <c:symbol val="triangle"/>
            <c:size val="11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'Data-Precipitation'!$B$4:$M$4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 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'Data-Precipitation'!$B$40:$M$40</c:f>
              <c:numCache>
                <c:formatCode>0.00</c:formatCode>
                <c:ptCount val="12"/>
                <c:pt idx="0">
                  <c:v>3.605</c:v>
                </c:pt>
                <c:pt idx="1">
                  <c:v>3.5074999999999998</c:v>
                </c:pt>
                <c:pt idx="2">
                  <c:v>3.9949999999999997</c:v>
                </c:pt>
                <c:pt idx="3">
                  <c:v>4.1841666666666661</c:v>
                </c:pt>
                <c:pt idx="4">
                  <c:v>3.8841666666666654</c:v>
                </c:pt>
                <c:pt idx="5">
                  <c:v>3.964166666666666</c:v>
                </c:pt>
                <c:pt idx="6">
                  <c:v>4.001666666666666</c:v>
                </c:pt>
                <c:pt idx="7">
                  <c:v>3.774166666666666</c:v>
                </c:pt>
                <c:pt idx="8">
                  <c:v>4.2166666666666659</c:v>
                </c:pt>
                <c:pt idx="9">
                  <c:v>4.1574999999999998</c:v>
                </c:pt>
                <c:pt idx="10">
                  <c:v>4.3608333333333338</c:v>
                </c:pt>
                <c:pt idx="11">
                  <c:v>4.5550000000000006</c:v>
                </c:pt>
              </c:numCache>
            </c:numRef>
          </c:val>
          <c:smooth val="0"/>
        </c:ser>
        <c:ser>
          <c:idx val="1"/>
          <c:order val="6"/>
          <c:tx>
            <c:strRef>
              <c:f>'Data-Precipitation'!$A$41</c:f>
              <c:strCache>
                <c:ptCount val="1"/>
                <c:pt idx="0">
                  <c:v>Y2014-12m ave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square"/>
            <c:size val="11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</c:marker>
          <c:dPt>
            <c:idx val="2"/>
            <c:marker>
              <c:symbol val="x"/>
              <c:size val="11"/>
            </c:marker>
            <c:bubble3D val="0"/>
          </c:dPt>
          <c:dPt>
            <c:idx val="3"/>
            <c:marker>
              <c:symbol val="x"/>
              <c:size val="11"/>
            </c:marker>
            <c:bubble3D val="0"/>
          </c:dPt>
          <c:cat>
            <c:strRef>
              <c:f>'Data-Precipitation'!$B$4:$M$4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 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'Data-Precipitation'!$B$41:$J$41</c:f>
              <c:numCache>
                <c:formatCode>0.00</c:formatCode>
                <c:ptCount val="9"/>
                <c:pt idx="0">
                  <c:v>5.2424999999999997</c:v>
                </c:pt>
                <c:pt idx="1">
                  <c:v>5.1883333333333335</c:v>
                </c:pt>
                <c:pt idx="2">
                  <c:v>5.1008333333333331</c:v>
                </c:pt>
                <c:pt idx="3">
                  <c:v>5.0091666666666663</c:v>
                </c:pt>
                <c:pt idx="4">
                  <c:v>4.7641666666666671</c:v>
                </c:pt>
                <c:pt idx="5">
                  <c:v>4.7558333333333325</c:v>
                </c:pt>
                <c:pt idx="6">
                  <c:v>4.2749999999999995</c:v>
                </c:pt>
                <c:pt idx="7">
                  <c:v>4.1741666666666672</c:v>
                </c:pt>
                <c:pt idx="8">
                  <c:v>4.1325000000000003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2492800"/>
        <c:axId val="82494976"/>
      </c:lineChart>
      <c:catAx>
        <c:axId val="82492800"/>
        <c:scaling>
          <c:orientation val="minMax"/>
        </c:scaling>
        <c:delete val="0"/>
        <c:axPos val="b"/>
        <c:majorGridlines>
          <c:spPr>
            <a:ln>
              <a:prstDash val="sysDash"/>
            </a:ln>
          </c:spPr>
        </c:majorGridlines>
        <c:majorTickMark val="none"/>
        <c:minorTickMark val="none"/>
        <c:tickLblPos val="nextTo"/>
        <c:crossAx val="82494976"/>
        <c:crosses val="autoZero"/>
        <c:auto val="1"/>
        <c:lblAlgn val="ctr"/>
        <c:lblOffset val="100"/>
        <c:noMultiLvlLbl val="0"/>
      </c:catAx>
      <c:valAx>
        <c:axId val="82494976"/>
        <c:scaling>
          <c:orientation val="minMax"/>
        </c:scaling>
        <c:delete val="0"/>
        <c:axPos val="l"/>
        <c:majorGridlines>
          <c:spPr>
            <a:ln>
              <a:prstDash val="sysDash"/>
            </a:ln>
          </c:spPr>
        </c:majorGridlines>
        <c:title>
          <c:tx>
            <c:rich>
              <a:bodyPr rot="-5400000" vert="horz"/>
              <a:lstStyle/>
              <a:p>
                <a:pPr marL="0" marR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10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800" b="1" i="0" baseline="0">
                    <a:effectLst/>
                  </a:rPr>
                  <a:t>Monthly Precipitation Ave (inches)</a:t>
                </a:r>
                <a:endParaRPr lang="en-US">
                  <a:effectLst/>
                </a:endParaRPr>
              </a:p>
              <a:p>
                <a:pPr marL="0" marR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10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rich>
          </c:tx>
          <c:layout/>
          <c:overlay val="0"/>
        </c:title>
        <c:numFmt formatCode="#,##0" sourceLinked="0"/>
        <c:majorTickMark val="none"/>
        <c:minorTickMark val="none"/>
        <c:tickLblPos val="nextTo"/>
        <c:crossAx val="82492800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16718848605462777"/>
          <c:y val="0.58837298136522642"/>
          <c:w val="0.15939753684635574"/>
          <c:h val="0.24383765947562153"/>
        </c:manualLayout>
      </c:layout>
      <c:overlay val="0"/>
      <c:spPr>
        <a:solidFill>
          <a:schemeClr val="bg1"/>
        </a:solidFill>
      </c:spPr>
    </c:legend>
    <c:plotVisOnly val="1"/>
    <c:dispBlanksAs val="zero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995D4F-D769-41A1-808D-A070951B6800}" type="datetimeFigureOut">
              <a:rPr lang="en-US" smtClean="0"/>
              <a:t>11/12/2014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2B674A-41D7-4286-8DC3-70663BC68D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7787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25864-0A74-402C-87C2-550E255E1092}" type="datetime1">
              <a:rPr lang="en-US" smtClean="0"/>
              <a:t>11/12/2014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Prepared for 10/22/2014 Georgia EPD Stakeholder Meeting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74483-79F6-465B-871B-DEE5588D9D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46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C5F43-2799-40AC-9C9C-B7A3810CCB31}" type="datetime1">
              <a:rPr lang="en-US" smtClean="0"/>
              <a:t>11/12/2014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Prepared for 10/22/2014 Georgia EPD Stakeholder Meeting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74483-79F6-465B-871B-DEE5588D9D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587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BE73D-7472-4A47-861A-6E697FB14FB3}" type="datetime1">
              <a:rPr lang="en-US" smtClean="0"/>
              <a:t>11/12/2014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Prepared for 10/22/2014 Georgia EPD Stakeholder Meeting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74483-79F6-465B-871B-DEE5588D9D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405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7E0C2-0CED-467C-9C51-89460063386D}" type="datetime1">
              <a:rPr lang="en-US" smtClean="0"/>
              <a:t>11/12/2014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Prepared for 10/22/2014 Georgia EPD Stakeholder Meeting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74483-79F6-465B-871B-DEE5588D9D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568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6DA0D-5C2B-448E-855C-D372BCAC02DF}" type="datetime1">
              <a:rPr lang="en-US" smtClean="0"/>
              <a:t>11/12/2014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Prepared for 10/22/2014 Georgia EPD Stakeholder Meeting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74483-79F6-465B-871B-DEE5588D9D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2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4A6B8-C8A4-4726-BD44-9399A1B1C5A7}" type="datetime1">
              <a:rPr lang="en-US" smtClean="0"/>
              <a:t>11/12/2014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Prepared for 10/22/2014 Georgia EPD Stakeholder Meeting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74483-79F6-465B-871B-DEE5588D9D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913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FE42F-2EAC-4A9E-AFEF-B16191F8AAA6}" type="datetime1">
              <a:rPr lang="en-US" smtClean="0"/>
              <a:t>11/12/2014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Prepared for 10/22/2014 Georgia EPD Stakeholder Meeting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74483-79F6-465B-871B-DEE5588D9D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796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56E22-0C78-4EF0-A1D2-3918249E01D8}" type="datetime1">
              <a:rPr lang="en-US" smtClean="0"/>
              <a:t>11/12/2014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Prepared for 10/22/2014 Georgia EPD Stakeholder Meeting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74483-79F6-465B-871B-DEE5588D9D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816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4B51D-507E-4C96-A5A1-C988FE98DE85}" type="datetime1">
              <a:rPr lang="en-US" smtClean="0"/>
              <a:t>11/12/2014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Prepared for 10/22/2014 Georgia EPD Stakeholder Meeting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74483-79F6-465B-871B-DEE5588D9D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1097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6D2BE-DC8C-48CD-A47B-A3EF0FF4F3DB}" type="datetime1">
              <a:rPr lang="en-US" smtClean="0"/>
              <a:t>11/12/2014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Prepared for 10/22/2014 Georgia EPD Stakeholder Meeting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74483-79F6-465B-871B-DEE5588D9D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852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C56E3-6979-4A27-982D-24A66801616A}" type="datetime1">
              <a:rPr lang="en-US" smtClean="0"/>
              <a:t>11/12/2014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Prepared for 10/22/2014 Georgia EPD Stakeholder Meeting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74483-79F6-465B-871B-DEE5588D9D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247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A467ED-A06B-4DCC-AF88-9FDB81DA16BF}" type="datetime1">
              <a:rPr lang="en-US" smtClean="0"/>
              <a:t>11/12/2014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Prepared for 10/22/2014 Georgia EPD Stakeholder Meeting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774483-79F6-465B-871B-DEE5588D9D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487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Precipitation Data</a:t>
            </a:r>
            <a:br>
              <a:rPr lang="en-US" dirty="0" smtClean="0"/>
            </a:br>
            <a:r>
              <a:rPr lang="en-US" dirty="0" smtClean="0"/>
              <a:t>in Climate Division 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November 12, 2014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Prepared in follow up to 10/22/2014 Georgia EPD Stakeholder Meeting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58824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238125" y="280987"/>
          <a:ext cx="8667750" cy="62960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Prepared in follow up to 10/22/2014 Georgia EPD Stakeholder Meeting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3053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238125" y="280987"/>
          <a:ext cx="8667750" cy="62960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Prepared in follow up to 10/22/2014 Georgia EPD Stakeholder Meeting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672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238125" y="280987"/>
          <a:ext cx="8667750" cy="62960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Prepared in follow up to 10/22/2014 Georgia EPD Stakeholder Meeting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672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238125" y="280987"/>
          <a:ext cx="8667750" cy="62960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Prepared in follow up to 10/22/2014 Georgia EPD Stakeholder Meeting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672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109</Words>
  <Application>Microsoft Office PowerPoint</Application>
  <PresentationFormat>On-screen Show (4:3)</PresentationFormat>
  <Paragraphs>15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Precipitation Data in Climate Division 1</vt:lpstr>
      <vt:lpstr>PowerPoint Presentation</vt:lpstr>
      <vt:lpstr>PowerPoint Presentation</vt:lpstr>
      <vt:lpstr>PowerPoint Presentation</vt:lpstr>
      <vt:lpstr>PowerPoint Presentation</vt:lpstr>
    </vt:vector>
  </TitlesOfParts>
  <Company>Georgia Department of Natural Resources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Kim, Inchul</dc:creator>
  <cp:lastModifiedBy>Cash, Tim</cp:lastModifiedBy>
  <cp:revision>4</cp:revision>
  <dcterms:created xsi:type="dcterms:W3CDTF">2014-10-20T15:16:48Z</dcterms:created>
  <dcterms:modified xsi:type="dcterms:W3CDTF">2014-11-12T17:30:39Z</dcterms:modified>
</cp:coreProperties>
</file>